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10"/>
  </p:notesMasterIdLst>
  <p:handoutMasterIdLst>
    <p:handoutMasterId r:id="rId18"/>
  </p:handoutMasterIdLst>
  <p:sldIdLst>
    <p:sldId id="304" r:id="rId4"/>
    <p:sldId id="320" r:id="rId5"/>
    <p:sldId id="321" r:id="rId6"/>
    <p:sldId id="316" r:id="rId7"/>
    <p:sldId id="314" r:id="rId8"/>
    <p:sldId id="318" r:id="rId9"/>
    <p:sldId id="319" r:id="rId11"/>
    <p:sldId id="317" r:id="rId12"/>
    <p:sldId id="322" r:id="rId13"/>
    <p:sldId id="300" r:id="rId14"/>
    <p:sldId id="315" r:id="rId15"/>
    <p:sldId id="283" r:id="rId16"/>
    <p:sldId id="312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4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4" autoAdjust="0"/>
    <p:restoredTop sz="95380" autoAdjust="0"/>
  </p:normalViewPr>
  <p:slideViewPr>
    <p:cSldViewPr snapToGrid="0" showGuides="1">
      <p:cViewPr>
        <p:scale>
          <a:sx n="100" d="100"/>
          <a:sy n="100" d="100"/>
        </p:scale>
        <p:origin x="-744" y="-432"/>
      </p:cViewPr>
      <p:guideLst>
        <p:guide orient="horz" pos="2157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7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9000"/>
    </mc:Choice>
    <mc:Fallback>
      <p:transition spd="slow" advTm="9000"/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F2D5F15-DB13-4C11-936E-FE3321215E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>
              <a:solidFill>
                <a:schemeClr val="tx1">
                  <a:alpha val="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 panose="020B0604020202020204"/>
                <a:ea typeface="Arial" panose="020B0604020202020204"/>
                <a:cs typeface="Arial" panose="020B0604020202020204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9000"/>
    </mc:Choice>
    <mc:Fallback>
      <p:transition spd="slow" advTm="9000"/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F79B-D0AE-40ED-B267-06FDC471B6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71562-5182-4D75-84DC-BD90685F28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9000"/>
    </mc:Choice>
    <mc:Fallback>
      <p:transition spd="slow" advTm="9000"/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9000"/>
    </mc:Choice>
    <mc:Fallback>
      <p:transition spd="slow" advTm="9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8F2F79B-D0AE-40ED-B267-06FDC471B6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39271562-5182-4D75-84DC-BD90685F28AC}" type="slidenum">
              <a:rPr lang="zh-CN" altLang="en-US" smtClean="0"/>
            </a:fld>
            <a:endParaRPr lang="zh-CN" altLang="en-US"/>
          </a:p>
        </p:txBody>
      </p:sp>
      <p:sp>
        <p:nvSpPr>
          <p:cNvPr id="8" name="矩形: 圆角 7"/>
          <p:cNvSpPr/>
          <p:nvPr userDrawn="1"/>
        </p:nvSpPr>
        <p:spPr>
          <a:xfrm>
            <a:off x="382554" y="270588"/>
            <a:ext cx="11504645" cy="6288832"/>
          </a:xfrm>
          <a:prstGeom prst="roundRect">
            <a:avLst>
              <a:gd name="adj" fmla="val 657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000" advTm="9000"/>
    </mc:Choice>
    <mc:Fallback>
      <p:transition spd="slow" advTm="9000"/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mc:AlternateContent xmlns:mc="http://schemas.openxmlformats.org/markup-compatibility/2006">
    <mc:Choice xmlns:p14="http://schemas.microsoft.com/office/powerpoint/2010/main" Requires="p14">
      <p:transition spd="slow" p14:dur="1000" advTm="9000"/>
    </mc:Choice>
    <mc:Fallback>
      <p:transition spd="slow" advTm="9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.xml"/><Relationship Id="rId8" Type="http://schemas.openxmlformats.org/officeDocument/2006/relationships/tags" Target="../tags/tag2.xml"/><Relationship Id="rId7" Type="http://schemas.openxmlformats.org/officeDocument/2006/relationships/image" Target="../media/image11.png"/><Relationship Id="rId6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3.xml"/><Relationship Id="rId14" Type="http://schemas.openxmlformats.org/officeDocument/2006/relationships/image" Target="../media/image8.png"/><Relationship Id="rId13" Type="http://schemas.openxmlformats.org/officeDocument/2006/relationships/image" Target="../media/image12.png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tags" Target="../tags/tag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42179" y="595663"/>
            <a:ext cx="9711644" cy="5646092"/>
            <a:chOff x="2615395" y="1252418"/>
            <a:chExt cx="6909605" cy="4353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495818" y="3161924"/>
            <a:ext cx="3504905" cy="35049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467808" y="3991033"/>
            <a:ext cx="3421286" cy="342128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2714625" y="2161540"/>
            <a:ext cx="68465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21712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高层住宅火灾逃生攻略</a:t>
            </a:r>
            <a:endParaRPr lang="zh-CN" altLang="en-US" sz="8000" b="1" dirty="0">
              <a:solidFill>
                <a:srgbClr val="F2171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235" y="594614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09370" y="726440"/>
            <a:ext cx="9573895" cy="5633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逃生过程中的注意事项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000" b="1">
              <a:solidFill>
                <a:srgbClr val="E944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E944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防烟优先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：很多火灾遇难者，不是烧伤致死，而是吸入毒烟窒息而亡。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E944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勿贪财物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：逃生时切勿返回火场取物，避免延误时机。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E944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不乘电梯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：电梯井易形成烟囱效应且有断电被困其中的风险。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E944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勿盲目跳楼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：三层及以上人员不可贸然跳楼逃生，除非救援人员已做好救援准备。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  <a:p>
            <a:pPr marL="342900" indent="-342900" fontAlgn="auto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E9441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随手关门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：穿越常闭式防火门时应随手关门，以减缓烟气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MiSans" pitchFamily="34" charset="-120"/>
              </a:rPr>
              <a:t>扩散。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2000" b="1">
              <a:solidFill>
                <a:srgbClr val="E9441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b="1">
                <a:solidFill>
                  <a:srgbClr val="E9441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</a:rPr>
              <a:t>    </a:t>
            </a:r>
            <a:r>
              <a:rPr lang="zh-CN" altLang="en-US" sz="2000" b="1">
                <a:solidFill>
                  <a:srgbClr val="E9441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pitchFamily="34" charset="-122"/>
              </a:rPr>
              <a:t>注意：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湿毛巾防烟作用有限，仅可过滤部分烟尘、降低温度，但无法过滤一氧化碳等有毒气体，不能依赖湿毛巾通过较浓烟雾。如有条件可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cs typeface="MiSans" pitchFamily="34" charset="-120"/>
              </a:rPr>
              <a:t>佩戴防烟面罩。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cs typeface="MiSans" pitchFamily="34" charset="-120"/>
            </a:endParaRPr>
          </a:p>
          <a:p>
            <a:pPr indent="0" fontAlgn="auto">
              <a:lnSpc>
                <a:spcPct val="150000"/>
              </a:lnSpc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MiSans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447165" y="1162685"/>
            <a:ext cx="900430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日常防火注意事项</a:t>
            </a: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endParaRPr lang="zh-CN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熟悉并牢记疏散路线，了解所在楼层的紧急出口和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避难层位置。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不在楼道堆积杂物，爱护消防设施，保持防火门关闭。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家里常备灭火器、防烟面罩等消防器材，必要时可安装缓降器。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坚决杜绝将电动车推入楼道停放或充电。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51"/>
          <p:cNvSpPr txBox="1"/>
          <p:nvPr/>
        </p:nvSpPr>
        <p:spPr>
          <a:xfrm>
            <a:off x="1245870" y="1148715"/>
            <a:ext cx="10079355" cy="4623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层火灾逃生口诀</a:t>
            </a:r>
            <a:endParaRPr lang="zh-CN" altLang="en-US" sz="2800" b="1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遭遇火灾逃不逃，有烟无烟是参考，通道有烟回室内，通道无烟快快跑。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如果火在楼上烧，这种情况危险小，不乘电梯走楼梯，逃离现场要趁早。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如果火在隔壁烧，开个门缝先瞧瞧，浓烟关门回室内，若是烟稀往下逃。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如果火在身边烧，能跑必须迅速跑，如果实在跑不掉，无烟房间等救援。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如果火在楼下烧，楼道无烟谨慎逃，要是浓烟进楼道，回家关门更可靠。</a:t>
            </a:r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342179" y="595663"/>
            <a:ext cx="9711644" cy="5646092"/>
            <a:chOff x="2615395" y="1252418"/>
            <a:chExt cx="6909605" cy="4353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flipH="1">
            <a:off x="8495818" y="3161924"/>
            <a:ext cx="3504905" cy="35049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467808" y="3991033"/>
            <a:ext cx="3421286" cy="34212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14625" y="2161540"/>
            <a:ext cx="684657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000" b="1" dirty="0">
                <a:solidFill>
                  <a:srgbClr val="F21712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谢谢观看</a:t>
            </a:r>
            <a:endParaRPr lang="zh-CN" altLang="en-US" sz="8000" b="1" dirty="0">
              <a:solidFill>
                <a:srgbClr val="F21712"/>
              </a:solidFill>
              <a:effectLst>
                <a:outerShdw blurRad="50800" dist="38100" dir="2700000" algn="tl" rotWithShape="0">
                  <a:prstClr val="black">
                    <a:alpha val="2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3" name="图片 2" descr="安教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235" y="594614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3321050" y="605790"/>
            <a:ext cx="7995285" cy="5353050"/>
            <a:chOff x="2615669" y="1252419"/>
            <a:chExt cx="6909331" cy="4353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4275671" y="-370907"/>
              <a:ext cx="3537937" cy="6857941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5209922" y="2349661"/>
            <a:ext cx="689288" cy="575742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>
          <a:xfrm>
            <a:off x="6758785" y="2407053"/>
            <a:ext cx="3867785" cy="52324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高层火灾的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应对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6024591" y="2407053"/>
            <a:ext cx="1053772" cy="52324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ko-KR" altLang="en-US" sz="2800" cap="none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6758785" y="3078783"/>
            <a:ext cx="3867785" cy="52324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defTabSz="508000" eaLnBrk="0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逃生与日常注意事项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6024591" y="3078783"/>
            <a:ext cx="1053772" cy="52324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2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</a:t>
            </a:r>
            <a:r>
              <a:rPr lang="en-US" altLang="zh-CN" sz="2800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ko-KR" altLang="en-US" sz="2800" cap="none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203740" y="770381"/>
            <a:ext cx="1906161" cy="76962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ko-KR" sz="4400" b="1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  录</a:t>
            </a:r>
            <a:endParaRPr lang="ko-KR" altLang="en-US" sz="4400" b="1" cap="none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51" name="图片 5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7" cstate="screen"/>
          <a:srcRect/>
          <a:stretch>
            <a:fillRect/>
          </a:stretch>
        </p:blipFill>
        <p:spPr>
          <a:xfrm>
            <a:off x="5209922" y="3044763"/>
            <a:ext cx="689288" cy="57574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>
            <a:off x="750877" y="5129441"/>
            <a:ext cx="2812729" cy="1637819"/>
          </a:xfrm>
          <a:prstGeom prst="rect">
            <a:avLst/>
          </a:prstGeom>
        </p:spPr>
      </p:pic>
      <p:pic>
        <p:nvPicPr>
          <p:cNvPr id="3" name="图片 2" descr="安教logo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27700" y="594614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1" grpId="0"/>
      <p:bldP spid="22" grpId="0"/>
      <p:bldP spid="23" grpId="0"/>
      <p:bldP spid="2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768386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694268" y="1804138"/>
            <a:ext cx="2797261" cy="647613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第一部分</a:t>
            </a:r>
            <a:endParaRPr lang="ko-KR" altLang="en-US" sz="3600" cap="none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41615" y="2763692"/>
            <a:ext cx="6376488" cy="10160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 algn="ctr" defTabSz="508000" eaLnBrk="0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华康海报体W12(P)" panose="040B0C00000000000000" charset="-122"/>
                <a:ea typeface="华康海报体W12(P)" panose="040B0C00000000000000" charset="-122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高层火灾的应对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235" y="594614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1752600" y="2068195"/>
            <a:ext cx="865060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11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3773799597"/>
                </a:ext>
              </a:extLst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火场情况瞬息万变，高层住宅发生火灾时，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“</a:t>
            </a:r>
            <a:r>
              <a:rPr lang="zh-CN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躲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”</a:t>
            </a:r>
            <a:r>
              <a:rPr lang="zh-CN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还是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“</a:t>
            </a:r>
            <a:r>
              <a:rPr lang="zh-CN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逃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”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、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“</a:t>
            </a:r>
            <a:r>
              <a:rPr lang="zh-CN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往上逃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”</a:t>
            </a:r>
            <a:r>
              <a:rPr lang="zh-CN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还是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“</a:t>
            </a:r>
            <a:r>
              <a:rPr lang="zh-CN" altLang="en-US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往下逃</a:t>
            </a:r>
            <a:r>
              <a:rPr lang="en-US" altLang="zh-CN" sz="2800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”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，需根据</a:t>
            </a:r>
            <a:r>
              <a:rPr lang="zh-CN" altLang="en-US" sz="2800" b="1" dirty="0" smtClean="0">
                <a:solidFill>
                  <a:srgbClr val="E9441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起火位置、烟雾情况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等因素冷静判断。</a:t>
            </a:r>
            <a:endParaRPr lang="zh-CN" altLang="en-US" sz="28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</p:txBody>
      </p:sp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625600" y="1368425"/>
            <a:ext cx="9335135" cy="361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所在楼层为</a:t>
            </a:r>
            <a:r>
              <a:rPr lang="zh-CN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失火楼层以下</a:t>
            </a:r>
            <a:endParaRPr lang="zh-CN" altLang="en-US" sz="2400" b="1" u="sng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 algn="ctr">
              <a:lnSpc>
                <a:spcPct val="150000"/>
              </a:lnSpc>
              <a:buNone/>
            </a:pP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 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向下疏散逃生，尽量不要待在屋内，以防火灾蔓延或遭遇爆炸等其他险境。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 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阿里巴巴普惠体 2.0 95 ExtraBold" panose="00020600040101010101" pitchFamily="18" charset="-122"/>
              </a:rPr>
              <a:t>条件允许的情况下，逃生过程中按下火灾报警按钮，尽可能警示其他住户。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  <a:buNone/>
            </a:pPr>
            <a:endPara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73125" y="930275"/>
            <a:ext cx="10661015" cy="5206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所在楼层为</a:t>
            </a:r>
            <a:r>
              <a:rPr lang="zh-CN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失火楼层以上</a:t>
            </a:r>
            <a:r>
              <a:rPr lang="en-US" altLang="zh-CN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/</a:t>
            </a:r>
            <a:r>
              <a:rPr lang="zh-CN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同层</a:t>
            </a:r>
            <a:endParaRPr lang="zh-CN" altLang="en-US" sz="2400" b="1" u="sng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 algn="ctr">
              <a:lnSpc>
                <a:spcPct val="150000"/>
              </a:lnSpc>
              <a:buNone/>
            </a:pP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 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先用手背触碰门把手，若门把手已经发烫，门缝有烟雾进入，不要贸然开门，应在室内等待救援；或发现有毒烟气已经充斥楼梯间，也不要贸然逃生，应留在室内。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 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阿里巴巴普惠体 2.0 95 ExtraBold" panose="00020600040101010101" pitchFamily="18" charset="-122"/>
                <a:sym typeface="+mn-ea"/>
              </a:rPr>
              <a:t>留在室内做好以下防火工作：请关闭好所有防火门和入户门，使用湿棉被、毛巾等将入户门的门缝塞紧，泼水降温，立即拨打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阿里巴巴普惠体 2.0 95 ExtraBold" panose="00020600040101010101" pitchFamily="18" charset="-122"/>
                <a:sym typeface="+mn-ea"/>
              </a:rPr>
              <a:t>119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阿里巴巴普惠体 2.0 95 ExtraBold" panose="00020600040101010101" pitchFamily="18" charset="-122"/>
                <a:sym typeface="+mn-ea"/>
              </a:rPr>
              <a:t>并报告所在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阿里巴巴普惠体 2.0 95 ExtraBold" panose="00020600040101010101" pitchFamily="18" charset="-122"/>
                <a:sym typeface="+mn-ea"/>
              </a:rPr>
              <a:t>房间位置，也可采取向窗外挥舞鲜艳的衣物、打手电筒等方式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阿里巴巴普惠体 2.0 95 ExtraBold" panose="00020600040101010101" pitchFamily="18" charset="-122"/>
                <a:sym typeface="+mn-ea"/>
              </a:rPr>
              <a:t>求救。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endParaRPr lang="en-US" altLang="zh-CN" sz="24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  <a:buNone/>
            </a:pPr>
            <a:endParaRPr lang="zh-CN" altLang="en-US" sz="20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873125" y="1001395"/>
            <a:ext cx="10661015" cy="52063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所在楼层为</a:t>
            </a:r>
            <a:r>
              <a:rPr lang="zh-CN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失火楼层以上</a:t>
            </a:r>
            <a:r>
              <a:rPr lang="en-US" altLang="zh-CN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/</a:t>
            </a:r>
            <a:r>
              <a:rPr lang="zh-CN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同层</a:t>
            </a:r>
            <a:endParaRPr lang="zh-CN" altLang="en-US" sz="2400" b="1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      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  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若楼梯间并无太多烟雾，自己所在楼层不高，可视情况选择向下逃生，如果所在楼层较高，可选择向上逃生，通过屋顶平台到相邻未起火的单元疏散楼梯逃生。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indent="0">
              <a:lnSpc>
                <a:spcPct val="150000"/>
              </a:lnSpc>
              <a:buNone/>
            </a:pP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建筑高度大于</a:t>
            </a:r>
            <a:r>
              <a:rPr lang="en-US" altLang="zh-CN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100</a:t>
            </a:r>
            <a:r>
              <a:rPr lang="zh-CN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米的住宅或公共建筑必须设置消防避难层，在逃生受阻情况下，人员可就近疏散到避难层，等待消防员到场进行救援。</a:t>
            </a: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>
              <a:lnSpc>
                <a:spcPct val="150000"/>
              </a:lnSpc>
              <a:buNone/>
            </a:pP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  <a:p>
            <a:pPr algn="ctr">
              <a:lnSpc>
                <a:spcPct val="150000"/>
              </a:lnSpc>
              <a:buClrTx/>
              <a:buSzTx/>
              <a:buFontTx/>
              <a:buNone/>
            </a:pPr>
            <a:endParaRPr lang="zh-CN" altLang="en-US" sz="24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安教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0385" y="317500"/>
            <a:ext cx="2104390" cy="45275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792855" y="850265"/>
            <a:ext cx="4578985" cy="7721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</a:rPr>
              <a:t>如何判断起火楼层？</a:t>
            </a:r>
            <a:endParaRPr lang="zh-CN" altLang="en-US" sz="22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72235" y="5128895"/>
            <a:ext cx="160845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楼内广播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49065" y="5128895"/>
            <a:ext cx="304736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居民微信群、业主群等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672195" y="5128895"/>
            <a:ext cx="1564005" cy="598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lnSpc>
                <a:spcPct val="150000"/>
              </a:lnSpc>
              <a:buNone/>
            </a:pPr>
            <a:r>
              <a:rPr lang="zh-CN" alt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开窗观察</a:t>
            </a:r>
            <a:r>
              <a:rPr lang="en-US" altLang="zh-CN" sz="2200" dirty="0" smtClean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2.0 95 ExtraBold" panose="00020600040101010101" pitchFamily="18" charset="-122"/>
                <a:sym typeface="+mn-ea"/>
              </a:rPr>
              <a:t> </a:t>
            </a:r>
            <a:endParaRPr lang="en-US" altLang="zh-CN" sz="2200" dirty="0" smtClean="0">
              <a:solidFill>
                <a:schemeClr val="tx1">
                  <a:lumMod val="85000"/>
                  <a:lumOff val="1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2.0 95 ExtraBold" panose="00020600040101010101" pitchFamily="18" charset="-122"/>
              <a:sym typeface="+mn-ea"/>
            </a:endParaRPr>
          </a:p>
        </p:txBody>
      </p:sp>
      <p:pic>
        <p:nvPicPr>
          <p:cNvPr id="5" name="图片 4" descr="摄图网_401411561_播报喇叭(企业商用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10" y="2154555"/>
            <a:ext cx="2452370" cy="24523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535" y="2215515"/>
            <a:ext cx="2384425" cy="2465705"/>
          </a:xfrm>
          <a:prstGeom prst="rect">
            <a:avLst/>
          </a:prstGeom>
        </p:spPr>
      </p:pic>
      <p:pic>
        <p:nvPicPr>
          <p:cNvPr id="7" name="图片 6" descr="摄图网_401693216_开窗户的女孩(企业商用)"/>
          <p:cNvPicPr>
            <a:picLocks noChangeAspect="1"/>
          </p:cNvPicPr>
          <p:nvPr/>
        </p:nvPicPr>
        <p:blipFill>
          <a:blip r:embed="rId4"/>
          <a:srcRect l="9654" t="24642" r="23359" b="14253"/>
          <a:stretch>
            <a:fillRect/>
          </a:stretch>
        </p:blipFill>
        <p:spPr>
          <a:xfrm>
            <a:off x="8025130" y="2302510"/>
            <a:ext cx="3019425" cy="2753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3062307" y="-2204177"/>
            <a:ext cx="6056777" cy="112457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933384" y="-2382837"/>
            <a:ext cx="6325229" cy="1158748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768386" y="887587"/>
            <a:ext cx="8707388" cy="5062244"/>
            <a:chOff x="2615395" y="1252418"/>
            <a:chExt cx="6909605" cy="435316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 rot="16200000">
              <a:off x="3919418" y="0"/>
              <a:ext cx="4353163" cy="6858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 rot="16200000">
              <a:off x="3916353" y="-11575"/>
              <a:ext cx="4256084" cy="6858000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002470">
            <a:off x="9916352" y="4540715"/>
            <a:ext cx="1514619" cy="17689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694268" y="1804138"/>
            <a:ext cx="2797261" cy="64643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ctr" defTabSz="508000" eaLnBrk="0" fontAlgn="auto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600" cap="none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</a:t>
            </a:r>
            <a:r>
              <a:rPr lang="zh-CN" altLang="en-US" sz="3600" cap="none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二部分</a:t>
            </a:r>
            <a:endParaRPr lang="ko-KR" altLang="en-US" sz="3600" cap="none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34005" y="2897505"/>
            <a:ext cx="7285990" cy="10160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89535" tIns="46355" rIns="89535" bIns="46355" numCol="1" anchor="t">
            <a:spAutoFit/>
          </a:bodyPr>
          <a:lstStyle>
            <a:defPPr>
              <a:defRPr lang="zh-CN"/>
            </a:defPPr>
            <a:lvl1pPr algn="ctr" defTabSz="508000" eaLnBrk="0"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华康海报体W12(P)" panose="040B0C00000000000000" charset="-122"/>
                <a:ea typeface="华康海报体W12(P)" panose="040B0C00000000000000" charset="-122"/>
              </a:defRPr>
            </a:lvl1pPr>
          </a:lstStyle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逃生与日常注意事项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" name="图片 1" descr="安教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235" y="5946140"/>
            <a:ext cx="2104390" cy="4527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1" grpId="0"/>
      <p:bldP spid="22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175.76220472440951,&quot;left&quot;:410.23007874015747,&quot;top&quot;:185.01267716535432,&quot;width&quot;:447.40771653543305}"/>
</p:tagLst>
</file>

<file path=ppt/tags/tag2.xml><?xml version="1.0" encoding="utf-8"?>
<p:tagLst xmlns:p="http://schemas.openxmlformats.org/presentationml/2006/main">
  <p:tag name="KSO_WM_DIAGRAM_VIRTUALLY_FRAME" val="{&quot;height&quot;:175.76220472440951,&quot;left&quot;:410.23007874015747,&quot;top&quot;:185.01267716535432,&quot;width&quot;:447.40771653543305}"/>
</p:tagLst>
</file>

<file path=ppt/tags/tag3.xml><?xml version="1.0" encoding="utf-8"?>
<p:tagLst xmlns:p="http://schemas.openxmlformats.org/presentationml/2006/main">
  <p:tag name="KSO_WM_DIAGRAM_VIRTUALLY_FRAME" val="{&quot;height&quot;:175.76220472440951,&quot;left&quot;:410.23007874015747,&quot;top&quot;:185.01267716535432,&quot;width&quot;:447.40771653543305}"/>
</p:tagLst>
</file>

<file path=ppt/tags/tag4.xml><?xml version="1.0" encoding="utf-8"?>
<p:tagLst xmlns:p="http://schemas.openxmlformats.org/presentationml/2006/main">
  <p:tag name="KSO_WM_DIAGRAM_VIRTUALLY_FRAME" val="{&quot;height&quot;:175.76220472440951,&quot;left&quot;:410.23007874015747,&quot;top&quot;:185.01267716535432,&quot;width&quot;:447.40771653543305}"/>
</p:tagLst>
</file>

<file path=ppt/tags/tag5.xml><?xml version="1.0" encoding="utf-8"?>
<p:tagLst xmlns:p="http://schemas.openxmlformats.org/presentationml/2006/main">
  <p:tag name="KSO_WM_DIAGRAM_VIRTUALLY_FRAME" val="{&quot;height&quot;:175.76220472440951,&quot;left&quot;:410.23007874015747,&quot;top&quot;:185.01267716535432,&quot;width&quot;:447.40771653543305}"/>
</p:tagLst>
</file>

<file path=ppt/tags/tag6.xml><?xml version="1.0" encoding="utf-8"?>
<p:tagLst xmlns:p="http://schemas.openxmlformats.org/presentationml/2006/main">
  <p:tag name="KSO_WM_DIAGRAM_VIRTUALLY_FRAME" val="{&quot;height&quot;:175.76220472440951,&quot;left&quot;:410.23007874015747,&quot;top&quot;:185.01267716535432,&quot;width&quot;:447.40771653543305}"/>
</p:tagLst>
</file>

<file path=ppt/tags/tag7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b3267f1b-1a4c-4a80-97b5-966ba7038eaa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1094</Words>
  <Application>WPS 演示</Application>
  <PresentationFormat>自定义</PresentationFormat>
  <Paragraphs>80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Arial</vt:lpstr>
      <vt:lpstr>华康海报体W12(P)</vt:lpstr>
      <vt:lpstr>阿里巴巴普惠体 2.0 95 ExtraBold</vt:lpstr>
      <vt:lpstr>楷体</vt:lpstr>
      <vt:lpstr>Wingdings</vt:lpstr>
      <vt:lpstr>MiSans</vt:lpstr>
      <vt:lpstr>MingLiU-ExtB</vt:lpstr>
      <vt:lpstr>Arial Unicode MS</vt:lpstr>
      <vt:lpstr>Calibri</vt:lpstr>
      <vt:lpstr>等线</vt:lpstr>
      <vt:lpstr>第一PPT，www.1ppt.com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家校安全</dc:title>
  <dc:creator>第一PPT</dc:creator>
  <cp:keywords>www.1ppt.com</cp:keywords>
  <dc:description>www.1ppt.com</dc:description>
  <cp:lastModifiedBy>初尘</cp:lastModifiedBy>
  <cp:revision>58</cp:revision>
  <dcterms:created xsi:type="dcterms:W3CDTF">2021-10-04T05:30:00Z</dcterms:created>
  <dcterms:modified xsi:type="dcterms:W3CDTF">2025-10-24T02:00:16Z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C25285A5A8014E5C9AD6A82C64DDD381_13</vt:lpwstr>
  </property>
  <property fmtid="{D5CDD505-2E9C-101B-9397-08002B2CF9AE}" pid="3" name="KSOProductBuildVer">
    <vt:lpwstr>2052-12.1.0.23125</vt:lpwstr>
  </property>
</Properties>
</file>