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3"/>
    <p:sldId id="257" r:id="rId4"/>
    <p:sldId id="258" r:id="rId5"/>
    <p:sldId id="264" r:id="rId6"/>
    <p:sldId id="266" r:id="rId7"/>
    <p:sldId id="261" r:id="rId8"/>
    <p:sldId id="267" r:id="rId9"/>
    <p:sldId id="276" r:id="rId10"/>
    <p:sldId id="277" r:id="rId11"/>
    <p:sldId id="262" r:id="rId12"/>
    <p:sldId id="274" r:id="rId13"/>
    <p:sldId id="278" r:id="rId14"/>
    <p:sldId id="260" r:id="rId15"/>
  </p:sldIdLst>
  <p:sldSz cx="12192000" cy="6858000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1" userDrawn="1">
          <p15:clr>
            <a:srgbClr val="A4A3A4"/>
          </p15:clr>
        </p15:guide>
        <p15:guide id="2" pos="7293" userDrawn="1">
          <p15:clr>
            <a:srgbClr val="A4A3A4"/>
          </p15:clr>
        </p15:guide>
        <p15:guide id="3" orient="horz" pos="650" userDrawn="1">
          <p15:clr>
            <a:srgbClr val="A4A3A4"/>
          </p15:clr>
        </p15:guide>
        <p15:guide id="4" orient="horz" pos="745" userDrawn="1">
          <p15:clr>
            <a:srgbClr val="A4A3A4"/>
          </p15:clr>
        </p15:guide>
        <p15:guide id="6" orient="horz" pos="389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CDE4"/>
    <a:srgbClr val="FE7E00"/>
    <a:srgbClr val="EFB39C"/>
    <a:srgbClr val="5E0000"/>
    <a:srgbClr val="7E0000"/>
    <a:srgbClr val="9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86483" autoAdjust="0"/>
  </p:normalViewPr>
  <p:slideViewPr>
    <p:cSldViewPr snapToGrid="0" showGuides="1">
      <p:cViewPr varScale="1">
        <p:scale>
          <a:sx n="60" d="100"/>
          <a:sy n="60" d="100"/>
        </p:scale>
        <p:origin x="144" y="198"/>
      </p:cViewPr>
      <p:guideLst>
        <p:guide pos="381"/>
        <p:guide pos="7293"/>
        <p:guide orient="horz" pos="650"/>
        <p:guide orient="horz" pos="745"/>
        <p:guide orient="horz" pos="38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gs" Target="tags/tag16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5E6B8-29DC-4ADA-A304-9D44930447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5ECD91-F9AB-4C49-A2D0-DAB22673959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 descr="e556bb9f-eeae-4f94-bc62-7be07f454b2a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1B7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/>
          </a:p>
        </p:txBody>
      </p:sp>
      <p:pic>
        <p:nvPicPr>
          <p:cNvPr id="7" name="图片 6" descr="64ce92f3-9125-4a60-ac25-28dcebad19a3"/>
          <p:cNvPicPr>
            <a:picLocks noChangeAspect="1"/>
          </p:cNvPicPr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rgbClr val="0070C0"/>
          </a:solidFill>
        </p:spPr>
      </p:pic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0">
              <a:srgbClr val="C00000"/>
            </a:gs>
            <a:gs pos="100000">
              <a:srgbClr val="940000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42e759fd-b7db-468a-82f0-8a092f2e70a0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add title</a:t>
            </a:r>
            <a:endParaRPr lang="en-US"/>
          </a:p>
        </p:txBody>
      </p:sp>
      <p:sp>
        <p:nvSpPr>
          <p:cNvPr id="3" name="内容占位符 2" descr="084ec5f9-1684-49c0-a249-c008b4640019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add text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日期占位符 3" descr="d7a7e9b3-1552-4f3f-a670-9737a2889ce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页脚占位符 4" descr="e44acefa-98a2-4afb-82fe-e42bb372f66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 descr="1eb0b500-74d0-4b70-a72a-978e6791bf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matchingName="Agenda">
  <p:cSld name="Agenda">
    <p:bg>
      <p:bgPr>
        <a:solidFill>
          <a:srgbClr val="0070C0">
            <a:alpha val="9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3ad11dbb-30aa-472b-8113-2148d3231080"/>
          <p:cNvSpPr>
            <a:spLocks noGrp="1"/>
          </p:cNvSpPr>
          <p:nvPr>
            <p:ph type="title" hasCustomPrompt="1"/>
          </p:nvPr>
        </p:nvSpPr>
        <p:spPr>
          <a:xfrm>
            <a:off x="660400" y="1500187"/>
            <a:ext cx="2836562" cy="915667"/>
          </a:xfrm>
        </p:spPr>
        <p:txBody>
          <a:bodyPr anchor="t">
            <a:normAutofit/>
          </a:bodyPr>
          <a:lstStyle>
            <a:lvl1pPr algn="r">
              <a:defRPr sz="2800"/>
            </a:lvl1pPr>
          </a:lstStyle>
          <a:p>
            <a:pPr lvl="0"/>
            <a:r>
              <a:rPr lang="en-US"/>
              <a:t>Agenda</a:t>
            </a:r>
            <a:endParaRPr lang="en-US"/>
          </a:p>
        </p:txBody>
      </p:sp>
      <p:sp>
        <p:nvSpPr>
          <p:cNvPr id="3" name="内容占位符 2" descr="b7de0bbc-f64b-4702-9555-3d70d402c2d0"/>
          <p:cNvSpPr>
            <a:spLocks noGrp="1"/>
          </p:cNvSpPr>
          <p:nvPr>
            <p:ph sz="quarter" idx="1" hasCustomPrompt="1"/>
          </p:nvPr>
        </p:nvSpPr>
        <p:spPr>
          <a:xfrm>
            <a:off x="3745078" y="1500188"/>
            <a:ext cx="7773821" cy="4633912"/>
          </a:xfrm>
        </p:spPr>
        <p:txBody>
          <a:bodyPr/>
          <a:lstStyle>
            <a:lvl1pPr marL="342900" indent="-342900">
              <a:lnSpc>
                <a:spcPct val="100000"/>
              </a:lnSpc>
              <a:buFont typeface="+mj-lt"/>
              <a:buAutoNum type="arabicPeriod"/>
              <a:defRPr/>
            </a:lvl1pPr>
            <a:lvl2pPr marL="800100" indent="-342900">
              <a:lnSpc>
                <a:spcPct val="100000"/>
              </a:lnSpc>
              <a:buFont typeface="+mj-ea"/>
              <a:buAutoNum type="circleNumDbPlain"/>
              <a:defRPr/>
            </a:lvl2pPr>
            <a:lvl3pPr marL="1257300" indent="-342900">
              <a:lnSpc>
                <a:spcPct val="100000"/>
              </a:lnSpc>
              <a:buFont typeface="+mj-lt"/>
              <a:buAutoNum type="alphaLcParenR"/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text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日期占位符 3" descr="f1563124-a1a5-4bb9-bac4-3bbeec10a00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页脚占位符 4" descr="4aec029a-59de-4f88-b1f1-9baf5f1850c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 descr="b1cd4006-1122-42fa-ba21-da6359f544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/>
            </a:fld>
            <a:endParaRPr lang="en-US"/>
          </a:p>
        </p:txBody>
      </p:sp>
      <p:cxnSp>
        <p:nvCxnSpPr>
          <p:cNvPr id="7" name="直接连接符 6" descr="be10bed9-64c4-4bb1-a7ed-8f8c0302fb65"/>
          <p:cNvCxnSpPr/>
          <p:nvPr userDrawn="1"/>
        </p:nvCxnSpPr>
        <p:spPr>
          <a:xfrm flipH="1">
            <a:off x="3621019" y="1500188"/>
            <a:ext cx="0" cy="4633913"/>
          </a:xfrm>
          <a:prstGeom prst="line">
            <a:avLst/>
          </a:prstGeom>
          <a:solidFill>
            <a:srgbClr val="FFCC00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任意多边形: 形状 7" descr="4e83cf56-a1e2-43f5-afc4-625e69976ba7"/>
          <p:cNvSpPr>
            <a:spLocks noChangeAspect="1"/>
          </p:cNvSpPr>
          <p:nvPr userDrawn="1"/>
        </p:nvSpPr>
        <p:spPr bwMode="auto">
          <a:xfrm>
            <a:off x="2626456" y="5219207"/>
            <a:ext cx="870506" cy="915667"/>
          </a:xfrm>
          <a:custGeom>
            <a:avLst/>
            <a:gdLst>
              <a:gd name="T0" fmla="*/ 3353 w 5127"/>
              <a:gd name="T1" fmla="*/ 1728 h 5401"/>
              <a:gd name="T2" fmla="*/ 2183 w 5127"/>
              <a:gd name="T3" fmla="*/ 1608 h 5401"/>
              <a:gd name="T4" fmla="*/ 3353 w 5127"/>
              <a:gd name="T5" fmla="*/ 1488 h 5401"/>
              <a:gd name="T6" fmla="*/ 3103 w 5127"/>
              <a:gd name="T7" fmla="*/ 2231 h 5401"/>
              <a:gd name="T8" fmla="*/ 3103 w 5127"/>
              <a:gd name="T9" fmla="*/ 1991 h 5401"/>
              <a:gd name="T10" fmla="*/ 2432 w 5127"/>
              <a:gd name="T11" fmla="*/ 2111 h 5401"/>
              <a:gd name="T12" fmla="*/ 3103 w 5127"/>
              <a:gd name="T13" fmla="*/ 2231 h 5401"/>
              <a:gd name="T14" fmla="*/ 3353 w 5127"/>
              <a:gd name="T15" fmla="*/ 2648 h 5401"/>
              <a:gd name="T16" fmla="*/ 2183 w 5127"/>
              <a:gd name="T17" fmla="*/ 2768 h 5401"/>
              <a:gd name="T18" fmla="*/ 3353 w 5127"/>
              <a:gd name="T19" fmla="*/ 2888 h 5401"/>
              <a:gd name="T20" fmla="*/ 2552 w 5127"/>
              <a:gd name="T21" fmla="*/ 3151 h 5401"/>
              <a:gd name="T22" fmla="*/ 2552 w 5127"/>
              <a:gd name="T23" fmla="*/ 3391 h 5401"/>
              <a:gd name="T24" fmla="*/ 3223 w 5127"/>
              <a:gd name="T25" fmla="*/ 3271 h 5401"/>
              <a:gd name="T26" fmla="*/ 2552 w 5127"/>
              <a:gd name="T27" fmla="*/ 3151 h 5401"/>
              <a:gd name="T28" fmla="*/ 4448 w 5127"/>
              <a:gd name="T29" fmla="*/ 1442 h 5401"/>
              <a:gd name="T30" fmla="*/ 4688 w 5127"/>
              <a:gd name="T31" fmla="*/ 1442 h 5401"/>
              <a:gd name="T32" fmla="*/ 3988 w 5127"/>
              <a:gd name="T33" fmla="*/ 0 h 5401"/>
              <a:gd name="T34" fmla="*/ 0 w 5127"/>
              <a:gd name="T35" fmla="*/ 604 h 5401"/>
              <a:gd name="T36" fmla="*/ 120 w 5127"/>
              <a:gd name="T37" fmla="*/ 1792 h 5401"/>
              <a:gd name="T38" fmla="*/ 686 w 5127"/>
              <a:gd name="T39" fmla="*/ 1672 h 5401"/>
              <a:gd name="T40" fmla="*/ 240 w 5127"/>
              <a:gd name="T41" fmla="*/ 1552 h 5401"/>
              <a:gd name="T42" fmla="*/ 604 w 5127"/>
              <a:gd name="T43" fmla="*/ 240 h 5401"/>
              <a:gd name="T44" fmla="*/ 968 w 5127"/>
              <a:gd name="T45" fmla="*/ 4179 h 5401"/>
              <a:gd name="T46" fmla="*/ 3904 w 5127"/>
              <a:gd name="T47" fmla="*/ 4879 h 5401"/>
              <a:gd name="T48" fmla="*/ 3904 w 5127"/>
              <a:gd name="T49" fmla="*/ 4639 h 5401"/>
              <a:gd name="T50" fmla="*/ 1208 w 5127"/>
              <a:gd name="T51" fmla="*/ 4179 h 5401"/>
              <a:gd name="T52" fmla="*/ 1086 w 5127"/>
              <a:gd name="T53" fmla="*/ 240 h 5401"/>
              <a:gd name="T54" fmla="*/ 4448 w 5127"/>
              <a:gd name="T55" fmla="*/ 700 h 5401"/>
              <a:gd name="T56" fmla="*/ 4568 w 5127"/>
              <a:gd name="T57" fmla="*/ 2000 h 5401"/>
              <a:gd name="T58" fmla="*/ 4568 w 5127"/>
              <a:gd name="T59" fmla="*/ 2240 h 5401"/>
              <a:gd name="T60" fmla="*/ 4887 w 5127"/>
              <a:gd name="T61" fmla="*/ 2340 h 5401"/>
              <a:gd name="T62" fmla="*/ 5007 w 5127"/>
              <a:gd name="T63" fmla="*/ 3838 h 5401"/>
              <a:gd name="T64" fmla="*/ 5127 w 5127"/>
              <a:gd name="T65" fmla="*/ 2340 h 5401"/>
              <a:gd name="T66" fmla="*/ 4568 w 5127"/>
              <a:gd name="T67" fmla="*/ 5139 h 5401"/>
              <a:gd name="T68" fmla="*/ 4448 w 5127"/>
              <a:gd name="T69" fmla="*/ 5281 h 5401"/>
              <a:gd name="T70" fmla="*/ 4688 w 5127"/>
              <a:gd name="T71" fmla="*/ 5281 h 5401"/>
              <a:gd name="T72" fmla="*/ 4568 w 5127"/>
              <a:gd name="T73" fmla="*/ 5139 h 5401"/>
              <a:gd name="T74" fmla="*/ 4448 w 5127"/>
              <a:gd name="T75" fmla="*/ 2559 h 5401"/>
              <a:gd name="T76" fmla="*/ 4568 w 5127"/>
              <a:gd name="T77" fmla="*/ 4974 h 5401"/>
              <a:gd name="T78" fmla="*/ 4688 w 5127"/>
              <a:gd name="T79" fmla="*/ 2559 h 5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摄图网_500466560_打坐的小和尚(企业商用)"/>
          <p:cNvPicPr>
            <a:picLocks noChangeAspect="1"/>
          </p:cNvPicPr>
          <p:nvPr userDrawn="1"/>
        </p:nvPicPr>
        <p:blipFill>
          <a:blip r:embed="rId2">
            <a:alphaModFix amt="35000"/>
          </a:blip>
          <a:srcRect l="29962" t="25189" r="29956"/>
          <a:stretch>
            <a:fillRect/>
          </a:stretch>
        </p:blipFill>
        <p:spPr>
          <a:xfrm>
            <a:off x="0" y="0"/>
            <a:ext cx="5511800" cy="6858000"/>
          </a:xfrm>
          <a:prstGeom prst="rect">
            <a:avLst/>
          </a:prstGeom>
          <a:solidFill>
            <a:srgbClr val="0070C0"/>
          </a:solidFill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0070C0">
            <a:alpha val="9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matchingName="Closing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52ac1f45-57f0-4dd0-973d-556555e314ab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60400" y="128587"/>
            <a:ext cx="10858500" cy="9001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/>
            <a:r>
              <a:rPr lang="en-US"/>
              <a:t>Click to add title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60400" y="1130300"/>
            <a:ext cx="10858500" cy="5003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add text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718050" y="6409690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660399" y="6409690"/>
            <a:ext cx="3657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861300" y="6409690"/>
            <a:ext cx="3657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8BB1146-E542-4D4E-B8E9-6919A11DDD48}" type="slidenum">
              <a:rPr lang="en-US" smtClean="0"/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ransition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3.png"/><Relationship Id="rId1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3.png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3.png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3.png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.xml"/><Relationship Id="rId3" Type="http://schemas.openxmlformats.org/officeDocument/2006/relationships/tags" Target="../tags/tag8.xml"/><Relationship Id="rId2" Type="http://schemas.openxmlformats.org/officeDocument/2006/relationships/image" Target="../media/image3.png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.xml"/><Relationship Id="rId3" Type="http://schemas.openxmlformats.org/officeDocument/2006/relationships/tags" Target="../tags/tag10.xml"/><Relationship Id="rId2" Type="http://schemas.openxmlformats.org/officeDocument/2006/relationships/image" Target="../media/image3.png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.xml"/><Relationship Id="rId3" Type="http://schemas.openxmlformats.org/officeDocument/2006/relationships/tags" Target="../tags/tag12.xml"/><Relationship Id="rId2" Type="http://schemas.openxmlformats.org/officeDocument/2006/relationships/image" Target="../media/image3.png"/><Relationship Id="rId1" Type="http://schemas.openxmlformats.org/officeDocument/2006/relationships/tags" Target="../tags/tag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293495" y="2470785"/>
            <a:ext cx="9605010" cy="1916430"/>
            <a:chOff x="2033" y="4054"/>
            <a:chExt cx="15126" cy="3018"/>
          </a:xfrm>
        </p:grpSpPr>
        <p:sp>
          <p:nvSpPr>
            <p:cNvPr id="6" name="文本框 5"/>
            <p:cNvSpPr txBox="1"/>
            <p:nvPr/>
          </p:nvSpPr>
          <p:spPr>
            <a:xfrm>
              <a:off x="2033" y="4054"/>
              <a:ext cx="15126" cy="2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0" b="1"/>
                <a:t>反邪教，势在必行</a:t>
              </a:r>
              <a:endParaRPr lang="zh-CN" altLang="en-US" sz="8000" b="1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6910" y="6492"/>
              <a:ext cx="5372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dist"/>
              <a:r>
                <a:rPr lang="zh-CN" altLang="en-US"/>
                <a:t>青少年反邪教教育</a:t>
              </a:r>
              <a:endParaRPr lang="zh-CN" altLang="en-US"/>
            </a:p>
          </p:txBody>
        </p:sp>
        <p:cxnSp>
          <p:nvCxnSpPr>
            <p:cNvPr id="8" name="直接连接符 7"/>
            <p:cNvCxnSpPr/>
            <p:nvPr/>
          </p:nvCxnSpPr>
          <p:spPr>
            <a:xfrm>
              <a:off x="7000" y="6314"/>
              <a:ext cx="5201" cy="0"/>
            </a:xfrm>
            <a:prstGeom prst="line">
              <a:avLst/>
            </a:prstGeom>
            <a:ln w="28575" cap="flat" cmpd="sng" algn="ctr">
              <a:solidFill>
                <a:schemeClr val="tx1"/>
              </a:solidFill>
              <a:prstDash val="dashDot"/>
              <a:miter lim="800000"/>
            </a:ln>
          </p:spPr>
          <p:style>
            <a:lnRef idx="0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pic>
        <p:nvPicPr>
          <p:cNvPr id="2" name="图片 1" descr="新LOGO有色--描边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215120" y="199390"/>
            <a:ext cx="2362200" cy="49149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6090920" y="2053590"/>
            <a:ext cx="5484495" cy="275082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p>
            <a:pPr>
              <a:lnSpc>
                <a:spcPct val="100000"/>
              </a:lnSpc>
            </a:pPr>
            <a:r>
              <a:rPr lang="zh-CN" altLang="en-US" sz="4000">
                <a:solidFill>
                  <a:schemeClr val="tx1">
                    <a:lumMod val="85000"/>
                    <a:lumOff val="15000"/>
                  </a:schemeClr>
                </a:solidFill>
              </a:rPr>
              <a:t>第三部分</a:t>
            </a:r>
            <a:endParaRPr lang="zh-CN" altLang="en-US" sz="4000" b="1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0">
              <a:lnSpc>
                <a:spcPct val="100000"/>
              </a:lnSpc>
            </a:pPr>
            <a:r>
              <a:rPr lang="zh-CN" altLang="en-US" sz="5400" b="1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坚决向邪教说不</a:t>
            </a:r>
            <a:endParaRPr lang="en-US" altLang="zh-CN" sz="5400" b="1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2" name="图片 1" descr="新LOGO有色--描边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215120" y="199390"/>
            <a:ext cx="2362200" cy="49149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04520" y="690880"/>
            <a:ext cx="10972800" cy="68199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p>
            <a:r>
              <a:rPr lang="zh-CN" altLang="en-US" sz="2800" b="1"/>
              <a:t>遇到邪教怎么办？</a:t>
            </a:r>
            <a:endParaRPr lang="zh-CN" altLang="en-US" sz="2800" b="1"/>
          </a:p>
        </p:txBody>
      </p:sp>
      <p:cxnSp>
        <p:nvCxnSpPr>
          <p:cNvPr id="5" name="直接箭头连接符 4"/>
          <p:cNvCxnSpPr/>
          <p:nvPr/>
        </p:nvCxnSpPr>
        <p:spPr>
          <a:xfrm>
            <a:off x="604520" y="1366520"/>
            <a:ext cx="1096327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604520" y="1490345"/>
            <a:ext cx="10963275" cy="46850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400" u="sng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发现邪教宣传品，或看到有人散发邪教宣传品</a:t>
            </a:r>
            <a:endParaRPr lang="zh-CN" altLang="en-US" sz="2400" u="sng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坚决拒绝，迅速拨打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110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报警，不信不传，不随意丢弃。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400" u="sng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收到印发邪教宣传内容的人民币</a:t>
            </a:r>
            <a:endParaRPr lang="zh-CN" altLang="en-US" sz="2400" u="sng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假如收到反宣币，个人无责，立即停止使用，就近到银行按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1:1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兑换即可。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400" u="sng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接到邪教宣传内容的电话、短信、微信消息、电子邮件</a:t>
            </a:r>
            <a:endParaRPr lang="zh-CN" altLang="en-US" sz="2400" u="sng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不听不信不传，记下号码或账号信息，及时报警。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2" name="图片 1" descr="新LOGO有色--描边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215120" y="199390"/>
            <a:ext cx="2362200" cy="49149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04520" y="690880"/>
            <a:ext cx="10972800" cy="68199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p>
            <a:r>
              <a:rPr lang="zh-CN" altLang="en-US" sz="2800" b="1"/>
              <a:t>遇到邪教怎么办？</a:t>
            </a:r>
            <a:endParaRPr lang="zh-CN" altLang="en-US" sz="2800" b="1"/>
          </a:p>
        </p:txBody>
      </p:sp>
      <p:cxnSp>
        <p:nvCxnSpPr>
          <p:cNvPr id="5" name="直接箭头连接符 4"/>
          <p:cNvCxnSpPr/>
          <p:nvPr/>
        </p:nvCxnSpPr>
        <p:spPr>
          <a:xfrm>
            <a:off x="604520" y="1366520"/>
            <a:ext cx="1096327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604520" y="1490345"/>
            <a:ext cx="10963275" cy="46850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zh-CN" altLang="en-US" sz="2400" u="sng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有人唆使你</a:t>
            </a:r>
            <a:r>
              <a:rPr lang="en-US" altLang="zh-CN" sz="2400" u="sng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“</a:t>
            </a:r>
            <a:r>
              <a:rPr lang="zh-CN" altLang="en-US" sz="2400" u="sng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翻墙</a:t>
            </a:r>
            <a:r>
              <a:rPr lang="en-US" altLang="zh-CN" sz="2400" u="sng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”</a:t>
            </a:r>
            <a:r>
              <a:rPr lang="zh-CN" altLang="en-US" sz="2400" u="sng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去看邪教网站</a:t>
            </a:r>
            <a:endParaRPr lang="zh-CN" altLang="en-US" sz="2400" u="sng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  <a:p>
            <a:pPr indent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破网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软件有严重的安全隐患，可导致使用者的隐私资料被窃取，坚决不用。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zh-CN" altLang="en-US" sz="2400" u="sng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zh-CN" altLang="en-US" sz="2400" u="sng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亲戚朋友加入邪教了</a:t>
            </a:r>
            <a:endParaRPr lang="zh-CN" altLang="en-US" sz="2400" u="sng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不歧视、不离弃，心平气和、耐心劝导，主动寻求专业人士帮助，存在人身伤害、财产损失情况的，及时报警。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zh-CN" altLang="en-US" sz="2400" u="sng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zh-CN" altLang="en-US" sz="2400" u="sng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有人拉拢你参与邪教活动</a:t>
            </a:r>
            <a:endParaRPr lang="zh-CN" altLang="en-US" sz="2400" u="sng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坚决拒绝，并告知对方这是违法行为，劝其迷途知返，在保证自身安全前提下及时报警。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2" name="图片 1" descr="新LOGO有色--描边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215120" y="199390"/>
            <a:ext cx="2362200" cy="49149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2854960" y="2767965"/>
            <a:ext cx="6481445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/>
            <a:r>
              <a:rPr lang="zh-CN" altLang="en-US" sz="8000" b="1"/>
              <a:t>谢谢观看</a:t>
            </a:r>
            <a:endParaRPr lang="zh-CN" altLang="en-US" sz="8000" b="1"/>
          </a:p>
        </p:txBody>
      </p:sp>
      <p:pic>
        <p:nvPicPr>
          <p:cNvPr id="2" name="图片 1" descr="新LOGO有色--描边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9215120" y="199390"/>
            <a:ext cx="2362200" cy="49149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/>
        </p:nvSpPr>
        <p:spPr>
          <a:xfrm>
            <a:off x="1285875" y="1475740"/>
            <a:ext cx="204470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/>
            <a:r>
              <a:rPr lang="zh-CN" altLang="en-US" sz="4800" b="1"/>
              <a:t>目录</a:t>
            </a:r>
            <a:endParaRPr lang="zh-CN" altLang="en-US" sz="4800" b="1"/>
          </a:p>
        </p:txBody>
      </p:sp>
      <p:sp>
        <p:nvSpPr>
          <p:cNvPr id="9" name="文本框 8"/>
          <p:cNvSpPr txBox="1"/>
          <p:nvPr/>
        </p:nvSpPr>
        <p:spPr>
          <a:xfrm>
            <a:off x="3881755" y="1779905"/>
            <a:ext cx="6851650" cy="32981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50000"/>
              </a:lnSpc>
            </a:pPr>
            <a:r>
              <a:rPr lang="zh-CN" altLang="en-US" sz="4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一、认清邪教的真面目</a:t>
            </a:r>
            <a:endParaRPr lang="zh-CN" altLang="en-US" sz="44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4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二、快速识别邪教</a:t>
            </a:r>
            <a:endParaRPr lang="zh-CN" altLang="en-US" sz="44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4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三、坚决向邪教说</a:t>
            </a:r>
            <a:r>
              <a:rPr lang="en-US" altLang="zh-CN" sz="4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4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不</a:t>
            </a:r>
            <a:r>
              <a:rPr lang="en-US" altLang="zh-CN" sz="4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endParaRPr lang="en-US" altLang="zh-CN" sz="44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2" name="图片 1" descr="新LOGO有色--描边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215120" y="199390"/>
            <a:ext cx="2362200" cy="49149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5698490" y="2053590"/>
            <a:ext cx="5876925" cy="275082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p>
            <a:pPr>
              <a:lnSpc>
                <a:spcPct val="100000"/>
              </a:lnSpc>
            </a:pPr>
            <a:r>
              <a:rPr lang="zh-CN" altLang="en-US" sz="4000">
                <a:solidFill>
                  <a:schemeClr val="tx1">
                    <a:lumMod val="85000"/>
                    <a:lumOff val="15000"/>
                  </a:schemeClr>
                </a:solidFill>
              </a:rPr>
              <a:t>第一部分</a:t>
            </a:r>
            <a:endParaRPr lang="zh-CN" altLang="en-US" sz="4000" b="1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zh-CN" altLang="en-US" sz="5400" b="1">
                <a:solidFill>
                  <a:schemeClr val="tx1">
                    <a:lumMod val="85000"/>
                    <a:lumOff val="15000"/>
                  </a:schemeClr>
                </a:solidFill>
              </a:rPr>
              <a:t>认清邪教的真面目</a:t>
            </a:r>
            <a:endParaRPr lang="zh-CN" altLang="en-US" sz="5400" b="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图片 1" descr="新LOGO有色--描边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215120" y="199390"/>
            <a:ext cx="2362200" cy="49149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94995" y="690880"/>
            <a:ext cx="10982325" cy="68199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p>
            <a:r>
              <a:rPr lang="zh-CN" altLang="en-US" sz="2800" b="1"/>
              <a:t>什么是邪教？</a:t>
            </a:r>
            <a:endParaRPr lang="zh-CN" altLang="en-US" sz="2800" b="1"/>
          </a:p>
        </p:txBody>
      </p:sp>
      <p:cxnSp>
        <p:nvCxnSpPr>
          <p:cNvPr id="5" name="直接箭头连接符 4"/>
          <p:cNvCxnSpPr/>
          <p:nvPr/>
        </p:nvCxnSpPr>
        <p:spPr>
          <a:xfrm>
            <a:off x="604520" y="1366520"/>
            <a:ext cx="1096327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604520" y="1490345"/>
            <a:ext cx="10963275" cy="29711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邪教是指冒用宗教、气功或者以其他名义建立，神化、鼓吹首要分子，利用制造、散布迷信邪说等手段蛊惑、蒙骗他人，发展、控制成员，危害社会的</a:t>
            </a:r>
            <a:r>
              <a:rPr lang="zh-CN" altLang="en-US" sz="2400" b="1" u="sng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非法组织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邪教的本质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：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400" b="1" u="sng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反人类、反科学、反社会、反政府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邪教的基本特征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：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400" b="1" u="sng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  <a:sym typeface="+mn-ea"/>
              </a:rPr>
              <a:t>教主崇拜、精神控制、编造邪说、聚敛钱财、秘密结社、危害社会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</p:txBody>
      </p:sp>
      <p:pic>
        <p:nvPicPr>
          <p:cNvPr id="3" name="图片 2" descr="新LOGO有色--描边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215120" y="199390"/>
            <a:ext cx="2362200" cy="49149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94995" y="690880"/>
            <a:ext cx="10982325" cy="68199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p>
            <a:r>
              <a:rPr lang="zh-CN" altLang="en-US" sz="2800" b="1"/>
              <a:t>邪教的危害</a:t>
            </a:r>
            <a:endParaRPr lang="zh-CN" altLang="en-US" sz="2800" b="1"/>
          </a:p>
        </p:txBody>
      </p:sp>
      <p:cxnSp>
        <p:nvCxnSpPr>
          <p:cNvPr id="5" name="直接箭头连接符 4"/>
          <p:cNvCxnSpPr/>
          <p:nvPr/>
        </p:nvCxnSpPr>
        <p:spPr>
          <a:xfrm>
            <a:off x="604520" y="1366520"/>
            <a:ext cx="1096327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604520" y="1490345"/>
            <a:ext cx="10963275" cy="46850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400" b="1" u="sng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残害生命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——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邪教往往声称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“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信教能治病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”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，一些痴迷者因此拒医拒药、延误治疗而致死致残。更有痴迷者在歪理邪说的控制下自杀自残、杀人伤人。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400" b="1" u="sng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侵犯公民人身和民主权利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——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邪教会剥夺其成员的人身自由、言论自由，侵犯宗教信仰自由，侵害妇女儿童和青少年合法权益，干涉婚姻自由，破坏家庭关系。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400" b="1" u="sng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侵犯公民财产权利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——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邪教会骗取大量钱财，供教主个人挥霍，造成信徒及其家庭失去经济能力，生活困难。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400" b="1" u="sng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破坏社会秩序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——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扰乱社会治安，严重危害正常生产生活秩序，侵蚀社会基层组织，煽动群众与党和政府的对抗情绪。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</p:txBody>
      </p:sp>
      <p:pic>
        <p:nvPicPr>
          <p:cNvPr id="2" name="图片 1" descr="新LOGO有色--描边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215120" y="199390"/>
            <a:ext cx="2362200" cy="49149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6090920" y="2053590"/>
            <a:ext cx="5484495" cy="275082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p>
            <a:pPr>
              <a:lnSpc>
                <a:spcPct val="100000"/>
              </a:lnSpc>
            </a:pPr>
            <a:r>
              <a:rPr lang="zh-CN" altLang="en-US" sz="4000">
                <a:solidFill>
                  <a:schemeClr val="tx1">
                    <a:lumMod val="85000"/>
                    <a:lumOff val="15000"/>
                  </a:schemeClr>
                </a:solidFill>
              </a:rPr>
              <a:t>第二部分</a:t>
            </a:r>
            <a:endParaRPr lang="zh-CN" altLang="en-US" sz="4000" b="1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zh-CN" altLang="en-US" sz="5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快速识别邪教</a:t>
            </a:r>
            <a:endParaRPr lang="zh-CN" altLang="en-US" sz="5400" b="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图片 1" descr="新LOGO有色--描边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215120" y="199390"/>
            <a:ext cx="2362200" cy="49149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94995" y="690880"/>
            <a:ext cx="10982325" cy="68199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p>
            <a:r>
              <a:rPr lang="zh-CN" altLang="en-US" sz="2800" b="1"/>
              <a:t>这些，都是邪教</a:t>
            </a:r>
            <a:endParaRPr lang="zh-CN" altLang="en-US" sz="2800" b="1"/>
          </a:p>
        </p:txBody>
      </p:sp>
      <p:cxnSp>
        <p:nvCxnSpPr>
          <p:cNvPr id="5" name="直接箭头连接符 4"/>
          <p:cNvCxnSpPr/>
          <p:nvPr/>
        </p:nvCxnSpPr>
        <p:spPr>
          <a:xfrm>
            <a:off x="604520" y="1366520"/>
            <a:ext cx="1096327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pic>
        <p:nvPicPr>
          <p:cNvPr id="2" name="图片 1" descr="新LOGO有色--描边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215120" y="199390"/>
            <a:ext cx="2362200" cy="491490"/>
          </a:xfrm>
          <a:prstGeom prst="rect">
            <a:avLst/>
          </a:prstGeom>
        </p:spPr>
      </p:pic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604520" y="1490345"/>
            <a:ext cx="10963275" cy="29711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国家有关部门于20世纪80年代至今，先后认定了25种邪教组织，包括：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4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法轮功、全能神、呼喊派、常受教、能力主、门徒会、统一教、观音法门、血水圣灵、全范围教会、三班仆人派、灵仙真佛宗、中华大陆行政执事站、华藏宗门、银河联邦、日月气功、圆顿法门、灵灵教、华南教会、被立王、世界以利亚福音宣教总会、新约教会、达米宣教会、主神教、天父的儿女。</a:t>
            </a:r>
            <a:endParaRPr lang="zh-CN" altLang="en-US" sz="24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94995" y="690880"/>
            <a:ext cx="10982325" cy="68199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p>
            <a:r>
              <a:rPr lang="zh-CN" altLang="en-US" sz="2800" b="1"/>
              <a:t>遇到以下情况，可马上判定是邪教</a:t>
            </a:r>
            <a:endParaRPr lang="zh-CN" altLang="en-US" sz="2800" b="1"/>
          </a:p>
        </p:txBody>
      </p:sp>
      <p:cxnSp>
        <p:nvCxnSpPr>
          <p:cNvPr id="5" name="直接箭头连接符 4"/>
          <p:cNvCxnSpPr/>
          <p:nvPr/>
        </p:nvCxnSpPr>
        <p:spPr>
          <a:xfrm>
            <a:off x="604520" y="1366520"/>
            <a:ext cx="1096327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pic>
        <p:nvPicPr>
          <p:cNvPr id="2" name="图片 1" descr="新LOGO有色--描边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215120" y="199390"/>
            <a:ext cx="2362200" cy="491490"/>
          </a:xfrm>
          <a:prstGeom prst="rect">
            <a:avLst/>
          </a:prstGeom>
        </p:spPr>
      </p:pic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604520" y="1490345"/>
            <a:ext cx="10963275" cy="46501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让人们荒了田、抛了家、弃了学去信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“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神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”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的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宣扬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“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世界末日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”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即将到来，只有加入组织才能得救的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有病不让就医，鼓吹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“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信教能治病消灾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”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，搞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“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祷告治病、驱鬼治病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”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的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欺骗、威逼女性遭受教主凌辱的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说传统宗教过时、要信新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“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神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”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、唯教主是从的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聚会时鬼鬼祟祟、乱喊乱叫、乱唱乱跳的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94995" y="690880"/>
            <a:ext cx="10982325" cy="68199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p>
            <a:r>
              <a:rPr lang="zh-CN" altLang="en-US" sz="2800" b="1">
                <a:sym typeface="+mn-ea"/>
              </a:rPr>
              <a:t>遇到以下情况，可马上判定是邪教</a:t>
            </a:r>
            <a:endParaRPr lang="zh-CN" altLang="en-US" sz="2800" b="1"/>
          </a:p>
        </p:txBody>
      </p:sp>
      <p:cxnSp>
        <p:nvCxnSpPr>
          <p:cNvPr id="5" name="直接箭头连接符 4"/>
          <p:cNvCxnSpPr/>
          <p:nvPr/>
        </p:nvCxnSpPr>
        <p:spPr>
          <a:xfrm>
            <a:off x="604520" y="1366520"/>
            <a:ext cx="1096327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pic>
        <p:nvPicPr>
          <p:cNvPr id="2" name="图片 1" descr="新LOGO有色--描边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215120" y="199390"/>
            <a:ext cx="2362200" cy="491490"/>
          </a:xfrm>
          <a:prstGeom prst="rect">
            <a:avLst/>
          </a:prstGeom>
        </p:spPr>
      </p:pic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604520" y="1490345"/>
            <a:ext cx="10963275" cy="46501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让你用骗人的手段诱使他人加入的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加入后不让退出的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欺骗信徒交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“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奉献款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”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大肆敛财的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把社会、政府、普通老百姓甚至家人当成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“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魔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”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的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以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“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神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”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楷体" panose="02010609060101010101" charset="-122"/>
              </a:rPr>
              <a:t>的名义煽动成员对抗政府的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AS_NET" val="8.0.2"/>
  <p:tag name="AS_OS" val="Microsoft Windows NT 10.0.22631.0"/>
  <p:tag name="AS_RELEASE_DATE" val="2023.10.14"/>
  <p:tag name="AS_TITLE" val="Aspose.Slides for .NET6"/>
  <p:tag name="AS_VERSION" val="23.10"/>
  <p:tag name="ISLIDE.GUIDESSETTING" val="{&quot;Id&quot;:&quot;GuidesStyle_Normal&quot;,&quot;Name&quot;:&quot;GuidesStyle_Normal&quot;,&quot;Kind&quot;:0,&quot;OldGuidesSetting&quot;:{&quot;HeaderHeight&quot;:15.0,&quot;FooterHeight&quot;:9.0,&quot;SideMargin&quot;:5.5,&quot;TopMargin&quot;:0.0,&quot;BottomMargin&quot;:0.0,&quot;IntervalMargin&quot;:1.5}}"/>
  <p:tag name="commondata" val="eyJoZGlkIjoiMzM1YzVhMDJlMDNjNWNmYWY4YmVjZjllMWE4YmY0N2UifQ==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Designed by iSlide">
  <a:themeElements>
    <a:clrScheme name="iSlid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E3E3E"/>
      </a:accent1>
      <a:accent2>
        <a:srgbClr val="4E4E4E"/>
      </a:accent2>
      <a:accent3>
        <a:srgbClr val="717171"/>
      </a:accent3>
      <a:accent4>
        <a:srgbClr val="919191"/>
      </a:accent4>
      <a:accent5>
        <a:srgbClr val="A6A6A6"/>
      </a:accent5>
      <a:accent6>
        <a:srgbClr val="D7D7D7"/>
      </a:accent6>
      <a:hlink>
        <a:srgbClr val="3E3E3E"/>
      </a:hlink>
      <a:folHlink>
        <a:srgbClr val="BFBFBF"/>
      </a:folHlink>
    </a:clrScheme>
    <a:fontScheme name="iSlide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iSlid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等线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等线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iSlide Presentation Template</Template>
  <TotalTime>0</TotalTime>
  <Words>1182</Words>
  <Application>WPS 演示</Application>
  <PresentationFormat>宽屏</PresentationFormat>
  <Paragraphs>83</Paragraphs>
  <Slides>13</Slides>
  <Notes>7</Notes>
  <HiddenSlides>7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2" baseType="lpstr">
      <vt:lpstr>Arial</vt:lpstr>
      <vt:lpstr>宋体</vt:lpstr>
      <vt:lpstr>Wingdings</vt:lpstr>
      <vt:lpstr>微软雅黑</vt:lpstr>
      <vt:lpstr>楷体</vt:lpstr>
      <vt:lpstr>Wingdings</vt:lpstr>
      <vt:lpstr>Arial Unicode MS</vt:lpstr>
      <vt:lpstr>等线</vt:lpstr>
      <vt:lpstr>Designed by iSlide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iSlide</Company>
  <LinksUpToDate>false</LinksUpToDate>
  <SharedDoc>false</SharedDoc>
  <HyperlinksChanged>false</HyperlinksChanged>
  <AppVersion>14.0000</AppVersion>
  <Manager>iSlide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iSlide</dc:creator>
  <cp:lastModifiedBy>初尘</cp:lastModifiedBy>
  <cp:revision>20</cp:revision>
  <cp:lastPrinted>2023-12-13T16:00:00Z</cp:lastPrinted>
  <dcterms:created xsi:type="dcterms:W3CDTF">2023-12-13T16:00:00Z</dcterms:created>
  <dcterms:modified xsi:type="dcterms:W3CDTF">2025-08-19T07:11:54Z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49d2fc57-89e7-4a06-860b-eaa2fcf3f562</vt:lpwstr>
  </property>
  <property fmtid="{D5CDD505-2E9C-101B-9397-08002B2CF9AE}" pid="3" name="ICV">
    <vt:lpwstr>758864266B424FB2A0C4E424F912F692_12</vt:lpwstr>
  </property>
  <property fmtid="{D5CDD505-2E9C-101B-9397-08002B2CF9AE}" pid="4" name="KSOProductBuildVer">
    <vt:lpwstr>2052-12.1.0.21915</vt:lpwstr>
  </property>
</Properties>
</file>