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“守护青春，安全出行”主题班会。交通安全，与我们每个人息息相关，尤其是对于我们大学生来说，无论是步行、骑行还是乘车，都面临着各种潜在的风险。今天，我们将通过真实的案例、实用的知识和深刻的反思，共同探讨如何提高交通安全意识，守护我们宝贵的生命。希望通过这次班会，能让大家将交通安全牢记于心，做到文明出行，平安归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驾车的同学，这里有“六严禁”请务必遵守：严禁无证驾驶、酒后驾驶和疲劳驾驶；严禁超速、闯红灯和不按规定让行；严禁开车时接打电话、看手机等任何分心行为；严禁违规改装车辆；同时，在校园内要严格遵守限速规定，禁止鸣笛，共同维护安静安全的校园环境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我们不仅要懂安全，更要懂法规。《道路交通安全法》明确规定了我们作为交通参与者的权利和义务。无论是行人、骑车人还是驾驶人，都必须遵守各行其道、遵守信号的基本规则。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对于酒驾，法律的处罚是非常严厉的，酒后驾驶和醉酒驾驶不仅是违法行为，更是对生命的漠视。发生事故后，正确的处理流程是保护现场、报警和抢救伤员。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同时，法律也体现了对生命的尊重，规定机动车必须礼让行人。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让我们来看一个真实的案例。某高校学生刘某，在一次步行回宿舍的途中，因为边走路边看手机，没有注意到前方的障碍物，结果摔倒受伤，导致颈椎损伤，最终四肢瘫痪。这个案例告诉我们，步行时的一次分心，可能带来的就是终身的遗憾。手机固然重要，但永远比不上我们的生命和健康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另一个令人痛心的案例是，一名大学生在乘坐共享电动车时，因为没有佩戴安全头盔，在车辆失控摔倒后，头部受到重创，最终不幸离世。一个小小的头盔，在关键时刻就是我们的“生命保护伞”。这个案例用血的教训告诉我们，骑行时佩戴头盔，不是可有可无的选择，而是对自己生命最基本的尊重和保护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这个案例，关于酒驾。大学生姜某在一次聚会后，心存侥幸酒后驾车，结果在路上撞倒了护栏，不仅造成了财产损失，自己也面临着严厉的法律制裁。“酒驾猛于虎”，这句话我们听过无数次，但总有人置若罔闻。喝酒不开车，开车不喝酒，这是一条绝对不可逾越的红线，希望大家永远铭记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不幸发生了交通事故，我们该怎么办？请记住这个应急处理流程：首先，确保自身和他人安全，立即停车并开启危险报警闪光灯。其次，及时拨打122报警和120急救电话。然后，在保证安全的情况下抢救伤员。同时，要注意保护现场，用手机拍照记录关键信息。最后，一定要及时联系学校和家人，报告情况。冷静、正确的处理，能最大限度地减少损失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掌握一些基本的自救互救知识，在关键时刻可能就能挽救生命。比如，如何进行止血和包扎，这是处理外伤最基本的技能。更重要的是心肺复苏，也就是CPR，它能在患者心跳呼吸骤停时，为专业救援争取宝贵的时间。当然，这些都只是临时的应急措施，最终还是需要专业的医护人员进行救治。希望大家能认真学习这些知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共建平安校园，学校也制定了相应的交通安全管理规定。比如，校园内机动车限速通常为20公里/小时，非机动车要在指定区域停放，共享车辆不能违规使用等等。这些规定的目的都是为了保障我们每一个人的安全，希望大家都能自觉遵守，共同维护良好的校园交通秩序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学习了这么多，最后，我想向大家发出一份交通安全倡议书。希望我们都能从我做起，遵守交通规则，文明出行；从现在做起，养成良好的出行习惯；从身边做起，提醒和帮助身边的人。让我们共同承诺，珍爱生命，安全出行，做文明交通的践行者和守护者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好了，学习了这么多知识，我们来做一个小小的测试，看看大家掌握得怎么样。第一个问题，骑行电动车必须佩戴头盔吗？对，答案是肯定的。第二个问题，步行时可以边走路边看手机吗？当然不可以。第三个问题，酒后可以骑电动车吗？绝对不可以。最后一个问题，乘坐汽车时，后排乘客需要系安全带吗？是的，无论坐在哪个位置，都应该系好安全带。看来大家都掌握得不错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班会将分为五个部分。首先，我们会了解当前交通安全的严峻现状；其次，深入剖析我们大学生身边常见的交通隐患；接着，我们会针对步行、骑行、乘车、驾车等不同场景，给出具体的安全出行指南；然后，学习在发生交通事故时如何进行应急处理和自救互救；最后，我们将共同发出交通安全倡议并做出承诺。希望大家能认真学习每一部分的内容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生命只有一次，希望通过今天的班会，大家都能将交通安全的重要性牢记于心。让我们从每一次出行做起，遵守规则，文明礼让，让安全永远伴随在我们身边。感谢大家的参与，本次班会到此结束！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让我们来看一组触目惊心的数据。根据世界卫生组织统计，全球每年约有130万人死于交通事故，而交通事故是15到29岁年轻人的首要死因。在我国，每年也有超过10万人因交通事故丧生，平均每天就有近300个家庭因此破碎。更值得我们警惕的是，大学生群体的交通事故比例正在逐年上升，交通安全已经成为我们必须正视的严峻问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我们看看步行中的安全隐患。首当其冲的就是“低头族”，走路时看手机会让我们的反应速度大幅下降，视野变得极其狭窄，对周围的危险视而不见。其次是闯红灯，很多同学抱着侥幸心理，认为“反正没车”，但事故往往就发生在这一瞬间。还有戴耳机听音乐，这会让我们无法听到车辆的鸣笛和周围的警示，陷入“听觉盲区”。这些看似平常的行为，都可能成为夺走生命的元凶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很多同学来说，电动车和共享单车是日常出行的主要工具，但它们绝不是可以随意把玩的“玩具”。数据显示，逆行是导致大学生非机动车事故的首要原因。而不戴头盔更是将自己的生命置于极度危险的境地，要知道，头盔能在关键时刻挽救生命。此外，违规载人、超速、单手骑车等行为，都大大增加了事故的风险。每一次违规，都是在拿自己的生命开玩笑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无论是乘车还是驾车，安全都是第一位的。乘车时，安全带就是我们的“生命线”，它能在事故发生时将我们固定在座位上，大幅降低受伤风险。同时，要坚决拒绝乘坐没有安全保障的“黑车”。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对于驾车的同学，必须严格遵守交通法规，酒后驾车是绝对不能触碰的红线，疲劳驾驶和开车时看手机等分心行为也同样危险。一次疏忽，就可能造成无法挽回的悲剧。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了解了隐患，我们更要知道如何安全出行。对于步行，记住三个要素：第一，专注，走路时请放下手机，摘下耳机，让自己的感官保持敏锐。第二，守规，始终走在人行道上，过马路一定要走斑马线，严格遵守红绿灯信号。第三，警惕，在路口、转弯等视线不好的地方，一定要放慢脚步，左右观察，确认安全后再通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骑行安全，请牢记“五必须”：必须佩戴安全头盔，这是对自己最基本的保护；必须在非机动车道内行驶，坚决杜绝逆行；必须遵守交通信号，红灯停，绿灯行；必须控制好车速，不要为了追求刺激而超速飙车；最后，必须专注骑行，不要做单手骑车、载人等危险动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乘车时，请注意这四点：首先，要选择正规的出租车或网约车，不要乘坐没有运营资质的“黑车”。其次，无论坐在哪个位置，上车后都应立即系好安全带。再次，下车前一定要先观察车辆后方的路况，确认安全后再开门，避免因突然开门而引发“开门杀”事故。最后，要注意保护个人隐私，不要随意向司机透露过多个人信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52.svg"/><Relationship Id="rId4" Type="http://schemas.openxmlformats.org/officeDocument/2006/relationships/image" Target="../media/image8.sv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4.sv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6.svg"/><Relationship Id="rId9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62.jpeg"/><Relationship Id="rId4" Type="http://schemas.openxmlformats.org/officeDocument/2006/relationships/image" Target="../media/image54.sv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9.jpe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sv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66.svg"/><Relationship Id="rId4" Type="http://schemas.openxmlformats.org/officeDocument/2006/relationships/image" Target="../media/image25.sv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9.pn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10" Type="http://schemas.openxmlformats.org/officeDocument/2006/relationships/image" Target="../media/image6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10" Type="http://schemas.openxmlformats.org/officeDocument/2006/relationships/image" Target="../media/image6.svg"/><Relationship Id="rId4" Type="http://schemas.openxmlformats.org/officeDocument/2006/relationships/image" Target="../media/image39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6.jpe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0.svg"/><Relationship Id="rId5" Type="http://schemas.openxmlformats.org/officeDocument/2006/relationships/image" Target="../media/image52.svg"/><Relationship Id="rId10" Type="http://schemas.openxmlformats.org/officeDocument/2006/relationships/image" Target="../media/image79.png"/><Relationship Id="rId4" Type="http://schemas.openxmlformats.org/officeDocument/2006/relationships/image" Target="../media/image51.pn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86.svg"/><Relationship Id="rId4" Type="http://schemas.openxmlformats.org/officeDocument/2006/relationships/image" Target="../media/image82.sv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sv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19.sv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jpe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40.png"/><Relationship Id="rId5" Type="http://schemas.openxmlformats.org/officeDocument/2006/relationships/image" Target="../media/image7.png"/><Relationship Id="rId10" Type="http://schemas.openxmlformats.org/officeDocument/2006/relationships/image" Target="../media/image39.svg"/><Relationship Id="rId4" Type="http://schemas.openxmlformats.org/officeDocument/2006/relationships/image" Target="../media/image25.sv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48.svg"/><Relationship Id="rId5" Type="http://schemas.openxmlformats.org/officeDocument/2006/relationships/image" Target="../media/image46.sv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16000" y="2413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守护青春，安全出行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549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B71C1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810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大学生交通安全主题班会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安全驾车“六严禁”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651000"/>
            <a:ext cx="355600" cy="3556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219200" y="16002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严禁无证驾驶、酒后驾驶、疲劳驾驶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2860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" y="22352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严禁超速行驶、闯红灯、不按规定让行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9210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19200" y="28702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严禁开车时接打电话、看手机等分心行为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3556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219200" y="35052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严禁违规改装车辆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41910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19200" y="41402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严禁在校园内超速行驶、鸣笛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28733" b="28733"/>
          <a:stretch>
            <a:fillRect/>
          </a:stretch>
        </p:blipFill>
        <p:spPr>
          <a:xfrm>
            <a:off x="7620000" y="1651000"/>
            <a:ext cx="3810000" cy="2159000"/>
          </a:xfrm>
          <a:prstGeom prst="roundRect">
            <a:avLst>
              <a:gd name="adj" fmla="val 5882"/>
            </a:avLst>
          </a:prstGeom>
          <a:noFill/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21666" b="21666"/>
          <a:stretch>
            <a:fillRect/>
          </a:stretch>
        </p:blipFill>
        <p:spPr>
          <a:xfrm>
            <a:off x="7620000" y="4000500"/>
            <a:ext cx="3810000" cy="2159000"/>
          </a:xfrm>
          <a:prstGeom prst="roundRect">
            <a:avLst>
              <a:gd name="adj" fmla="val 5882"/>
            </a:avLst>
          </a:prstGeom>
          <a:noFill/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知法守法：交通法规核心条款解读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79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通行规则：各行其道，遵守信号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343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476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行人、非机动车、机动车都应严格遵守各行其道的原则，不得随意横穿马路或占用专用车道，严格按照交通信号灯指示通行。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1905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1879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酒驾处罚：零容忍，严执法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291">
            <a:off x="6477009" y="2343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477000" y="2476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酒后驾驶面临罚款扣分；醉酒驾驶将被追究刑事责任，吊销驾照且5年内不得重考。酒驾不仅违法，更是对生命的漠视。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524000" y="4292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事故处理：立即停车，抢救报警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9291">
            <a:off x="1016009" y="475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1016000" y="4889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发生事故后，应立即停车，保护现场，优先抢救伤员，并迅速报警。切勿肇事逃逸，否则将承担更严重的法律后果。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4318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985000" y="4292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礼让行人：生命至上，文明驾驶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9291">
            <a:off x="6477009" y="475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6477000" y="4889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机动车行经人行横道时必须减速行驶；遇行人正在通过时，应当停车让行。法律体现了对生命的最高尊重。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案例警示：一次分心，终身遗憾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8415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47800" y="18034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案例详情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1844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大学生刘某边走路边看手机，撞到障碍物导致颈椎损伤，四肢瘫痪。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2385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429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447800" y="33909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事故原因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7719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分心行为，未观察路况。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4826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016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447800" y="49784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教训总结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53594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步行时务必专注，手机不是生活的全部。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l="8758" r="8758"/>
          <a:stretch>
            <a:fillRect/>
          </a:stretch>
        </p:blipFill>
        <p:spPr>
          <a:xfrm>
            <a:off x="6096000" y="1651000"/>
            <a:ext cx="5334000" cy="4572000"/>
          </a:xfrm>
          <a:prstGeom prst="roundRect">
            <a:avLst>
              <a:gd name="adj" fmla="val 2777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案例警示：头盔是“生命的保护伞”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cap="flat" cmpd="sng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841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41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案例详情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524000" y="22225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大学生木某乘坐共享电动车未戴头盔，因车辆失控摔倒，头部重伤离世。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2385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cap="flat" cmpd="sng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429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524000" y="3429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事故原因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524000" y="38100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未佩戴安全头盔，安全意识淡薄，导致头部缺乏有效防护。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4826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5000"/>
            </a:srgbClr>
          </a:solidFill>
          <a:ln cap="flat" cmpd="sng">
            <a:solidFill>
              <a:srgbClr val="E6CFCF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016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24000" y="5016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教训总结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524000" y="53975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骑行必戴头盔，这是对自己生命的基本尊重，关键时刻能保命。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t="27439" b="27439"/>
          <a:stretch>
            <a:fillRect/>
          </a:stretch>
        </p:blipFill>
        <p:spPr>
          <a:xfrm>
            <a:off x="6223000" y="1651000"/>
            <a:ext cx="5207000" cy="2349500"/>
          </a:xfrm>
          <a:prstGeom prst="roundRect">
            <a:avLst>
              <a:gd name="adj" fmla="val 5405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t="19832" b="19832"/>
          <a:stretch>
            <a:fillRect/>
          </a:stretch>
        </p:blipFill>
        <p:spPr>
          <a:xfrm>
            <a:off x="6223000" y="4127500"/>
            <a:ext cx="5207000" cy="2095500"/>
          </a:xfrm>
          <a:prstGeom prst="roundRect">
            <a:avLst>
              <a:gd name="adj" fmla="val 6060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案例警示：酒驾猛于虎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193800" y="1752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案例详情回顾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5257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大学生姜某在聚会后心存侥幸酒后驾车，途中不慎撞倒护栏，不仅造成了严重的财产损失，本人也因此面临严厉的法律制裁。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3111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193800" y="30861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事故核心原因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492500"/>
            <a:ext cx="5257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根本原因在于当事人法律意识淡薄，忽视了酒驾的严重后果，抱有侥幸心理，最终酿成事故。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4445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193800" y="44196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深刻教训总结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4826000"/>
            <a:ext cx="5257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“喝酒不开车，开车不喝酒”是不可逾越的安全红线。任何时候都不能放松警惕，必须严格遵守交通法规。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 t="33580" b="33580"/>
          <a:stretch>
            <a:fillRect/>
          </a:stretch>
        </p:blipFill>
        <p:spPr>
          <a:xfrm>
            <a:off x="6350000" y="1778000"/>
            <a:ext cx="5080000" cy="2222500"/>
          </a:xfrm>
          <a:prstGeom prst="rect">
            <a:avLst/>
          </a:prstGeom>
          <a:noFill/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 t="11168" b="11168"/>
          <a:stretch>
            <a:fillRect/>
          </a:stretch>
        </p:blipFill>
        <p:spPr>
          <a:xfrm>
            <a:off x="6350000" y="4127500"/>
            <a:ext cx="5080000" cy="2222500"/>
          </a:xfrm>
          <a:prstGeom prst="rect">
            <a:avLst/>
          </a:prstGeom>
          <a:noFill/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临危不乱：交通事故应急处理流程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01. 确保安全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3495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立即停车，开启危险报警闪光灯，将人员转移至安全地带，避免二次事故。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445000" y="1651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190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207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02. 及时报警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99000" y="23495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拨打122（交警）和120（急救），保持冷静，清晰说明事故地点和人员情况。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128000" y="1651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1905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890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03. 抢救伤员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382000" y="23495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在确保自身安全的前提下，对伤员进行初步救护，等待专业医护人员到来。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191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4445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524000" y="441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保护现场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48895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用手机拍照记录现场情况，包括车辆位置、刹车痕迹、交通标志等关键证据。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445000" y="4191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99000" y="4445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207000" y="441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05. 联系报告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4889500"/>
            <a:ext cx="2794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及时联系学校辅导员和家人，报告事故情况，寻求帮助和指导。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rcRect l="4861" r="4861"/>
          <a:stretch>
            <a:fillRect/>
          </a:stretch>
        </p:blipFill>
        <p:spPr>
          <a:xfrm>
            <a:off x="8128000" y="4191000"/>
            <a:ext cx="3302000" cy="2032000"/>
          </a:xfrm>
          <a:prstGeom prst="roundRect">
            <a:avLst>
              <a:gd name="adj" fmla="val 6250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关键时刻能救命：基本自救互救知识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905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止血与包扎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549">
            <a:off x="10160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9064" b="9064"/>
          <a:stretch>
            <a:fillRect/>
          </a:stretch>
        </p:blipFill>
        <p:spPr>
          <a:xfrm>
            <a:off x="1016000" y="2603500"/>
            <a:ext cx="4572000" cy="177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1016000" y="45085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E0E0E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止血：学会直接压迫止血法和指压止血法，这是最常用的止血方式。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E0E0E0"/>
              </a:buClr>
              <a:buChar char="•"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包扎：了解如何使用绷带或干净的衣物进行简单的伤口包扎。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6096000" y="1651000"/>
            <a:ext cx="5080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00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858000" y="1905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心肺复苏 (CPR)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9549">
            <a:off x="63500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t="22480" b="22480"/>
          <a:stretch>
            <a:fillRect/>
          </a:stretch>
        </p:blipFill>
        <p:spPr>
          <a:xfrm>
            <a:off x="6350000" y="2603500"/>
            <a:ext cx="4572000" cy="177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6350000" y="45085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E0E0E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掌握胸外按压和人工呼吸的基本步骤。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E0E0E0"/>
              </a:buClr>
              <a:buChar char="•"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在专业救援到达前维持生命体征，争取宝贵时间。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62000" y="5905500"/>
            <a:ext cx="10668000" cy="508000"/>
          </a:xfrm>
          <a:prstGeom prst="roundRect">
            <a:avLst>
              <a:gd name="adj" fmla="val 25000"/>
            </a:avLst>
          </a:prstGeom>
          <a:solidFill>
            <a:srgbClr val="B71C1C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2500" y="60071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333500" y="6007100"/>
            <a:ext cx="990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重要提示：以上知识仅为临时应急措施，专业急救需由医护人员进行。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共建平安校园：校园交通安全管理规定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032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2032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车辆限速规定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476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校园内机动车行驶速度一般不得超过20公里/小时，确保校园内行人安全。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2032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985000" y="2032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非机动车停放管理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477000" y="2476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非机动车应在指定区域有序停放，禁止在教学楼、宿舍楼等区域乱停乱放。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4064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24000" y="4318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共享车辆规范使用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762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严格遵守共享电动车的使用规定，禁止违规载人、损坏车辆，文明用车。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4064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43180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85000" y="4318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违规行为处理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477000" y="47625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对于违反校园交通管理规定的行为，学校将视情节给予批评教育、通报批评等处理。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文明交通，从我做起：交通安全倡议书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8200" y="2032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16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从我做起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175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遵守交通规则，文明出行，摒弃交通陋习，树立安全意识。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1200" y="2032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699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从现在做起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3175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养成良好的出行习惯，将交通安全牢记于心，不存侥幸心理。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74200" y="2032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382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从身边做起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3175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400" b="0" i="0" u="none" strike="noStrike">
                <a:solidFill>
                  <a:srgbClr val="E0E0E0"/>
                </a:solidFill>
                <a:latin typeface="Noto Sans SC"/>
                <a:ea typeface="Noto Sans SC"/>
                <a:cs typeface="Noto Sans SC"/>
                <a:sym typeface="Noto Sans SC"/>
              </a:rPr>
              <a:t>提醒和劝导身边的同学注意交通安全，共同营造安全环境。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080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B71C1C">
              <a:alpha val="1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000" y="53848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24000" y="53340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共同承诺：珍爱生命，安全出行，做文明交通的践行者和守护者！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安全知识小测试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303030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841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03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Q1. 骑行电动车必须佩戴头盔吗？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349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B71C1C">
              <a:alpha val="20000"/>
            </a:srgbClr>
          </a:solidFill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1016000" y="2349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A. 是 (正确)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492500" y="2349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42424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3492500" y="2349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B. 否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303030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18415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985000" y="1803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Q2. 步行时可以边走路边看手机吗？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2349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42424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6477000" y="2349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A. 可以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953500" y="2349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B71C1C">
              <a:alpha val="20000"/>
            </a:srgbClr>
          </a:solidFill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8953500" y="2349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B. 不可以 (正确)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303030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42545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24000" y="4216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Q3. 酒后可以骑电动车吗？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4762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42424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1016000" y="4762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A. 可以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3492500" y="4762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B71C1C">
              <a:alpha val="20000"/>
            </a:srgbClr>
          </a:solidFill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3492500" y="4762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B. 不可以 (正确)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303030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7000" y="42545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6985000" y="42164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Q4. 乘坐汽车时，后排乘客需要系安全带吗？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477000" y="4762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B71C1C">
              <a:alpha val="20000"/>
            </a:srgbClr>
          </a:solidFill>
          <a:ln w="12700" cap="flat" cmpd="sng">
            <a:solidFill>
              <a:srgbClr val="B71C1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8" name="AutoShape 28"/>
          <p:cNvSpPr/>
          <p:nvPr/>
        </p:nvSpPr>
        <p:spPr>
          <a:xfrm>
            <a:off x="6477000" y="4762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A. 需要 (正确)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953500" y="4762500"/>
            <a:ext cx="2222500" cy="508000"/>
          </a:xfrm>
          <a:prstGeom prst="roundRect">
            <a:avLst>
              <a:gd name="adj" fmla="val 12500"/>
            </a:avLst>
          </a:prstGeom>
          <a:solidFill>
            <a:srgbClr val="42424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0" name="AutoShape 30"/>
          <p:cNvSpPr/>
          <p:nvPr/>
        </p:nvSpPr>
        <p:spPr>
          <a:xfrm>
            <a:off x="8953500" y="4762500"/>
            <a:ext cx="2222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B. 不需要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10668000" cy="812800"/>
          </a:xfrm>
          <a:prstGeom prst="roundRect">
            <a:avLst>
              <a:gd name="adj" fmla="val 156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8542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74800" y="18034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01. 交通安全现状与严峻性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2590800"/>
            <a:ext cx="10668000" cy="812800"/>
          </a:xfrm>
          <a:prstGeom prst="roundRect">
            <a:avLst>
              <a:gd name="adj" fmla="val 156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2794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74800" y="27432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02. 大学生常见交通隐患剖析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3530600"/>
            <a:ext cx="10668000" cy="812800"/>
          </a:xfrm>
          <a:prstGeom prst="roundRect">
            <a:avLst>
              <a:gd name="adj" fmla="val 156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37338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74800" y="36830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03. 分场景安全出行指南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470400"/>
            <a:ext cx="10668000" cy="812800"/>
          </a:xfrm>
          <a:prstGeom prst="roundRect">
            <a:avLst>
              <a:gd name="adj" fmla="val 156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000" y="46736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74800" y="46228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04. 交通事故应急处理与自救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410200"/>
            <a:ext cx="10668000" cy="812800"/>
          </a:xfrm>
          <a:prstGeom prst="roundRect">
            <a:avLst>
              <a:gd name="adj" fmla="val 1562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000" y="56134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74800" y="55626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05. 交通安全倡议与承诺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16000" y="2413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生命只有一次，安全伴我同行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359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B71C1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619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感谢观看！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触目惊心的数字：交通安全现状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20828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66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全球交通事故现状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66800" y="3238500"/>
            <a:ext cx="2692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年均死亡人数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130万+</a:t>
            </a:r>
          </a:p>
        </p:txBody>
      </p:sp>
      <p:sp>
        <p:nvSpPr>
          <p:cNvPr id="7" name="AutoShape 7"/>
          <p:cNvSpPr/>
          <p:nvPr/>
        </p:nvSpPr>
        <p:spPr>
          <a:xfrm>
            <a:off x="1066800" y="4000500"/>
            <a:ext cx="2692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已成为15-29岁年轻人的首要死因，安全形势严峻。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778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9800" y="20828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749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中国交通事故现状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749800" y="3238500"/>
            <a:ext cx="2692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年均死亡人数 / 日均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10万+ / 300人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749800" y="4000500"/>
            <a:ext cx="2692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平均每天近300个家庭因交通事故破碎，代价沉重。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778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B71C1C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2800" y="20828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432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大学生群体警示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432800" y="3238500"/>
            <a:ext cx="2692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事故趋势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28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逐年上升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432800" y="4000500"/>
            <a:ext cx="2692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已成为校园安全的重大隐患，亟需加强安全教育。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4092">
            <a:off x="762004" y="5835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B71C1C">
                <a:alpha val="3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步行安全：别让“分心”夺走生命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7206" b="17206"/>
          <a:stretch>
            <a:fillRect/>
          </a:stretch>
        </p:blipFill>
        <p:spPr>
          <a:xfrm>
            <a:off x="762000" y="1651000"/>
            <a:ext cx="4826000" cy="4318000"/>
          </a:xfrm>
          <a:prstGeom prst="rect">
            <a:avLst/>
          </a:prstGeom>
          <a:noFill/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714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604000" y="1676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“低头族”：反应迟钝，视野狭窄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604000" y="20574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边走路边看手机，反应速度下降35%，视野范围仅为平时的5%，极易忽视路况。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8185">
            <a:off x="6096008" y="2660650"/>
            <a:ext cx="533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857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604000" y="2819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闯红灯：心存侥幸，事故高发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604000" y="32004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认为“没有车”而强行通过，是步行事故的主要原因之一，往往悔之晚矣。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8185">
            <a:off x="6096008" y="3803650"/>
            <a:ext cx="533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4000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604000" y="3962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戴耳机：屏蔽环境，陷入盲区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604000" y="43434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高分贝音乐屏蔽环境音，无法察觉车辆鸣笛等危险信号，形成“听觉盲区”。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8185">
            <a:off x="6096008" y="4946650"/>
            <a:ext cx="533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51435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604000" y="5105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真实警示：惨痛教训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604000" y="54864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曾有大学生因低头看手机过马路未注意车辆，被撞受伤，付出了沉重的代价。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骑行安全：电动车不是“玩具”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5190" b="5190"/>
          <a:stretch>
            <a:fillRect/>
          </a:stretch>
        </p:blipFill>
        <p:spPr>
          <a:xfrm>
            <a:off x="762000" y="1651000"/>
            <a:ext cx="3302000" cy="203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3873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33500" y="38354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头号隐患：逆行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2545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近五年大学生非机动车事故首要致因，年均增幅达28.07%。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4296" r="4296"/>
          <a:stretch>
            <a:fillRect/>
          </a:stretch>
        </p:blipFill>
        <p:spPr>
          <a:xfrm>
            <a:off x="4445000" y="1651000"/>
            <a:ext cx="3302000" cy="203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5500" y="3873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016500" y="38354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生命防线：佩戴头盔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35500" y="42545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头部受伤风险极高，正确佩戴头盔可降低70%的伤害风险。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cap="flat" cmpd="sng">
            <a:solidFill>
              <a:srgbClr val="14121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l="6455" r="6455"/>
          <a:stretch>
            <a:fillRect/>
          </a:stretch>
        </p:blipFill>
        <p:spPr>
          <a:xfrm>
            <a:off x="8128000" y="1651000"/>
            <a:ext cx="3302000" cy="203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8500" y="3873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699500" y="38354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危险行为：违规载人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18500" y="42545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严重影响车辆操控稳定性，极易引发侧翻事故。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乘车与驾车：系好生命的“安全带”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000" r="2000"/>
          <a:stretch>
            <a:fillRect/>
          </a:stretch>
        </p:blipFill>
        <p:spPr>
          <a:xfrm>
            <a:off x="889000" y="1778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000" y="3873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44600" y="3835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乘车安全隐患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42545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  <a:defRPr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不系安全带：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事故中受伤风险大幅增加，缺乏基本防护。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乘坐“黑车”：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无资质运营，存在严重的人身和财产安全风险。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18750" b="18750"/>
          <a:stretch>
            <a:fillRect/>
          </a:stretch>
        </p:blipFill>
        <p:spPr>
          <a:xfrm>
            <a:off x="4572000" y="1778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0" y="3873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927600" y="3835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酒驾红线警示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42545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  <a:defRPr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酒后驾驶：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严重违法行为，严重危害自己和他人生命安全。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真实案例：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曾发生大学生酒驾导致严重交通事故的悲剧。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E9E9E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t="2708" b="2708"/>
          <a:stretch>
            <a:fillRect/>
          </a:stretch>
        </p:blipFill>
        <p:spPr>
          <a:xfrm>
            <a:off x="8255000" y="1778000"/>
            <a:ext cx="3048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5000" y="3873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610600" y="38354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疲劳与分心驾驶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255000" y="42545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  <a:defRPr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分心驾驶：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开车时看手机、操作电子设备极易引发事故。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B71C1C"/>
              </a:buClr>
              <a:buChar char="•"/>
            </a:pPr>
            <a:r>
              <a:rPr lang="en-US" sz="1400" b="1" i="0" u="none" strike="noStrike">
                <a:solidFill>
                  <a:srgbClr val="B71C1C"/>
                </a:solidFill>
                <a:latin typeface="Noto Sans SC"/>
                <a:ea typeface="Noto Sans SC"/>
                <a:cs typeface="Noto Sans SC"/>
                <a:sym typeface="Noto Sans SC"/>
              </a:rPr>
              <a:t>疲劳驾驶：</a:t>
            </a:r>
            <a:r>
              <a:rPr lang="en-US" sz="1400" b="0" i="0" u="none" strike="noStrike">
                <a:solidFill>
                  <a:srgbClr val="BDBDBD"/>
                </a:solidFill>
                <a:latin typeface="Noto Sans SC"/>
                <a:ea typeface="Noto Sans SC"/>
                <a:cs typeface="Noto Sans SC"/>
                <a:sym typeface="Noto Sans SC"/>
              </a:rPr>
              <a:t>注意力不集中，反应迟钝，是安全驾驶的隐形杀手。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安全步行“三要素”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20828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66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1. 专注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66800" y="32385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走路不看手机，不戴耳机，时刻保持注意力集中，观察周围路况变化。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445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9800" y="20828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749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2. 守规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749800" y="32385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走人行道，过马路走斑马线，严格遵守交通信号灯指示，不闯红灯。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128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2D2D2D">
              <a:alpha val="100000"/>
            </a:srgbClr>
          </a:solidFill>
          <a:ln w="12700" cap="flat" cmpd="sng">
            <a:solidFill>
              <a:srgbClr val="42424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2800" y="20828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432800" y="2794000"/>
            <a:ext cx="2692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3. 警惕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432800" y="32385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在路口、转弯处等视线不佳的地方，务必注意观察，确认安全后再通过。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安全骑行“五必须”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651000"/>
            <a:ext cx="406400" cy="406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270000" y="16256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必须佩戴安全头盔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骑行时务必正确佩戴头盔，保护头部安全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2413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70000" y="23876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必须在非机动车道内行驶，不逆行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严格遵守分道行驶规定，严禁逆向行驶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3175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0000" y="31496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必须遵守交通信号，不闯红灯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红灯停绿灯行，不抢行、不越线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" y="3937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270000" y="39116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必须控制车速，不超速、不飙车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保持安全车速，切勿为寻求刺激超速行驶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00" y="4699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70000" y="46736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必须专注骑行，不做危险动作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禁止单手骑车、载人、看手机等危险行为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t="14482" b="14482"/>
          <a:stretch>
            <a:fillRect/>
          </a:stretch>
        </p:blipFill>
        <p:spPr>
          <a:xfrm>
            <a:off x="6604000" y="1651000"/>
            <a:ext cx="4826000" cy="2286000"/>
          </a:xfrm>
          <a:prstGeom prst="roundRect">
            <a:avLst>
              <a:gd name="adj" fmla="val 5555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 t="14473" b="14473"/>
          <a:stretch>
            <a:fillRect/>
          </a:stretch>
        </p:blipFill>
        <p:spPr>
          <a:xfrm>
            <a:off x="6604000" y="4064000"/>
            <a:ext cx="4826000" cy="2286000"/>
          </a:xfrm>
          <a:prstGeom prst="roundRect">
            <a:avLst>
              <a:gd name="adj" fmla="val 5555"/>
            </a:avLst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安全乘车“四注意”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8312" r="8312"/>
          <a:stretch>
            <a:fillRect/>
          </a:stretch>
        </p:blipFill>
        <p:spPr>
          <a:xfrm>
            <a:off x="762000" y="1778000"/>
            <a:ext cx="5080000" cy="4064000"/>
          </a:xfrm>
          <a:prstGeom prst="roundRect">
            <a:avLst>
              <a:gd name="adj" fmla="val 4687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3000" y="1841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731000" y="18034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注意选择正规车辆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不坐“黑车”，确保车辆具备合法运营资质。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3000" y="2730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731000" y="26924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注意上车后立即系好安全带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无论前排后排，上车第一时间规范系好安全带。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3000" y="3619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731000" y="35814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注意下车前观察后方路况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确认安全后再开门，避免因突然开门引发“开门杀”。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3000" y="4508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731000" y="44704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注意保护个人隐私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9E9E9E"/>
                </a:solidFill>
                <a:latin typeface="Noto Sans SC"/>
                <a:ea typeface="Noto Sans SC"/>
                <a:cs typeface="Noto Sans SC"/>
                <a:sym typeface="Noto Sans SC"/>
              </a:rPr>
              <a:t>不随意向司机透露个人信息，提高防范意识。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宽屏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Noto Sans SC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modified xsi:type="dcterms:W3CDTF">2026-04-09T03:01:29Z</dcterms:modified>
</cp:coreProperties>
</file>