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handoutMasterIdLst>
    <p:handoutMasterId r:id="rId18"/>
  </p:handoutMasterIdLst>
  <p:sldIdLst>
    <p:sldId id="256" r:id="rId4"/>
    <p:sldId id="279" r:id="rId6"/>
    <p:sldId id="267" r:id="rId7"/>
    <p:sldId id="324" r:id="rId8"/>
    <p:sldId id="325" r:id="rId9"/>
    <p:sldId id="326" r:id="rId10"/>
    <p:sldId id="327" r:id="rId11"/>
    <p:sldId id="328" r:id="rId12"/>
    <p:sldId id="329" r:id="rId13"/>
    <p:sldId id="330" r:id="rId14"/>
    <p:sldId id="332" r:id="rId15"/>
    <p:sldId id="333" r:id="rId16"/>
    <p:sldId id="331"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96" autoAdjust="0"/>
  </p:normalViewPr>
  <p:slideViewPr>
    <p:cSldViewPr snapToGrid="0">
      <p:cViewPr>
        <p:scale>
          <a:sx n="66" d="100"/>
          <a:sy n="66" d="100"/>
        </p:scale>
        <p:origin x="1884" y="1011"/>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cs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微软雅黑" panose="020B0503020204020204" pitchFamily="34" charset="-122"/>
              </a:rPr>
            </a:fld>
            <a:endParaRPr lang="zh-CN" altLang="en-US">
              <a:cs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cs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微软雅黑" panose="020B0503020204020204" pitchFamily="34" charset="-122"/>
              </a:rPr>
            </a:fld>
            <a:endParaRPr lang="zh-CN" altLang="en-US">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微软雅黑" panose="020B0503020204020204" pitchFamily="3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微软雅黑" panose="020B0503020204020204" pitchFamily="3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微软雅黑" panose="020B0503020204020204" pitchFamily="34" charset="-122"/>
      </a:defRPr>
    </a:lvl1pPr>
    <a:lvl2pPr marL="457200" algn="l" defTabSz="914400" rtl="0" eaLnBrk="1" latinLnBrk="0" hangingPunct="1">
      <a:defRPr sz="1200" kern="1200">
        <a:solidFill>
          <a:schemeClr val="tx1"/>
        </a:solidFill>
        <a:latin typeface="+mn-lt"/>
        <a:ea typeface="+mn-ea"/>
        <a:cs typeface="微软雅黑" panose="020B0503020204020204" pitchFamily="34" charset="-122"/>
      </a:defRPr>
    </a:lvl2pPr>
    <a:lvl3pPr marL="914400" algn="l" defTabSz="914400" rtl="0" eaLnBrk="1" latinLnBrk="0" hangingPunct="1">
      <a:defRPr sz="1200" kern="1200">
        <a:solidFill>
          <a:schemeClr val="tx1"/>
        </a:solidFill>
        <a:latin typeface="+mn-lt"/>
        <a:ea typeface="+mn-ea"/>
        <a:cs typeface="微软雅黑" panose="020B0503020204020204" pitchFamily="34" charset="-122"/>
      </a:defRPr>
    </a:lvl3pPr>
    <a:lvl4pPr marL="1371600" algn="l" defTabSz="914400" rtl="0" eaLnBrk="1" latinLnBrk="0" hangingPunct="1">
      <a:defRPr sz="1200" kern="1200">
        <a:solidFill>
          <a:schemeClr val="tx1"/>
        </a:solidFill>
        <a:latin typeface="+mn-lt"/>
        <a:ea typeface="+mn-ea"/>
        <a:cs typeface="微软雅黑" panose="020B0503020204020204" pitchFamily="34" charset="-122"/>
      </a:defRPr>
    </a:lvl4pPr>
    <a:lvl5pPr marL="1828800" algn="l" defTabSz="914400" rtl="0" eaLnBrk="1" latinLnBrk="0" hangingPunct="1">
      <a:defRPr sz="1200" kern="1200">
        <a:solidFill>
          <a:schemeClr val="tx1"/>
        </a:solidFill>
        <a:latin typeface="+mn-lt"/>
        <a:ea typeface="+mn-ea"/>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6F1BDD1-2B30-42FE-8C91-D423E4B069E4}"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9pPr>
          </a:lstStyle>
          <a:p>
            <a:r>
              <a:rPr lang="zh-CN" altLang="en-US">
                <a:cs typeface="微软雅黑" panose="020B0503020204020204" pitchFamily="34" charset="-122"/>
              </a:rPr>
              <a:t>单击此处编辑母版标题样式</a:t>
            </a:r>
            <a:endParaRPr lang="zh-CN" altLang="en-US">
              <a:cs typeface="微软雅黑" panose="020B0503020204020204" pitchFamily="34" charset="-122"/>
            </a:endParaRP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cs typeface="微软雅黑" panose="020B0503020204020204" pitchFamily="34" charset="-122"/>
              </a:rPr>
              <a:t>单击此处编辑母版文本样式</a:t>
            </a:r>
            <a:endParaRPr lang="zh-CN" altLang="en-US">
              <a:cs typeface="微软雅黑" panose="020B0503020204020204" pitchFamily="34" charset="-122"/>
            </a:endParaRP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cs typeface="微软雅黑" panose="020B0503020204020204" pitchFamily="34" charset="-122"/>
              </a:rPr>
              <a:t>单击此处编辑母版文本样式</a:t>
            </a:r>
            <a:endParaRPr lang="zh-CN" altLang="en-US">
              <a:cs typeface="微软雅黑" panose="020B0503020204020204" pitchFamily="34" charset="-122"/>
            </a:endParaRPr>
          </a:p>
          <a:p>
            <a:pPr lvl="1"/>
            <a:r>
              <a:rPr lang="zh-CN" altLang="en-US">
                <a:cs typeface="微软雅黑" panose="020B0503020204020204" pitchFamily="34" charset="-122"/>
              </a:rPr>
              <a:t>二级</a:t>
            </a:r>
            <a:endParaRPr lang="zh-CN" altLang="en-US">
              <a:cs typeface="微软雅黑" panose="020B0503020204020204" pitchFamily="34" charset="-122"/>
            </a:endParaRPr>
          </a:p>
          <a:p>
            <a:pPr lvl="2"/>
            <a:r>
              <a:rPr lang="zh-CN" altLang="en-US">
                <a:cs typeface="微软雅黑" panose="020B0503020204020204" pitchFamily="34" charset="-122"/>
              </a:rPr>
              <a:t>三级</a:t>
            </a:r>
            <a:endParaRPr lang="zh-CN" altLang="en-US">
              <a:cs typeface="微软雅黑" panose="020B0503020204020204" pitchFamily="34" charset="-122"/>
            </a:endParaRPr>
          </a:p>
          <a:p>
            <a:pPr lvl="3"/>
            <a:r>
              <a:rPr lang="zh-CN" altLang="en-US">
                <a:cs typeface="微软雅黑" panose="020B0503020204020204" pitchFamily="34" charset="-122"/>
              </a:rPr>
              <a:t>四级</a:t>
            </a:r>
            <a:endParaRPr lang="zh-CN" altLang="en-US">
              <a:cs typeface="微软雅黑" panose="020B0503020204020204" pitchFamily="34" charset="-122"/>
            </a:endParaRPr>
          </a:p>
          <a:p>
            <a:pPr lvl="4"/>
            <a:r>
              <a:rPr lang="zh-CN" altLang="en-US">
                <a:cs typeface="微软雅黑" panose="020B0503020204020204" pitchFamily="34" charset="-122"/>
              </a:rPr>
              <a:t>五级</a:t>
            </a:r>
            <a:endParaRPr lang="zh-CN" altLang="en-US">
              <a:cs typeface="微软雅黑" panose="020B0503020204020204" pitchFamily="34" charset="-122"/>
            </a:endParaRP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cs typeface="微软雅黑" panose="020B0503020204020204" pitchFamily="34"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cs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cs typeface="微软雅黑" panose="020B0503020204020204" pitchFamily="34" charset="-122"/>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500"/>
    </mc:Choice>
    <mc:Fallback>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mj-ea"/>
          <a:cs typeface="微软雅黑" panose="020B0503020204020204" pitchFamily="3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mn-ea"/>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mn-ea"/>
          <a:cs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mn-ea"/>
          <a:cs typeface="微软雅黑" panose="020B0503020204020204" pitchFamily="3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微软雅黑" panose="020B0503020204020204" pitchFamily="3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F:\【2】黄彤彤的副业\千图网ppt模板\下载素材\金融主题\画板 2.png画板 2"/>
          <p:cNvPicPr>
            <a:picLocks noChangeAspect="1"/>
          </p:cNvPicPr>
          <p:nvPr/>
        </p:nvPicPr>
        <p:blipFill>
          <a:blip r:embed="rId1"/>
          <a:srcRect l="24809"/>
          <a:stretch>
            <a:fillRect/>
          </a:stretch>
        </p:blipFill>
        <p:spPr>
          <a:xfrm rot="5400000">
            <a:off x="2667635" y="-2667635"/>
            <a:ext cx="6857365" cy="12192635"/>
          </a:xfrm>
          <a:prstGeom prst="rect">
            <a:avLst/>
          </a:prstGeom>
        </p:spPr>
      </p:pic>
      <p:sp>
        <p:nvSpPr>
          <p:cNvPr id="2" name="文本框 1"/>
          <p:cNvSpPr txBox="1"/>
          <p:nvPr/>
        </p:nvSpPr>
        <p:spPr>
          <a:xfrm>
            <a:off x="1871980" y="922020"/>
            <a:ext cx="8072120" cy="3784600"/>
          </a:xfrm>
          <a:prstGeom prst="rect">
            <a:avLst/>
          </a:prstGeom>
          <a:noFill/>
        </p:spPr>
        <p:txBody>
          <a:bodyPr wrap="square" rtlCol="0" anchor="t">
            <a:spAutoFit/>
          </a:bodyPr>
          <a:lstStyle/>
          <a:p>
            <a:pPr indent="0" algn="ctr" fontAlgn="auto">
              <a:lnSpc>
                <a:spcPct val="150000"/>
              </a:lnSpc>
            </a:pPr>
            <a:r>
              <a:rPr lang="zh-CN" altLang="en-US" sz="8000" b="1" dirty="0">
                <a:solidFill>
                  <a:srgbClr val="31A8D0"/>
                </a:solidFill>
                <a:latin typeface="微软雅黑" panose="020B0503020204020204" pitchFamily="34" charset="-122"/>
                <a:ea typeface="微软雅黑" panose="020B0503020204020204" pitchFamily="34" charset="-122"/>
                <a:cs typeface="+mn-ea"/>
                <a:sym typeface="+mn-lt"/>
              </a:rPr>
              <a:t>补上这节心理课</a:t>
            </a:r>
            <a:endParaRPr lang="zh-CN" altLang="en-US" sz="8000" b="1" dirty="0">
              <a:solidFill>
                <a:srgbClr val="31A8D0"/>
              </a:solidFill>
              <a:latin typeface="微软雅黑" panose="020B0503020204020204" pitchFamily="34" charset="-122"/>
              <a:ea typeface="微软雅黑" panose="020B0503020204020204" pitchFamily="34" charset="-122"/>
              <a:cs typeface="+mn-ea"/>
              <a:sym typeface="+mn-lt"/>
            </a:endParaRPr>
          </a:p>
          <a:p>
            <a:pPr indent="0" algn="ctr" fontAlgn="auto">
              <a:lnSpc>
                <a:spcPct val="150000"/>
              </a:lnSpc>
            </a:pPr>
            <a:r>
              <a:rPr lang="zh-CN" altLang="en-US" sz="8000" b="1" dirty="0">
                <a:solidFill>
                  <a:srgbClr val="31A8D0"/>
                </a:solidFill>
                <a:latin typeface="微软雅黑" panose="020B0503020204020204" pitchFamily="34" charset="-122"/>
                <a:ea typeface="微软雅黑" panose="020B0503020204020204" pitchFamily="34" charset="-122"/>
                <a:cs typeface="+mn-ea"/>
                <a:sym typeface="+mn-lt"/>
              </a:rPr>
              <a:t>警惕邪教侵害</a:t>
            </a:r>
            <a:endParaRPr lang="zh-CN" altLang="en-US" sz="8000" b="1" dirty="0">
              <a:solidFill>
                <a:srgbClr val="31A8D0"/>
              </a:solidFill>
              <a:latin typeface="微软雅黑" panose="020B0503020204020204" pitchFamily="34" charset="-122"/>
              <a:ea typeface="微软雅黑" panose="020B0503020204020204" pitchFamily="34" charset="-122"/>
              <a:cs typeface="+mn-ea"/>
              <a:sym typeface="+mn-lt"/>
            </a:endParaRPr>
          </a:p>
        </p:txBody>
      </p:sp>
      <p:pic>
        <p:nvPicPr>
          <p:cNvPr id="7" name="图片 6" descr="安教logo"/>
          <p:cNvPicPr>
            <a:picLocks noChangeAspect="1"/>
          </p:cNvPicPr>
          <p:nvPr/>
        </p:nvPicPr>
        <p:blipFill>
          <a:blip r:embed="rId2"/>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79170" y="3897630"/>
            <a:ext cx="2227580" cy="4006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pic>
        <p:nvPicPr>
          <p:cNvPr id="4" name="图片 3" descr="F:\【2】黄彤彤的副业\千图网ppt模板\下载素材\金融主题\画板 2.png画板 2"/>
          <p:cNvPicPr>
            <a:picLocks noChangeAspect="1"/>
          </p:cNvPicPr>
          <p:nvPr/>
        </p:nvPicPr>
        <p:blipFill>
          <a:blip r:embed="rId1"/>
          <a:srcRect b="80076"/>
          <a:stretch>
            <a:fillRect/>
          </a:stretch>
        </p:blipFill>
        <p:spPr>
          <a:xfrm>
            <a:off x="-29210" y="-898525"/>
            <a:ext cx="12221210" cy="3255645"/>
          </a:xfrm>
          <a:prstGeom prst="rect">
            <a:avLst/>
          </a:prstGeom>
        </p:spPr>
      </p:pic>
      <p:sp>
        <p:nvSpPr>
          <p:cNvPr id="30" name="文本框 29"/>
          <p:cNvSpPr txBox="1"/>
          <p:nvPr/>
        </p:nvSpPr>
        <p:spPr>
          <a:xfrm>
            <a:off x="993140" y="4314190"/>
            <a:ext cx="10131425" cy="1753235"/>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在遇到邪教组织拉拢时，一定要做到</a:t>
            </a:r>
            <a:r>
              <a:rPr lang="en-US" altLang="zh-CN" sz="2400" dirty="0">
                <a:solidFill>
                  <a:schemeClr val="tx1">
                    <a:lumMod val="85000"/>
                    <a:lumOff val="15000"/>
                  </a:schemeClr>
                </a:solidFill>
                <a:cs typeface="+mn-ea"/>
                <a:sym typeface="+mn-lt"/>
              </a:rPr>
              <a:t>“</a:t>
            </a:r>
            <a:r>
              <a:rPr lang="zh-CN" altLang="en-US" sz="2400" dirty="0">
                <a:solidFill>
                  <a:schemeClr val="tx1">
                    <a:lumMod val="85000"/>
                    <a:lumOff val="15000"/>
                  </a:schemeClr>
                </a:solidFill>
                <a:cs typeface="+mn-ea"/>
                <a:sym typeface="+mn-lt"/>
              </a:rPr>
              <a:t>不听、不信、不传</a:t>
            </a:r>
            <a:r>
              <a:rPr lang="en-US" altLang="zh-CN" sz="2400" dirty="0">
                <a:solidFill>
                  <a:schemeClr val="tx1">
                    <a:lumMod val="85000"/>
                    <a:lumOff val="15000"/>
                  </a:schemeClr>
                </a:solidFill>
                <a:cs typeface="+mn-ea"/>
                <a:sym typeface="+mn-lt"/>
              </a:rPr>
              <a:t>”</a:t>
            </a:r>
            <a:r>
              <a:rPr lang="zh-CN" altLang="en-US" sz="2400" dirty="0">
                <a:solidFill>
                  <a:schemeClr val="tx1">
                    <a:lumMod val="85000"/>
                    <a:lumOff val="15000"/>
                  </a:schemeClr>
                </a:solidFill>
                <a:cs typeface="+mn-ea"/>
                <a:sym typeface="+mn-lt"/>
              </a:rPr>
              <a:t>。清楚地认识到邪教的危害，树立正确的世界观、人生观、价值观，提高自我防范、抵制邪教的意识和能力。</a:t>
            </a:r>
            <a:endParaRPr lang="zh-CN" altLang="en-US" sz="2400" dirty="0">
              <a:solidFill>
                <a:schemeClr val="tx1">
                  <a:lumMod val="85000"/>
                  <a:lumOff val="15000"/>
                </a:schemeClr>
              </a:solidFill>
              <a:cs typeface="+mn-ea"/>
              <a:sym typeface="+mn-lt"/>
            </a:endParaRPr>
          </a:p>
        </p:txBody>
      </p:sp>
      <p:grpSp>
        <p:nvGrpSpPr>
          <p:cNvPr id="7" name="组合 6"/>
          <p:cNvGrpSpPr/>
          <p:nvPr/>
        </p:nvGrpSpPr>
        <p:grpSpPr>
          <a:xfrm>
            <a:off x="195580" y="-50165"/>
            <a:ext cx="4246662" cy="1772285"/>
            <a:chOff x="308" y="-147"/>
            <a:chExt cx="6688" cy="2791"/>
          </a:xfrm>
        </p:grpSpPr>
        <p:grpSp>
          <p:nvGrpSpPr>
            <p:cNvPr id="3" name="组合 2"/>
            <p:cNvGrpSpPr/>
            <p:nvPr/>
          </p:nvGrpSpPr>
          <p:grpSpPr>
            <a:xfrm>
              <a:off x="851" y="1165"/>
              <a:ext cx="6145" cy="1023"/>
              <a:chOff x="708" y="1060"/>
              <a:chExt cx="5240" cy="1023"/>
            </a:xfrm>
          </p:grpSpPr>
          <p:sp>
            <p:nvSpPr>
              <p:cNvPr id="2" name="圆角矩形 1"/>
              <p:cNvSpPr/>
              <p:nvPr/>
            </p:nvSpPr>
            <p:spPr>
              <a:xfrm>
                <a:off x="844" y="1208"/>
                <a:ext cx="5104" cy="875"/>
              </a:xfrm>
              <a:prstGeom prst="roundRect">
                <a:avLst>
                  <a:gd name="adj" fmla="val 50000"/>
                </a:avLst>
              </a:prstGeom>
              <a:solidFill>
                <a:srgbClr val="39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708" y="1060"/>
                <a:ext cx="5104" cy="875"/>
              </a:xfrm>
              <a:prstGeom prst="roundRect">
                <a:avLst>
                  <a:gd name="adj" fmla="val 50000"/>
                </a:avLst>
              </a:prstGeom>
              <a:solidFill>
                <a:srgbClr val="31A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256" y="1060"/>
                <a:ext cx="3555" cy="919"/>
              </a:xfrm>
              <a:prstGeom prst="rect">
                <a:avLst/>
              </a:prstGeom>
              <a:noFill/>
            </p:spPr>
            <p:txBody>
              <a:bodyPr wrap="square" rtlCol="0" anchor="t">
                <a:spAutoFit/>
              </a:bodyPr>
              <a:lstStyle/>
              <a:p>
                <a:pPr algn="ctr"/>
                <a:r>
                  <a:rPr lang="zh-CN" altLang="en-US" sz="3200" b="1" dirty="0">
                    <a:solidFill>
                      <a:schemeClr val="bg1"/>
                    </a:solidFill>
                    <a:cs typeface="+mn-ea"/>
                    <a:sym typeface="+mn-lt"/>
                  </a:rPr>
                  <a:t>弱点</a:t>
                </a:r>
                <a:r>
                  <a:rPr lang="en-US" altLang="zh-CN" sz="3200" b="1" dirty="0">
                    <a:solidFill>
                      <a:schemeClr val="bg1"/>
                    </a:solidFill>
                    <a:cs typeface="+mn-ea"/>
                    <a:sym typeface="+mn-lt"/>
                  </a:rPr>
                  <a:t>8</a:t>
                </a:r>
                <a:r>
                  <a:rPr lang="zh-CN" altLang="en-US" sz="3200" b="1" dirty="0">
                    <a:solidFill>
                      <a:schemeClr val="bg1"/>
                    </a:solidFill>
                    <a:cs typeface="+mn-ea"/>
                    <a:sym typeface="+mn-lt"/>
                  </a:rPr>
                  <a:t>：</a:t>
                </a:r>
                <a:r>
                  <a:rPr lang="zh-CN" altLang="en-US" sz="3200" b="1" dirty="0">
                    <a:solidFill>
                      <a:schemeClr val="bg1"/>
                    </a:solidFill>
                    <a:cs typeface="+mn-ea"/>
                    <a:sym typeface="+mn-lt"/>
                  </a:rPr>
                  <a:t>逆反</a:t>
                </a:r>
                <a:endParaRPr lang="zh-CN" altLang="en-US" sz="3200" b="1" dirty="0">
                  <a:solidFill>
                    <a:schemeClr val="bg1"/>
                  </a:solidFill>
                  <a:cs typeface="+mn-ea"/>
                  <a:sym typeface="+mn-lt"/>
                </a:endParaRPr>
              </a:p>
            </p:txBody>
          </p:sp>
        </p:grpSp>
        <p:pic>
          <p:nvPicPr>
            <p:cNvPr id="10" name="图片 9" descr="云服务图片"/>
            <p:cNvPicPr>
              <a:picLocks noChangeAspect="1"/>
            </p:cNvPicPr>
            <p:nvPr/>
          </p:nvPicPr>
          <p:blipFill>
            <a:blip r:embed="rId2"/>
            <a:srcRect l="55672" b="64848"/>
            <a:stretch>
              <a:fillRect/>
            </a:stretch>
          </p:blipFill>
          <p:spPr>
            <a:xfrm>
              <a:off x="308" y="-147"/>
              <a:ext cx="2631" cy="2791"/>
            </a:xfrm>
            <a:prstGeom prst="rect">
              <a:avLst/>
            </a:prstGeom>
          </p:spPr>
        </p:pic>
      </p:grpSp>
      <p:grpSp>
        <p:nvGrpSpPr>
          <p:cNvPr id="13" name="组合 12"/>
          <p:cNvGrpSpPr/>
          <p:nvPr/>
        </p:nvGrpSpPr>
        <p:grpSpPr>
          <a:xfrm>
            <a:off x="979429" y="1878330"/>
            <a:ext cx="10130956" cy="1286510"/>
            <a:chOff x="7955" y="3294"/>
            <a:chExt cx="14778" cy="2026"/>
          </a:xfrm>
        </p:grpSpPr>
        <p:sp>
          <p:nvSpPr>
            <p:cNvPr id="18" name="TextBox 4"/>
            <p:cNvSpPr txBox="1"/>
            <p:nvPr/>
          </p:nvSpPr>
          <p:spPr>
            <a:xfrm>
              <a:off x="8116" y="3294"/>
              <a:ext cx="2751" cy="899"/>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相关</a:t>
              </a:r>
              <a:r>
                <a:rPr sz="2400" b="1" dirty="0" err="1">
                  <a:solidFill>
                    <a:schemeClr val="bg1"/>
                  </a:solidFill>
                  <a:cs typeface="+mn-ea"/>
                  <a:sym typeface="+mn-lt"/>
                </a:rPr>
                <a:t>案例</a:t>
              </a:r>
              <a:endParaRPr sz="2400" b="1" dirty="0">
                <a:solidFill>
                  <a:schemeClr val="bg1"/>
                </a:solidFill>
                <a:cs typeface="+mn-ea"/>
                <a:sym typeface="+mn-lt"/>
              </a:endParaRPr>
            </a:p>
          </p:txBody>
        </p:sp>
        <p:sp>
          <p:nvSpPr>
            <p:cNvPr id="5" name="深度视觉·原创设计 https://www.docer.com/works?userid=22383862"/>
            <p:cNvSpPr/>
            <p:nvPr/>
          </p:nvSpPr>
          <p:spPr>
            <a:xfrm>
              <a:off x="7955" y="3432"/>
              <a:ext cx="14778" cy="1888"/>
            </a:xfrm>
            <a:prstGeom prst="rect">
              <a:avLst/>
            </a:prstGeom>
          </p:spPr>
          <p:txBody>
            <a:bodyPr wrap="square">
              <a:spAutoFit/>
            </a:bodyPr>
            <a:p>
              <a:pPr lvl="0" algn="l" fontAlgn="auto">
                <a:lnSpc>
                  <a:spcPct val="150000"/>
                </a:lnSpc>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青少年进入青春期后，</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可能产生</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逆反心理</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，越是禁止的事情，他们越会觉得神秘，反而更想去尝试，很容易被邪教组织趁势拉下水！</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14" name="TextBox 4"/>
          <p:cNvSpPr txBox="1"/>
          <p:nvPr/>
        </p:nvSpPr>
        <p:spPr>
          <a:xfrm>
            <a:off x="1130935" y="3791585"/>
            <a:ext cx="1885950" cy="570865"/>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正确</a:t>
            </a:r>
            <a:r>
              <a:rPr lang="zh-CN" sz="2400" b="1" dirty="0" err="1">
                <a:solidFill>
                  <a:schemeClr val="bg1"/>
                </a:solidFill>
                <a:cs typeface="+mn-ea"/>
                <a:sym typeface="+mn-lt"/>
              </a:rPr>
              <a:t>做法</a:t>
            </a:r>
            <a:endParaRPr lang="zh-CN" sz="2400" b="1" dirty="0" err="1">
              <a:solidFill>
                <a:schemeClr val="bg1"/>
              </a:solidFill>
              <a:cs typeface="+mn-ea"/>
              <a:sym typeface="+mn-lt"/>
            </a:endParaRPr>
          </a:p>
        </p:txBody>
      </p:sp>
      <p:pic>
        <p:nvPicPr>
          <p:cNvPr id="6" name="图片 5" descr="安教logo"/>
          <p:cNvPicPr>
            <a:picLocks noChangeAspect="1"/>
          </p:cNvPicPr>
          <p:nvPr/>
        </p:nvPicPr>
        <p:blipFill>
          <a:blip r:embed="rId3"/>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2】黄彤彤的副业\千图网ppt模板\下载素材\金融主题\画板 2.png画板 2"/>
          <p:cNvPicPr>
            <a:picLocks noChangeAspect="1"/>
          </p:cNvPicPr>
          <p:nvPr/>
        </p:nvPicPr>
        <p:blipFill>
          <a:blip r:embed="rId1"/>
          <a:srcRect t="76495"/>
          <a:stretch>
            <a:fillRect/>
          </a:stretch>
        </p:blipFill>
        <p:spPr>
          <a:xfrm>
            <a:off x="0" y="3025775"/>
            <a:ext cx="12193905" cy="3832225"/>
          </a:xfrm>
          <a:prstGeom prst="rect">
            <a:avLst/>
          </a:prstGeom>
        </p:spPr>
      </p:pic>
      <p:sp>
        <p:nvSpPr>
          <p:cNvPr id="34" name="文本框 33"/>
          <p:cNvSpPr txBox="1"/>
          <p:nvPr/>
        </p:nvSpPr>
        <p:spPr>
          <a:xfrm>
            <a:off x="1046480" y="1319530"/>
            <a:ext cx="10144125" cy="2861310"/>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事实上，依赖、激进、猎奇等心理本是青少年成长过程中的正常表现，并非</a:t>
            </a:r>
            <a:r>
              <a:rPr lang="en-US" altLang="zh-CN" sz="2400" dirty="0">
                <a:solidFill>
                  <a:schemeClr val="tx1">
                    <a:lumMod val="85000"/>
                    <a:lumOff val="15000"/>
                  </a:schemeClr>
                </a:solidFill>
                <a:cs typeface="+mn-ea"/>
                <a:sym typeface="+mn-lt"/>
              </a:rPr>
              <a:t> “</a:t>
            </a:r>
            <a:r>
              <a:rPr lang="zh-CN" altLang="en-US" sz="2400" dirty="0">
                <a:solidFill>
                  <a:schemeClr val="tx1">
                    <a:lumMod val="85000"/>
                    <a:lumOff val="15000"/>
                  </a:schemeClr>
                </a:solidFill>
                <a:cs typeface="+mn-ea"/>
                <a:sym typeface="+mn-lt"/>
              </a:rPr>
              <a:t>缺陷</a:t>
            </a:r>
            <a:r>
              <a:rPr lang="en-US" altLang="zh-CN" sz="2400" dirty="0">
                <a:solidFill>
                  <a:schemeClr val="tx1">
                    <a:lumMod val="85000"/>
                    <a:lumOff val="15000"/>
                  </a:schemeClr>
                </a:solidFill>
                <a:cs typeface="+mn-ea"/>
                <a:sym typeface="+mn-lt"/>
              </a:rPr>
              <a:t>”</a:t>
            </a:r>
            <a:r>
              <a:rPr lang="zh-CN" altLang="en-US" sz="2400" dirty="0">
                <a:solidFill>
                  <a:schemeClr val="tx1">
                    <a:lumMod val="85000"/>
                    <a:lumOff val="15000"/>
                  </a:schemeClr>
                </a:solidFill>
                <a:cs typeface="+mn-ea"/>
                <a:sym typeface="+mn-lt"/>
              </a:rPr>
              <a:t>。但邪教却将这些特点转化为诱骗拉拢的突破口。因此，青少年要主动正视并接纳自己的心理弱点</a:t>
            </a:r>
            <a:r>
              <a:rPr lang="en-US" altLang="zh-CN" sz="2400" dirty="0">
                <a:solidFill>
                  <a:schemeClr val="tx1">
                    <a:lumMod val="85000"/>
                    <a:lumOff val="15000"/>
                  </a:schemeClr>
                </a:solidFill>
                <a:cs typeface="+mn-ea"/>
                <a:sym typeface="+mn-lt"/>
              </a:rPr>
              <a:t> —— </a:t>
            </a:r>
            <a:r>
              <a:rPr lang="zh-CN" altLang="en-US" sz="2400" dirty="0">
                <a:solidFill>
                  <a:schemeClr val="tx1">
                    <a:lumMod val="85000"/>
                    <a:lumOff val="15000"/>
                  </a:schemeClr>
                </a:solidFill>
                <a:cs typeface="+mn-ea"/>
                <a:sym typeface="+mn-lt"/>
              </a:rPr>
              <a:t>既承认这些心理的客观存在，也清楚它们可能被利用的风险，唯有如此，才能在面对邪教诱惑时提前警醒，从根源上不给其可乘之机。</a:t>
            </a:r>
            <a:endParaRPr lang="zh-CN" altLang="en-US" sz="2400" dirty="0">
              <a:solidFill>
                <a:schemeClr val="tx1">
                  <a:lumMod val="85000"/>
                  <a:lumOff val="15000"/>
                </a:schemeClr>
              </a:solidFill>
              <a:cs typeface="+mn-ea"/>
              <a:sym typeface="+mn-lt"/>
            </a:endParaRPr>
          </a:p>
        </p:txBody>
      </p:sp>
      <p:pic>
        <p:nvPicPr>
          <p:cNvPr id="7" name="图片 6" descr="安教logo"/>
          <p:cNvPicPr>
            <a:picLocks noChangeAspect="1"/>
          </p:cNvPicPr>
          <p:nvPr/>
        </p:nvPicPr>
        <p:blipFill>
          <a:blip r:embed="rId2"/>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2】黄彤彤的副业\千图网ppt模板\下载素材\金融主题\画板 2.png画板 2"/>
          <p:cNvPicPr>
            <a:picLocks noChangeAspect="1"/>
          </p:cNvPicPr>
          <p:nvPr/>
        </p:nvPicPr>
        <p:blipFill>
          <a:blip r:embed="rId1"/>
          <a:srcRect t="76495"/>
          <a:stretch>
            <a:fillRect/>
          </a:stretch>
        </p:blipFill>
        <p:spPr>
          <a:xfrm>
            <a:off x="0" y="3025775"/>
            <a:ext cx="12193905" cy="3832225"/>
          </a:xfrm>
          <a:prstGeom prst="rect">
            <a:avLst/>
          </a:prstGeom>
        </p:spPr>
      </p:pic>
      <p:sp>
        <p:nvSpPr>
          <p:cNvPr id="34" name="文本框 33"/>
          <p:cNvSpPr txBox="1"/>
          <p:nvPr/>
        </p:nvSpPr>
        <p:spPr>
          <a:xfrm>
            <a:off x="1115060" y="931545"/>
            <a:ext cx="10144125" cy="3969385"/>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另外，我们</a:t>
            </a:r>
            <a:r>
              <a:rPr lang="zh-CN" altLang="en-US" sz="2400" dirty="0">
                <a:solidFill>
                  <a:schemeClr val="tx1">
                    <a:lumMod val="85000"/>
                    <a:lumOff val="15000"/>
                  </a:schemeClr>
                </a:solidFill>
                <a:cs typeface="+mn-ea"/>
                <a:sym typeface="+mn-lt"/>
              </a:rPr>
              <a:t>还必须学会识别邪教组织的手段，增强自我保护意识。具体来说，要警惕那些看似美好却难以实现的承诺，这些承诺往往是邪教组织诱骗青少年的常用伎俩；要善于从科学和社会道德的角度出发，甄别教义内容中的矛盾和荒谬之处；还要留心观察组织的行为模式，对于那些要求与外界隔绝的组织保持高度警惕。面对疑惑，青少年不应独自承受，而应积极寻求外界的帮助。通过不断学习与实践，青少年能够筑起坚实的防线，远离邪教的诱惑，健康成长，迎接光明的未来。</a:t>
            </a:r>
            <a:endParaRPr lang="zh-CN" altLang="en-US" sz="2400" dirty="0">
              <a:solidFill>
                <a:schemeClr val="tx1">
                  <a:lumMod val="85000"/>
                  <a:lumOff val="15000"/>
                </a:schemeClr>
              </a:solidFill>
              <a:cs typeface="+mn-ea"/>
              <a:sym typeface="+mn-lt"/>
            </a:endParaRPr>
          </a:p>
        </p:txBody>
      </p:sp>
      <p:pic>
        <p:nvPicPr>
          <p:cNvPr id="7" name="图片 6" descr="安教logo"/>
          <p:cNvPicPr>
            <a:picLocks noChangeAspect="1"/>
          </p:cNvPicPr>
          <p:nvPr/>
        </p:nvPicPr>
        <p:blipFill>
          <a:blip r:embed="rId2"/>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F:\【2】黄彤彤的副业\千图网ppt模板\下载素材\金融主题\画板 2.png画板 2"/>
          <p:cNvPicPr>
            <a:picLocks noChangeAspect="1"/>
          </p:cNvPicPr>
          <p:nvPr/>
        </p:nvPicPr>
        <p:blipFill>
          <a:blip r:embed="rId1"/>
          <a:srcRect l="24809"/>
          <a:stretch>
            <a:fillRect/>
          </a:stretch>
        </p:blipFill>
        <p:spPr>
          <a:xfrm rot="5400000">
            <a:off x="2667635" y="-2667635"/>
            <a:ext cx="6857365" cy="12192635"/>
          </a:xfrm>
          <a:prstGeom prst="rect">
            <a:avLst/>
          </a:prstGeom>
        </p:spPr>
      </p:pic>
      <p:sp>
        <p:nvSpPr>
          <p:cNvPr id="2" name="文本框 1"/>
          <p:cNvSpPr txBox="1"/>
          <p:nvPr/>
        </p:nvSpPr>
        <p:spPr>
          <a:xfrm>
            <a:off x="1767205" y="2106930"/>
            <a:ext cx="8072120" cy="1322070"/>
          </a:xfrm>
          <a:prstGeom prst="rect">
            <a:avLst/>
          </a:prstGeom>
          <a:noFill/>
        </p:spPr>
        <p:txBody>
          <a:bodyPr wrap="square" rtlCol="0" anchor="t">
            <a:spAutoFit/>
          </a:bodyPr>
          <a:lstStyle/>
          <a:p>
            <a:pPr algn="ctr"/>
            <a:r>
              <a:rPr lang="zh-CN" altLang="en-US" sz="8000" b="1" dirty="0">
                <a:solidFill>
                  <a:srgbClr val="31A8D0"/>
                </a:solidFill>
                <a:latin typeface="微软雅黑" panose="020B0503020204020204" pitchFamily="34" charset="-122"/>
                <a:ea typeface="微软雅黑" panose="020B0503020204020204" pitchFamily="34" charset="-122"/>
                <a:cs typeface="+mn-ea"/>
                <a:sym typeface="+mn-lt"/>
              </a:rPr>
              <a:t>谢</a:t>
            </a:r>
            <a:r>
              <a:rPr lang="en-US" altLang="zh-CN" sz="8000" b="1" dirty="0">
                <a:solidFill>
                  <a:srgbClr val="31A8D0"/>
                </a:solidFill>
                <a:latin typeface="微软雅黑" panose="020B0503020204020204" pitchFamily="34" charset="-122"/>
                <a:ea typeface="微软雅黑" panose="020B0503020204020204" pitchFamily="34" charset="-122"/>
                <a:cs typeface="+mn-ea"/>
                <a:sym typeface="+mn-lt"/>
              </a:rPr>
              <a:t> </a:t>
            </a:r>
            <a:r>
              <a:rPr lang="zh-CN" altLang="en-US" sz="8000" b="1" dirty="0">
                <a:solidFill>
                  <a:srgbClr val="31A8D0"/>
                </a:solidFill>
                <a:latin typeface="微软雅黑" panose="020B0503020204020204" pitchFamily="34" charset="-122"/>
                <a:ea typeface="微软雅黑" panose="020B0503020204020204" pitchFamily="34" charset="-122"/>
                <a:cs typeface="+mn-ea"/>
                <a:sym typeface="+mn-lt"/>
              </a:rPr>
              <a:t>谢</a:t>
            </a:r>
            <a:r>
              <a:rPr lang="en-US" altLang="zh-CN" sz="8000" b="1" dirty="0">
                <a:solidFill>
                  <a:srgbClr val="31A8D0"/>
                </a:solidFill>
                <a:latin typeface="微软雅黑" panose="020B0503020204020204" pitchFamily="34" charset="-122"/>
                <a:ea typeface="微软雅黑" panose="020B0503020204020204" pitchFamily="34" charset="-122"/>
                <a:cs typeface="+mn-ea"/>
                <a:sym typeface="+mn-lt"/>
              </a:rPr>
              <a:t> </a:t>
            </a:r>
            <a:r>
              <a:rPr lang="zh-CN" altLang="en-US" sz="8000" b="1" dirty="0">
                <a:solidFill>
                  <a:srgbClr val="31A8D0"/>
                </a:solidFill>
                <a:latin typeface="微软雅黑" panose="020B0503020204020204" pitchFamily="34" charset="-122"/>
                <a:ea typeface="微软雅黑" panose="020B0503020204020204" pitchFamily="34" charset="-122"/>
                <a:cs typeface="+mn-ea"/>
                <a:sym typeface="+mn-lt"/>
              </a:rPr>
              <a:t>观</a:t>
            </a:r>
            <a:r>
              <a:rPr lang="en-US" altLang="zh-CN" sz="8000" b="1" dirty="0">
                <a:solidFill>
                  <a:srgbClr val="31A8D0"/>
                </a:solidFill>
                <a:latin typeface="微软雅黑" panose="020B0503020204020204" pitchFamily="34" charset="-122"/>
                <a:ea typeface="微软雅黑" panose="020B0503020204020204" pitchFamily="34" charset="-122"/>
                <a:cs typeface="+mn-ea"/>
                <a:sym typeface="+mn-lt"/>
              </a:rPr>
              <a:t> </a:t>
            </a:r>
            <a:r>
              <a:rPr lang="zh-CN" altLang="en-US" sz="8000" b="1" dirty="0">
                <a:solidFill>
                  <a:srgbClr val="31A8D0"/>
                </a:solidFill>
                <a:latin typeface="微软雅黑" panose="020B0503020204020204" pitchFamily="34" charset="-122"/>
                <a:ea typeface="微软雅黑" panose="020B0503020204020204" pitchFamily="34" charset="-122"/>
                <a:cs typeface="+mn-ea"/>
                <a:sym typeface="+mn-lt"/>
              </a:rPr>
              <a:t>看</a:t>
            </a:r>
            <a:endParaRPr lang="zh-CN" altLang="en-US" sz="8000" b="1" dirty="0">
              <a:solidFill>
                <a:srgbClr val="31A8D0"/>
              </a:solidFill>
              <a:latin typeface="微软雅黑" panose="020B0503020204020204" pitchFamily="34" charset="-122"/>
              <a:ea typeface="微软雅黑" panose="020B0503020204020204" pitchFamily="34" charset="-122"/>
              <a:cs typeface="+mn-ea"/>
              <a:sym typeface="+mn-lt"/>
            </a:endParaRPr>
          </a:p>
        </p:txBody>
      </p:sp>
      <p:pic>
        <p:nvPicPr>
          <p:cNvPr id="7" name="图片 6" descr="安教logo"/>
          <p:cNvPicPr>
            <a:picLocks noChangeAspect="1"/>
          </p:cNvPicPr>
          <p:nvPr/>
        </p:nvPicPr>
        <p:blipFill>
          <a:blip r:embed="rId2"/>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2】黄彤彤的副业\千图网ppt模板\下载素材\金融主题\画板 2.png画板 2"/>
          <p:cNvPicPr>
            <a:picLocks noChangeAspect="1"/>
          </p:cNvPicPr>
          <p:nvPr/>
        </p:nvPicPr>
        <p:blipFill>
          <a:blip r:embed="rId1"/>
          <a:srcRect t="76495"/>
          <a:stretch>
            <a:fillRect/>
          </a:stretch>
        </p:blipFill>
        <p:spPr>
          <a:xfrm>
            <a:off x="0" y="3025775"/>
            <a:ext cx="12193905" cy="3832225"/>
          </a:xfrm>
          <a:prstGeom prst="rect">
            <a:avLst/>
          </a:prstGeom>
        </p:spPr>
      </p:pic>
      <p:sp>
        <p:nvSpPr>
          <p:cNvPr id="34" name="文本框 33"/>
          <p:cNvSpPr txBox="1"/>
          <p:nvPr/>
        </p:nvSpPr>
        <p:spPr>
          <a:xfrm>
            <a:off x="1217930" y="1370330"/>
            <a:ext cx="9664700" cy="2861310"/>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邪教组织凭借其隐蔽性和伪装能力，在社会中悄然扩散，对处于身心发展关键时期、社会阅历浅的青少年构成了严重威胁。它们深谙青少年</a:t>
            </a:r>
            <a:r>
              <a:rPr lang="zh-CN" altLang="en-US" sz="2400" dirty="0">
                <a:solidFill>
                  <a:schemeClr val="tx1">
                    <a:lumMod val="85000"/>
                    <a:lumOff val="15000"/>
                  </a:schemeClr>
                </a:solidFill>
                <a:cs typeface="+mn-ea"/>
                <a:sym typeface="+mn-lt"/>
              </a:rPr>
              <a:t>的心理特点，尤其善于利用其心理弱点进行诱骗，致使不少青少年深陷其中、深受其害。</a:t>
            </a:r>
            <a:endParaRPr lang="zh-CN" altLang="en-US" sz="2400" dirty="0">
              <a:solidFill>
                <a:schemeClr val="tx1">
                  <a:lumMod val="85000"/>
                  <a:lumOff val="15000"/>
                </a:schemeClr>
              </a:solidFill>
              <a:cs typeface="+mn-ea"/>
              <a:sym typeface="+mn-lt"/>
            </a:endParaRPr>
          </a:p>
          <a:p>
            <a:pPr indent="0" fontAlgn="auto">
              <a:lnSpc>
                <a:spcPct val="150000"/>
              </a:lnSpc>
            </a:pPr>
            <a:r>
              <a:rPr lang="zh-CN" altLang="en-US" sz="2400" dirty="0">
                <a:solidFill>
                  <a:schemeClr val="tx1">
                    <a:lumMod val="85000"/>
                    <a:lumOff val="15000"/>
                  </a:schemeClr>
                </a:solidFill>
                <a:cs typeface="+mn-ea"/>
                <a:sym typeface="+mn-lt"/>
              </a:rPr>
              <a:t>学好这节心理课，就能保护自己，防范邪教侵害！</a:t>
            </a:r>
            <a:endParaRPr lang="zh-CN" altLang="en-US" sz="2400" dirty="0">
              <a:solidFill>
                <a:schemeClr val="tx1">
                  <a:lumMod val="85000"/>
                  <a:lumOff val="15000"/>
                </a:schemeClr>
              </a:solidFill>
              <a:cs typeface="+mn-ea"/>
              <a:sym typeface="+mn-lt"/>
            </a:endParaRPr>
          </a:p>
        </p:txBody>
      </p:sp>
      <p:sp>
        <p:nvSpPr>
          <p:cNvPr id="35" name="圆角矩形 34"/>
          <p:cNvSpPr/>
          <p:nvPr/>
        </p:nvSpPr>
        <p:spPr>
          <a:xfrm>
            <a:off x="997585" y="1337945"/>
            <a:ext cx="10106025" cy="3048000"/>
          </a:xfrm>
          <a:prstGeom prst="roundRect">
            <a:avLst>
              <a:gd name="adj" fmla="val 6247"/>
            </a:avLst>
          </a:prstGeom>
          <a:noFill/>
          <a:ln>
            <a:solidFill>
              <a:srgbClr val="31A8D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安教logo"/>
          <p:cNvPicPr>
            <a:picLocks noChangeAspect="1"/>
          </p:cNvPicPr>
          <p:nvPr/>
        </p:nvPicPr>
        <p:blipFill>
          <a:blip r:embed="rId2"/>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038225" y="4182745"/>
            <a:ext cx="2221865" cy="4006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pic>
        <p:nvPicPr>
          <p:cNvPr id="4" name="图片 3" descr="F:\【2】黄彤彤的副业\千图网ppt模板\下载素材\金融主题\画板 2.png画板 2"/>
          <p:cNvPicPr>
            <a:picLocks noChangeAspect="1"/>
          </p:cNvPicPr>
          <p:nvPr/>
        </p:nvPicPr>
        <p:blipFill>
          <a:blip r:embed="rId1"/>
          <a:srcRect b="80076"/>
          <a:stretch>
            <a:fillRect/>
          </a:stretch>
        </p:blipFill>
        <p:spPr>
          <a:xfrm>
            <a:off x="-29210" y="-898525"/>
            <a:ext cx="12221210" cy="3255645"/>
          </a:xfrm>
          <a:prstGeom prst="rect">
            <a:avLst/>
          </a:prstGeom>
        </p:spPr>
      </p:pic>
      <p:sp>
        <p:nvSpPr>
          <p:cNvPr id="30" name="文本框 29"/>
          <p:cNvSpPr txBox="1"/>
          <p:nvPr/>
        </p:nvSpPr>
        <p:spPr>
          <a:xfrm>
            <a:off x="1019175" y="4583430"/>
            <a:ext cx="10069830" cy="1198880"/>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如果家庭成员中有痴迷邪教的人，我们一定要克服对亲友盲目的信任和依赖，头脑清醒，自救救人。</a:t>
            </a:r>
            <a:endParaRPr lang="zh-CN" altLang="en-US" sz="2400" dirty="0">
              <a:solidFill>
                <a:schemeClr val="tx1">
                  <a:lumMod val="85000"/>
                  <a:lumOff val="15000"/>
                </a:schemeClr>
              </a:solidFill>
              <a:cs typeface="+mn-ea"/>
              <a:sym typeface="+mn-lt"/>
            </a:endParaRPr>
          </a:p>
        </p:txBody>
      </p:sp>
      <p:grpSp>
        <p:nvGrpSpPr>
          <p:cNvPr id="3" name="组合 2"/>
          <p:cNvGrpSpPr/>
          <p:nvPr/>
        </p:nvGrpSpPr>
        <p:grpSpPr>
          <a:xfrm rot="0">
            <a:off x="540385" y="782955"/>
            <a:ext cx="3902075" cy="649605"/>
            <a:chOff x="708" y="1060"/>
            <a:chExt cx="5240" cy="1023"/>
          </a:xfrm>
        </p:grpSpPr>
        <p:sp>
          <p:nvSpPr>
            <p:cNvPr id="2" name="圆角矩形 1"/>
            <p:cNvSpPr/>
            <p:nvPr/>
          </p:nvSpPr>
          <p:spPr>
            <a:xfrm>
              <a:off x="844" y="1208"/>
              <a:ext cx="5104" cy="875"/>
            </a:xfrm>
            <a:prstGeom prst="roundRect">
              <a:avLst>
                <a:gd name="adj" fmla="val 50000"/>
              </a:avLst>
            </a:prstGeom>
            <a:solidFill>
              <a:srgbClr val="39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708" y="1060"/>
              <a:ext cx="5104" cy="875"/>
            </a:xfrm>
            <a:prstGeom prst="roundRect">
              <a:avLst>
                <a:gd name="adj" fmla="val 50000"/>
              </a:avLst>
            </a:prstGeom>
            <a:solidFill>
              <a:srgbClr val="31A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168" y="1060"/>
              <a:ext cx="3556" cy="919"/>
            </a:xfrm>
            <a:prstGeom prst="rect">
              <a:avLst/>
            </a:prstGeom>
            <a:noFill/>
          </p:spPr>
          <p:txBody>
            <a:bodyPr wrap="square" rtlCol="0" anchor="t">
              <a:spAutoFit/>
            </a:bodyPr>
            <a:lstStyle/>
            <a:p>
              <a:pPr algn="ctr"/>
              <a:r>
                <a:rPr lang="zh-CN" altLang="en-US" sz="3200" b="1" dirty="0">
                  <a:solidFill>
                    <a:schemeClr val="bg1"/>
                  </a:solidFill>
                  <a:cs typeface="+mn-ea"/>
                  <a:sym typeface="+mn-lt"/>
                </a:rPr>
                <a:t>弱点</a:t>
              </a:r>
              <a:r>
                <a:rPr lang="en-US" altLang="zh-CN" sz="3200" b="1" dirty="0">
                  <a:solidFill>
                    <a:schemeClr val="bg1"/>
                  </a:solidFill>
                  <a:cs typeface="+mn-ea"/>
                  <a:sym typeface="+mn-lt"/>
                </a:rPr>
                <a:t>1</a:t>
              </a:r>
              <a:r>
                <a:rPr lang="zh-CN" altLang="en-US" sz="3200" b="1" dirty="0">
                  <a:solidFill>
                    <a:schemeClr val="bg1"/>
                  </a:solidFill>
                  <a:cs typeface="+mn-ea"/>
                  <a:sym typeface="+mn-lt"/>
                </a:rPr>
                <a:t>：依赖</a:t>
              </a:r>
              <a:r>
                <a:rPr lang="en-US" altLang="zh-CN" sz="3200" b="1" dirty="0">
                  <a:solidFill>
                    <a:schemeClr val="bg1"/>
                  </a:solidFill>
                  <a:cs typeface="+mn-ea"/>
                  <a:sym typeface="+mn-lt"/>
                </a:rPr>
                <a:t>   </a:t>
              </a:r>
              <a:endParaRPr lang="en-US" altLang="zh-CN" sz="3200" b="1" dirty="0">
                <a:solidFill>
                  <a:schemeClr val="bg1"/>
                </a:solidFill>
                <a:cs typeface="+mn-ea"/>
                <a:sym typeface="+mn-lt"/>
              </a:endParaRPr>
            </a:p>
          </p:txBody>
        </p:sp>
      </p:grpSp>
      <p:grpSp>
        <p:nvGrpSpPr>
          <p:cNvPr id="13" name="组合 12"/>
          <p:cNvGrpSpPr/>
          <p:nvPr/>
        </p:nvGrpSpPr>
        <p:grpSpPr>
          <a:xfrm>
            <a:off x="1038317" y="1878330"/>
            <a:ext cx="10069943" cy="1753235"/>
            <a:chOff x="8003" y="3294"/>
            <a:chExt cx="14730" cy="2761"/>
          </a:xfrm>
        </p:grpSpPr>
        <p:sp>
          <p:nvSpPr>
            <p:cNvPr id="18" name="TextBox 4"/>
            <p:cNvSpPr txBox="1"/>
            <p:nvPr/>
          </p:nvSpPr>
          <p:spPr>
            <a:xfrm>
              <a:off x="8116" y="3294"/>
              <a:ext cx="2751" cy="899"/>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相关</a:t>
              </a:r>
              <a:r>
                <a:rPr sz="2400" b="1" dirty="0" err="1">
                  <a:solidFill>
                    <a:schemeClr val="bg1"/>
                  </a:solidFill>
                  <a:cs typeface="+mn-ea"/>
                  <a:sym typeface="+mn-lt"/>
                </a:rPr>
                <a:t>案例</a:t>
              </a:r>
              <a:endParaRPr sz="2400" b="1" dirty="0">
                <a:solidFill>
                  <a:schemeClr val="bg1"/>
                </a:solidFill>
                <a:cs typeface="+mn-ea"/>
                <a:sym typeface="+mn-lt"/>
              </a:endParaRPr>
            </a:p>
          </p:txBody>
        </p:sp>
        <p:sp>
          <p:nvSpPr>
            <p:cNvPr id="5" name="深度视觉·原创设计 https://www.docer.com/works?userid=22383862"/>
            <p:cNvSpPr/>
            <p:nvPr/>
          </p:nvSpPr>
          <p:spPr>
            <a:xfrm>
              <a:off x="8003" y="3294"/>
              <a:ext cx="14730" cy="2761"/>
            </a:xfrm>
            <a:prstGeom prst="rect">
              <a:avLst/>
            </a:prstGeom>
          </p:spPr>
          <p:txBody>
            <a:bodyPr wrap="square">
              <a:spAutoFit/>
            </a:bodyPr>
            <a:p>
              <a:pPr lvl="0" algn="l" fontAlgn="auto">
                <a:lnSpc>
                  <a:spcPct val="150000"/>
                </a:lnSpc>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天安门自焚事件的受害者、中央音乐学院学生陈果，初中时便开始跟着母亲习练</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法轮功</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，随着痴迷程度不断加深，陈果渐渐对李洪志的那些</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歪理邪说</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深信不疑，进而不能自拔。</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14" name="TextBox 4"/>
          <p:cNvSpPr txBox="1"/>
          <p:nvPr/>
        </p:nvSpPr>
        <p:spPr>
          <a:xfrm>
            <a:off x="1189990" y="4076700"/>
            <a:ext cx="1880235" cy="570865"/>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正确</a:t>
            </a:r>
            <a:r>
              <a:rPr lang="zh-CN" sz="2400" b="1" dirty="0" err="1">
                <a:solidFill>
                  <a:schemeClr val="bg1"/>
                </a:solidFill>
                <a:cs typeface="+mn-ea"/>
                <a:sym typeface="+mn-lt"/>
              </a:rPr>
              <a:t>做法</a:t>
            </a:r>
            <a:endParaRPr lang="zh-CN" sz="2400" b="1" dirty="0" err="1">
              <a:solidFill>
                <a:schemeClr val="bg1"/>
              </a:solidFill>
              <a:cs typeface="+mn-ea"/>
              <a:sym typeface="+mn-lt"/>
            </a:endParaRPr>
          </a:p>
        </p:txBody>
      </p:sp>
      <p:pic>
        <p:nvPicPr>
          <p:cNvPr id="16" name="图片 15" descr="云服务图片"/>
          <p:cNvPicPr>
            <a:picLocks noChangeAspect="1"/>
          </p:cNvPicPr>
          <p:nvPr/>
        </p:nvPicPr>
        <p:blipFill>
          <a:blip r:embed="rId2"/>
          <a:srcRect l="55672" b="64848"/>
          <a:stretch>
            <a:fillRect/>
          </a:stretch>
        </p:blipFill>
        <p:spPr>
          <a:xfrm>
            <a:off x="195580" y="-50165"/>
            <a:ext cx="1670599" cy="1772285"/>
          </a:xfrm>
          <a:prstGeom prst="rect">
            <a:avLst/>
          </a:prstGeom>
        </p:spPr>
      </p:pic>
      <p:pic>
        <p:nvPicPr>
          <p:cNvPr id="19" name="图片 18" descr="安教logo"/>
          <p:cNvPicPr>
            <a:picLocks noChangeAspect="1"/>
          </p:cNvPicPr>
          <p:nvPr/>
        </p:nvPicPr>
        <p:blipFill>
          <a:blip r:embed="rId3"/>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040130" y="4658360"/>
            <a:ext cx="2209165" cy="4006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pic>
        <p:nvPicPr>
          <p:cNvPr id="4" name="图片 3" descr="F:\【2】黄彤彤的副业\千图网ppt模板\下载素材\金融主题\画板 2.png画板 2"/>
          <p:cNvPicPr>
            <a:picLocks noChangeAspect="1"/>
          </p:cNvPicPr>
          <p:nvPr/>
        </p:nvPicPr>
        <p:blipFill>
          <a:blip r:embed="rId1"/>
          <a:srcRect b="80076"/>
          <a:stretch>
            <a:fillRect/>
          </a:stretch>
        </p:blipFill>
        <p:spPr>
          <a:xfrm>
            <a:off x="-29210" y="-898525"/>
            <a:ext cx="12221210" cy="3255645"/>
          </a:xfrm>
          <a:prstGeom prst="rect">
            <a:avLst/>
          </a:prstGeom>
        </p:spPr>
      </p:pic>
      <p:sp>
        <p:nvSpPr>
          <p:cNvPr id="30" name="文本框 29"/>
          <p:cNvSpPr txBox="1"/>
          <p:nvPr/>
        </p:nvSpPr>
        <p:spPr>
          <a:xfrm>
            <a:off x="1019175" y="5059045"/>
            <a:ext cx="10053320" cy="1198880"/>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时刻保持清醒的头脑，提高辨别是非的能力，提高警惕性及自我防护能力，不做违法犯罪的事。</a:t>
            </a:r>
            <a:endParaRPr lang="zh-CN" altLang="en-US" sz="2400" dirty="0">
              <a:solidFill>
                <a:schemeClr val="tx1">
                  <a:lumMod val="85000"/>
                  <a:lumOff val="15000"/>
                </a:schemeClr>
              </a:solidFill>
              <a:cs typeface="+mn-ea"/>
              <a:sym typeface="+mn-lt"/>
            </a:endParaRPr>
          </a:p>
        </p:txBody>
      </p:sp>
      <p:grpSp>
        <p:nvGrpSpPr>
          <p:cNvPr id="7" name="组合 6"/>
          <p:cNvGrpSpPr/>
          <p:nvPr/>
        </p:nvGrpSpPr>
        <p:grpSpPr>
          <a:xfrm>
            <a:off x="195580" y="-50165"/>
            <a:ext cx="4246662" cy="1772285"/>
            <a:chOff x="308" y="-147"/>
            <a:chExt cx="6688" cy="2791"/>
          </a:xfrm>
        </p:grpSpPr>
        <p:grpSp>
          <p:nvGrpSpPr>
            <p:cNvPr id="3" name="组合 2"/>
            <p:cNvGrpSpPr/>
            <p:nvPr/>
          </p:nvGrpSpPr>
          <p:grpSpPr>
            <a:xfrm>
              <a:off x="851" y="1165"/>
              <a:ext cx="6145" cy="1023"/>
              <a:chOff x="708" y="1060"/>
              <a:chExt cx="5240" cy="1023"/>
            </a:xfrm>
          </p:grpSpPr>
          <p:sp>
            <p:nvSpPr>
              <p:cNvPr id="2" name="圆角矩形 1"/>
              <p:cNvSpPr/>
              <p:nvPr/>
            </p:nvSpPr>
            <p:spPr>
              <a:xfrm>
                <a:off x="844" y="1208"/>
                <a:ext cx="5104" cy="875"/>
              </a:xfrm>
              <a:prstGeom prst="roundRect">
                <a:avLst>
                  <a:gd name="adj" fmla="val 50000"/>
                </a:avLst>
              </a:prstGeom>
              <a:solidFill>
                <a:srgbClr val="39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708" y="1060"/>
                <a:ext cx="5104" cy="875"/>
              </a:xfrm>
              <a:prstGeom prst="roundRect">
                <a:avLst>
                  <a:gd name="adj" fmla="val 50000"/>
                </a:avLst>
              </a:prstGeom>
              <a:solidFill>
                <a:srgbClr val="31A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256" y="1060"/>
                <a:ext cx="3380" cy="919"/>
              </a:xfrm>
              <a:prstGeom prst="rect">
                <a:avLst/>
              </a:prstGeom>
              <a:noFill/>
            </p:spPr>
            <p:txBody>
              <a:bodyPr wrap="square" rtlCol="0" anchor="t">
                <a:spAutoFit/>
              </a:bodyPr>
              <a:lstStyle/>
              <a:p>
                <a:pPr algn="ctr"/>
                <a:r>
                  <a:rPr lang="zh-CN" altLang="en-US" sz="3200" b="1" dirty="0">
                    <a:solidFill>
                      <a:schemeClr val="bg1"/>
                    </a:solidFill>
                    <a:cs typeface="+mn-ea"/>
                    <a:sym typeface="+mn-lt"/>
                  </a:rPr>
                  <a:t>弱点</a:t>
                </a:r>
                <a:r>
                  <a:rPr lang="en-US" altLang="zh-CN" sz="3200" b="1" dirty="0">
                    <a:solidFill>
                      <a:schemeClr val="bg1"/>
                    </a:solidFill>
                    <a:cs typeface="+mn-ea"/>
                    <a:sym typeface="+mn-lt"/>
                  </a:rPr>
                  <a:t>2</a:t>
                </a:r>
                <a:r>
                  <a:rPr lang="zh-CN" altLang="en-US" sz="3200" b="1" dirty="0">
                    <a:solidFill>
                      <a:schemeClr val="bg1"/>
                    </a:solidFill>
                    <a:cs typeface="+mn-ea"/>
                    <a:sym typeface="+mn-lt"/>
                  </a:rPr>
                  <a:t>：</a:t>
                </a:r>
                <a:r>
                  <a:rPr lang="zh-CN" altLang="en-US" sz="3200" b="1" dirty="0">
                    <a:solidFill>
                      <a:schemeClr val="bg1"/>
                    </a:solidFill>
                    <a:cs typeface="+mn-ea"/>
                    <a:sym typeface="+mn-lt"/>
                  </a:rPr>
                  <a:t>激进</a:t>
                </a:r>
                <a:r>
                  <a:rPr lang="en-US" altLang="zh-CN" sz="3200" b="1" dirty="0">
                    <a:solidFill>
                      <a:schemeClr val="bg1"/>
                    </a:solidFill>
                    <a:cs typeface="+mn-ea"/>
                    <a:sym typeface="+mn-lt"/>
                  </a:rPr>
                  <a:t>   </a:t>
                </a:r>
                <a:endParaRPr lang="en-US" altLang="zh-CN" sz="3200" b="1" dirty="0">
                  <a:solidFill>
                    <a:schemeClr val="bg1"/>
                  </a:solidFill>
                  <a:cs typeface="+mn-ea"/>
                  <a:sym typeface="+mn-lt"/>
                </a:endParaRPr>
              </a:p>
            </p:txBody>
          </p:sp>
        </p:grpSp>
        <p:pic>
          <p:nvPicPr>
            <p:cNvPr id="10" name="图片 9" descr="云服务图片"/>
            <p:cNvPicPr>
              <a:picLocks noChangeAspect="1"/>
            </p:cNvPicPr>
            <p:nvPr/>
          </p:nvPicPr>
          <p:blipFill>
            <a:blip r:embed="rId2"/>
            <a:srcRect l="55672" b="64848"/>
            <a:stretch>
              <a:fillRect/>
            </a:stretch>
          </p:blipFill>
          <p:spPr>
            <a:xfrm>
              <a:off x="308" y="-147"/>
              <a:ext cx="2631" cy="2791"/>
            </a:xfrm>
            <a:prstGeom prst="rect">
              <a:avLst/>
            </a:prstGeom>
          </p:spPr>
        </p:pic>
      </p:grpSp>
      <p:grpSp>
        <p:nvGrpSpPr>
          <p:cNvPr id="13" name="组合 12"/>
          <p:cNvGrpSpPr/>
          <p:nvPr/>
        </p:nvGrpSpPr>
        <p:grpSpPr>
          <a:xfrm>
            <a:off x="1019175" y="1787525"/>
            <a:ext cx="10052685" cy="2411730"/>
            <a:chOff x="7975" y="3294"/>
            <a:chExt cx="14786" cy="3798"/>
          </a:xfrm>
        </p:grpSpPr>
        <p:sp>
          <p:nvSpPr>
            <p:cNvPr id="18" name="TextBox 4"/>
            <p:cNvSpPr txBox="1"/>
            <p:nvPr/>
          </p:nvSpPr>
          <p:spPr>
            <a:xfrm>
              <a:off x="8116" y="3294"/>
              <a:ext cx="2751" cy="899"/>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相关</a:t>
              </a:r>
              <a:r>
                <a:rPr sz="2400" b="1" dirty="0" err="1">
                  <a:solidFill>
                    <a:schemeClr val="bg1"/>
                  </a:solidFill>
                  <a:cs typeface="+mn-ea"/>
                  <a:sym typeface="+mn-lt"/>
                </a:rPr>
                <a:t>案例</a:t>
              </a:r>
              <a:endParaRPr sz="2400" b="1" dirty="0">
                <a:solidFill>
                  <a:schemeClr val="bg1"/>
                </a:solidFill>
                <a:cs typeface="+mn-ea"/>
                <a:sym typeface="+mn-lt"/>
              </a:endParaRPr>
            </a:p>
          </p:txBody>
        </p:sp>
        <p:sp>
          <p:nvSpPr>
            <p:cNvPr id="5" name="深度视觉·原创设计 https://www.docer.com/works?userid=22383862"/>
            <p:cNvSpPr/>
            <p:nvPr/>
          </p:nvSpPr>
          <p:spPr>
            <a:xfrm>
              <a:off x="7975" y="3459"/>
              <a:ext cx="14786" cy="3633"/>
            </a:xfrm>
            <a:prstGeom prst="rect">
              <a:avLst/>
            </a:prstGeom>
          </p:spPr>
          <p:txBody>
            <a:bodyPr wrap="square">
              <a:spAutoFit/>
            </a:bodyPr>
            <a:p>
              <a:pPr lvl="0" algn="l" fontAlgn="auto">
                <a:lnSpc>
                  <a:spcPct val="150000"/>
                </a:lnSpc>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激进，这本来是年轻人的特点之一。但邪教组织往往利用这种激进心理，歪曲他们对</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独立</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的理解，把不念亲情、不敬尊长、不合常情、不遵所学、不守法纪包装成</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独立之精神</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自由之意志</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，蛊惑青少年加入邪教组织。</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14" name="TextBox 4"/>
          <p:cNvSpPr txBox="1"/>
          <p:nvPr/>
        </p:nvSpPr>
        <p:spPr>
          <a:xfrm>
            <a:off x="1189355" y="4552315"/>
            <a:ext cx="1870075" cy="570865"/>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正确</a:t>
            </a:r>
            <a:r>
              <a:rPr lang="zh-CN" sz="2400" b="1" dirty="0" err="1">
                <a:solidFill>
                  <a:schemeClr val="bg1"/>
                </a:solidFill>
                <a:cs typeface="+mn-ea"/>
                <a:sym typeface="+mn-lt"/>
              </a:rPr>
              <a:t>做法</a:t>
            </a:r>
            <a:endParaRPr lang="zh-CN" sz="2400" b="1" dirty="0" err="1">
              <a:solidFill>
                <a:schemeClr val="bg1"/>
              </a:solidFill>
              <a:cs typeface="+mn-ea"/>
              <a:sym typeface="+mn-lt"/>
            </a:endParaRPr>
          </a:p>
        </p:txBody>
      </p:sp>
      <p:pic>
        <p:nvPicPr>
          <p:cNvPr id="6" name="图片 5" descr="安教logo"/>
          <p:cNvPicPr>
            <a:picLocks noChangeAspect="1"/>
          </p:cNvPicPr>
          <p:nvPr/>
        </p:nvPicPr>
        <p:blipFill>
          <a:blip r:embed="rId3"/>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88695" y="4468495"/>
            <a:ext cx="2221865" cy="4006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pic>
        <p:nvPicPr>
          <p:cNvPr id="4" name="图片 3" descr="F:\【2】黄彤彤的副业\千图网ppt模板\下载素材\金融主题\画板 2.png画板 2"/>
          <p:cNvPicPr>
            <a:picLocks noChangeAspect="1"/>
          </p:cNvPicPr>
          <p:nvPr/>
        </p:nvPicPr>
        <p:blipFill>
          <a:blip r:embed="rId1"/>
          <a:srcRect b="80076"/>
          <a:stretch>
            <a:fillRect/>
          </a:stretch>
        </p:blipFill>
        <p:spPr>
          <a:xfrm>
            <a:off x="-29210" y="-898525"/>
            <a:ext cx="12221210" cy="3255645"/>
          </a:xfrm>
          <a:prstGeom prst="rect">
            <a:avLst/>
          </a:prstGeom>
        </p:spPr>
      </p:pic>
      <p:sp>
        <p:nvSpPr>
          <p:cNvPr id="30" name="文本框 29"/>
          <p:cNvSpPr txBox="1"/>
          <p:nvPr/>
        </p:nvSpPr>
        <p:spPr>
          <a:xfrm>
            <a:off x="1043305" y="4869180"/>
            <a:ext cx="10280650" cy="645160"/>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相信科学，不听信邪教人员的拉拢蛊惑，对任何形式的邪教宣传坚决说不。</a:t>
            </a:r>
            <a:endParaRPr lang="zh-CN" altLang="en-US" sz="2400" dirty="0">
              <a:solidFill>
                <a:schemeClr val="tx1">
                  <a:lumMod val="85000"/>
                  <a:lumOff val="15000"/>
                </a:schemeClr>
              </a:solidFill>
              <a:cs typeface="+mn-ea"/>
              <a:sym typeface="+mn-lt"/>
            </a:endParaRPr>
          </a:p>
        </p:txBody>
      </p:sp>
      <p:grpSp>
        <p:nvGrpSpPr>
          <p:cNvPr id="7" name="组合 6"/>
          <p:cNvGrpSpPr/>
          <p:nvPr/>
        </p:nvGrpSpPr>
        <p:grpSpPr>
          <a:xfrm>
            <a:off x="195580" y="-50165"/>
            <a:ext cx="4246662" cy="1772285"/>
            <a:chOff x="308" y="-147"/>
            <a:chExt cx="6688" cy="2791"/>
          </a:xfrm>
        </p:grpSpPr>
        <p:grpSp>
          <p:nvGrpSpPr>
            <p:cNvPr id="3" name="组合 2"/>
            <p:cNvGrpSpPr/>
            <p:nvPr/>
          </p:nvGrpSpPr>
          <p:grpSpPr>
            <a:xfrm>
              <a:off x="851" y="1165"/>
              <a:ext cx="6145" cy="1023"/>
              <a:chOff x="708" y="1060"/>
              <a:chExt cx="5240" cy="1023"/>
            </a:xfrm>
          </p:grpSpPr>
          <p:sp>
            <p:nvSpPr>
              <p:cNvPr id="2" name="圆角矩形 1"/>
              <p:cNvSpPr/>
              <p:nvPr/>
            </p:nvSpPr>
            <p:spPr>
              <a:xfrm>
                <a:off x="844" y="1208"/>
                <a:ext cx="5104" cy="875"/>
              </a:xfrm>
              <a:prstGeom prst="roundRect">
                <a:avLst>
                  <a:gd name="adj" fmla="val 50000"/>
                </a:avLst>
              </a:prstGeom>
              <a:solidFill>
                <a:srgbClr val="39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708" y="1060"/>
                <a:ext cx="5104" cy="875"/>
              </a:xfrm>
              <a:prstGeom prst="roundRect">
                <a:avLst>
                  <a:gd name="adj" fmla="val 50000"/>
                </a:avLst>
              </a:prstGeom>
              <a:solidFill>
                <a:srgbClr val="31A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256" y="1060"/>
                <a:ext cx="3425" cy="919"/>
              </a:xfrm>
              <a:prstGeom prst="rect">
                <a:avLst/>
              </a:prstGeom>
              <a:noFill/>
            </p:spPr>
            <p:txBody>
              <a:bodyPr wrap="square" rtlCol="0" anchor="t">
                <a:spAutoFit/>
              </a:bodyPr>
              <a:lstStyle/>
              <a:p>
                <a:pPr algn="ctr"/>
                <a:r>
                  <a:rPr lang="zh-CN" altLang="en-US" sz="3200" b="1" dirty="0">
                    <a:solidFill>
                      <a:schemeClr val="bg1"/>
                    </a:solidFill>
                    <a:cs typeface="+mn-ea"/>
                    <a:sym typeface="+mn-lt"/>
                  </a:rPr>
                  <a:t>弱点</a:t>
                </a:r>
                <a:r>
                  <a:rPr lang="en-US" altLang="zh-CN" sz="3200" b="1" dirty="0">
                    <a:solidFill>
                      <a:schemeClr val="bg1"/>
                    </a:solidFill>
                    <a:cs typeface="+mn-ea"/>
                    <a:sym typeface="+mn-lt"/>
                  </a:rPr>
                  <a:t>3</a:t>
                </a:r>
                <a:r>
                  <a:rPr lang="zh-CN" altLang="en-US" sz="3200" b="1" dirty="0">
                    <a:solidFill>
                      <a:schemeClr val="bg1"/>
                    </a:solidFill>
                    <a:cs typeface="+mn-ea"/>
                    <a:sym typeface="+mn-lt"/>
                  </a:rPr>
                  <a:t>：</a:t>
                </a:r>
                <a:r>
                  <a:rPr lang="zh-CN" altLang="en-US" sz="3200" b="1" dirty="0">
                    <a:solidFill>
                      <a:schemeClr val="bg1"/>
                    </a:solidFill>
                    <a:cs typeface="+mn-ea"/>
                    <a:sym typeface="+mn-lt"/>
                  </a:rPr>
                  <a:t>猎奇</a:t>
                </a:r>
                <a:endParaRPr lang="zh-CN" altLang="en-US" sz="3200" b="1" dirty="0">
                  <a:solidFill>
                    <a:schemeClr val="bg1"/>
                  </a:solidFill>
                  <a:cs typeface="+mn-ea"/>
                  <a:sym typeface="+mn-lt"/>
                </a:endParaRPr>
              </a:p>
            </p:txBody>
          </p:sp>
        </p:grpSp>
        <p:pic>
          <p:nvPicPr>
            <p:cNvPr id="10" name="图片 9" descr="云服务图片"/>
            <p:cNvPicPr>
              <a:picLocks noChangeAspect="1"/>
            </p:cNvPicPr>
            <p:nvPr/>
          </p:nvPicPr>
          <p:blipFill>
            <a:blip r:embed="rId2"/>
            <a:srcRect l="55672" b="64848"/>
            <a:stretch>
              <a:fillRect/>
            </a:stretch>
          </p:blipFill>
          <p:spPr>
            <a:xfrm>
              <a:off x="308" y="-147"/>
              <a:ext cx="2631" cy="2791"/>
            </a:xfrm>
            <a:prstGeom prst="rect">
              <a:avLst/>
            </a:prstGeom>
          </p:spPr>
        </p:pic>
      </p:grpSp>
      <p:grpSp>
        <p:nvGrpSpPr>
          <p:cNvPr id="13" name="组合 12"/>
          <p:cNvGrpSpPr/>
          <p:nvPr/>
        </p:nvGrpSpPr>
        <p:grpSpPr>
          <a:xfrm>
            <a:off x="1019175" y="1878330"/>
            <a:ext cx="10095237" cy="1862455"/>
            <a:chOff x="7975" y="3294"/>
            <a:chExt cx="14767" cy="2933"/>
          </a:xfrm>
        </p:grpSpPr>
        <p:sp>
          <p:nvSpPr>
            <p:cNvPr id="18" name="TextBox 4"/>
            <p:cNvSpPr txBox="1"/>
            <p:nvPr/>
          </p:nvSpPr>
          <p:spPr>
            <a:xfrm>
              <a:off x="8116" y="3294"/>
              <a:ext cx="2751" cy="899"/>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相关</a:t>
              </a:r>
              <a:r>
                <a:rPr sz="2400" b="1" dirty="0" err="1">
                  <a:solidFill>
                    <a:schemeClr val="bg1"/>
                  </a:solidFill>
                  <a:cs typeface="+mn-ea"/>
                  <a:sym typeface="+mn-lt"/>
                </a:rPr>
                <a:t>案例</a:t>
              </a:r>
              <a:endParaRPr sz="2400" b="1" dirty="0">
                <a:solidFill>
                  <a:schemeClr val="bg1"/>
                </a:solidFill>
                <a:cs typeface="+mn-ea"/>
                <a:sym typeface="+mn-lt"/>
              </a:endParaRPr>
            </a:p>
          </p:txBody>
        </p:sp>
        <p:sp>
          <p:nvSpPr>
            <p:cNvPr id="5" name="深度视觉·原创设计 https://www.docer.com/works?userid=22383862"/>
            <p:cNvSpPr/>
            <p:nvPr/>
          </p:nvSpPr>
          <p:spPr>
            <a:xfrm>
              <a:off x="7975" y="3466"/>
              <a:ext cx="14767" cy="2761"/>
            </a:xfrm>
            <a:prstGeom prst="rect">
              <a:avLst/>
            </a:prstGeom>
          </p:spPr>
          <p:txBody>
            <a:bodyPr wrap="square">
              <a:spAutoFit/>
            </a:bodyPr>
            <a:p>
              <a:pPr lvl="0" algn="l" fontAlgn="auto">
                <a:lnSpc>
                  <a:spcPct val="150000"/>
                </a:lnSpc>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年轻人易于接受并热衷于尝试各种新事物，追求新鲜、标新立异。而邪教组织刻意营造的神秘色彩恰恰抓住了青少年求新求怪求奇的心理，满足了他们追求神秘体验的需求。</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14" name="TextBox 4"/>
          <p:cNvSpPr txBox="1"/>
          <p:nvPr/>
        </p:nvSpPr>
        <p:spPr>
          <a:xfrm>
            <a:off x="1140460" y="4362450"/>
            <a:ext cx="1880235" cy="570865"/>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正确</a:t>
            </a:r>
            <a:r>
              <a:rPr lang="zh-CN" sz="2400" b="1" dirty="0" err="1">
                <a:solidFill>
                  <a:schemeClr val="bg1"/>
                </a:solidFill>
                <a:cs typeface="+mn-ea"/>
                <a:sym typeface="+mn-lt"/>
              </a:rPr>
              <a:t>做法</a:t>
            </a:r>
            <a:endParaRPr lang="zh-CN" sz="2400" b="1" dirty="0" err="1">
              <a:solidFill>
                <a:schemeClr val="bg1"/>
              </a:solidFill>
              <a:cs typeface="+mn-ea"/>
              <a:sym typeface="+mn-lt"/>
            </a:endParaRPr>
          </a:p>
        </p:txBody>
      </p:sp>
      <p:pic>
        <p:nvPicPr>
          <p:cNvPr id="6" name="图片 5" descr="安教logo"/>
          <p:cNvPicPr>
            <a:picLocks noChangeAspect="1"/>
          </p:cNvPicPr>
          <p:nvPr/>
        </p:nvPicPr>
        <p:blipFill>
          <a:blip r:embed="rId3"/>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012825" y="4468495"/>
            <a:ext cx="2227580" cy="4006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pic>
        <p:nvPicPr>
          <p:cNvPr id="4" name="图片 3" descr="F:\【2】黄彤彤的副业\千图网ppt模板\下载素材\金融主题\画板 2.png画板 2"/>
          <p:cNvPicPr>
            <a:picLocks noChangeAspect="1"/>
          </p:cNvPicPr>
          <p:nvPr/>
        </p:nvPicPr>
        <p:blipFill>
          <a:blip r:embed="rId1"/>
          <a:srcRect b="80076"/>
          <a:stretch>
            <a:fillRect/>
          </a:stretch>
        </p:blipFill>
        <p:spPr>
          <a:xfrm>
            <a:off x="-29210" y="-898525"/>
            <a:ext cx="12221210" cy="3255645"/>
          </a:xfrm>
          <a:prstGeom prst="rect">
            <a:avLst/>
          </a:prstGeom>
        </p:spPr>
      </p:pic>
      <p:sp>
        <p:nvSpPr>
          <p:cNvPr id="30" name="文本框 29"/>
          <p:cNvSpPr txBox="1"/>
          <p:nvPr/>
        </p:nvSpPr>
        <p:spPr>
          <a:xfrm>
            <a:off x="1017905" y="4869180"/>
            <a:ext cx="10106025" cy="1198880"/>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要</a:t>
            </a:r>
            <a:r>
              <a:rPr lang="zh-CN" altLang="en-US" sz="2400" dirty="0">
                <a:solidFill>
                  <a:schemeClr val="tx1">
                    <a:lumMod val="85000"/>
                    <a:lumOff val="15000"/>
                  </a:schemeClr>
                </a:solidFill>
                <a:cs typeface="+mn-ea"/>
                <a:sym typeface="+mn-lt"/>
              </a:rPr>
              <a:t>想克服虚荣心，必须要有正确而远大的人生目标。一个拥有</a:t>
            </a:r>
            <a:r>
              <a:rPr lang="zh-CN" altLang="en-US" sz="2400" dirty="0">
                <a:solidFill>
                  <a:schemeClr val="tx1">
                    <a:lumMod val="85000"/>
                    <a:lumOff val="15000"/>
                  </a:schemeClr>
                </a:solidFill>
                <a:cs typeface="+mn-ea"/>
                <a:sym typeface="+mn-lt"/>
              </a:rPr>
              <a:t>梦想及高尚人生追求</a:t>
            </a:r>
            <a:r>
              <a:rPr lang="zh-CN" altLang="en-US" sz="2400" dirty="0">
                <a:solidFill>
                  <a:schemeClr val="tx1">
                    <a:lumMod val="85000"/>
                    <a:lumOff val="15000"/>
                  </a:schemeClr>
                </a:solidFill>
                <a:cs typeface="+mn-ea"/>
                <a:sym typeface="+mn-lt"/>
              </a:rPr>
              <a:t>的人，就不会去</a:t>
            </a:r>
            <a:r>
              <a:rPr lang="zh-CN" altLang="en-US" sz="2400" dirty="0">
                <a:solidFill>
                  <a:schemeClr val="tx1">
                    <a:lumMod val="85000"/>
                    <a:lumOff val="15000"/>
                  </a:schemeClr>
                </a:solidFill>
                <a:cs typeface="+mn-ea"/>
                <a:sym typeface="+mn-lt"/>
              </a:rPr>
              <a:t>追求那些低级庸俗的事物，也不会深陷其中。</a:t>
            </a:r>
            <a:endParaRPr lang="zh-CN" altLang="en-US" sz="2400" dirty="0">
              <a:solidFill>
                <a:schemeClr val="tx1">
                  <a:lumMod val="85000"/>
                  <a:lumOff val="15000"/>
                </a:schemeClr>
              </a:solidFill>
              <a:cs typeface="+mn-ea"/>
              <a:sym typeface="+mn-lt"/>
            </a:endParaRPr>
          </a:p>
        </p:txBody>
      </p:sp>
      <p:grpSp>
        <p:nvGrpSpPr>
          <p:cNvPr id="7" name="组合 6"/>
          <p:cNvGrpSpPr/>
          <p:nvPr/>
        </p:nvGrpSpPr>
        <p:grpSpPr>
          <a:xfrm>
            <a:off x="195580" y="-50165"/>
            <a:ext cx="4246662" cy="1772285"/>
            <a:chOff x="308" y="-147"/>
            <a:chExt cx="6688" cy="2791"/>
          </a:xfrm>
        </p:grpSpPr>
        <p:grpSp>
          <p:nvGrpSpPr>
            <p:cNvPr id="3" name="组合 2"/>
            <p:cNvGrpSpPr/>
            <p:nvPr/>
          </p:nvGrpSpPr>
          <p:grpSpPr>
            <a:xfrm>
              <a:off x="851" y="1165"/>
              <a:ext cx="6145" cy="1023"/>
              <a:chOff x="708" y="1060"/>
              <a:chExt cx="5240" cy="1023"/>
            </a:xfrm>
          </p:grpSpPr>
          <p:sp>
            <p:nvSpPr>
              <p:cNvPr id="2" name="圆角矩形 1"/>
              <p:cNvSpPr/>
              <p:nvPr/>
            </p:nvSpPr>
            <p:spPr>
              <a:xfrm>
                <a:off x="844" y="1208"/>
                <a:ext cx="5104" cy="875"/>
              </a:xfrm>
              <a:prstGeom prst="roundRect">
                <a:avLst>
                  <a:gd name="adj" fmla="val 50000"/>
                </a:avLst>
              </a:prstGeom>
              <a:solidFill>
                <a:srgbClr val="39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708" y="1060"/>
                <a:ext cx="5104" cy="875"/>
              </a:xfrm>
              <a:prstGeom prst="roundRect">
                <a:avLst>
                  <a:gd name="adj" fmla="val 50000"/>
                </a:avLst>
              </a:prstGeom>
              <a:solidFill>
                <a:srgbClr val="31A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256" y="1060"/>
                <a:ext cx="3449" cy="919"/>
              </a:xfrm>
              <a:prstGeom prst="rect">
                <a:avLst/>
              </a:prstGeom>
              <a:noFill/>
            </p:spPr>
            <p:txBody>
              <a:bodyPr wrap="square" rtlCol="0" anchor="t">
                <a:spAutoFit/>
              </a:bodyPr>
              <a:lstStyle/>
              <a:p>
                <a:pPr algn="ctr"/>
                <a:r>
                  <a:rPr lang="zh-CN" altLang="en-US" sz="3200" b="1" dirty="0">
                    <a:solidFill>
                      <a:schemeClr val="bg1"/>
                    </a:solidFill>
                    <a:cs typeface="+mn-ea"/>
                    <a:sym typeface="+mn-lt"/>
                  </a:rPr>
                  <a:t>弱点</a:t>
                </a:r>
                <a:r>
                  <a:rPr lang="en-US" altLang="zh-CN" sz="3200" b="1" dirty="0">
                    <a:solidFill>
                      <a:schemeClr val="bg1"/>
                    </a:solidFill>
                    <a:cs typeface="+mn-ea"/>
                    <a:sym typeface="+mn-lt"/>
                  </a:rPr>
                  <a:t>4</a:t>
                </a:r>
                <a:r>
                  <a:rPr lang="zh-CN" altLang="en-US" sz="3200" b="1" dirty="0">
                    <a:solidFill>
                      <a:schemeClr val="bg1"/>
                    </a:solidFill>
                    <a:cs typeface="+mn-ea"/>
                    <a:sym typeface="+mn-lt"/>
                  </a:rPr>
                  <a:t>：</a:t>
                </a:r>
                <a:r>
                  <a:rPr lang="zh-CN" altLang="en-US" sz="3200" b="1" dirty="0">
                    <a:solidFill>
                      <a:schemeClr val="bg1"/>
                    </a:solidFill>
                    <a:cs typeface="+mn-ea"/>
                    <a:sym typeface="+mn-lt"/>
                  </a:rPr>
                  <a:t>虚荣</a:t>
                </a:r>
                <a:endParaRPr lang="zh-CN" altLang="en-US" sz="3200" b="1" dirty="0">
                  <a:solidFill>
                    <a:schemeClr val="bg1"/>
                  </a:solidFill>
                  <a:cs typeface="+mn-ea"/>
                  <a:sym typeface="+mn-lt"/>
                </a:endParaRPr>
              </a:p>
            </p:txBody>
          </p:sp>
        </p:grpSp>
        <p:pic>
          <p:nvPicPr>
            <p:cNvPr id="10" name="图片 9" descr="云服务图片"/>
            <p:cNvPicPr>
              <a:picLocks noChangeAspect="1"/>
            </p:cNvPicPr>
            <p:nvPr/>
          </p:nvPicPr>
          <p:blipFill>
            <a:blip r:embed="rId2"/>
            <a:srcRect l="55672" b="64848"/>
            <a:stretch>
              <a:fillRect/>
            </a:stretch>
          </p:blipFill>
          <p:spPr>
            <a:xfrm>
              <a:off x="308" y="-147"/>
              <a:ext cx="2631" cy="2791"/>
            </a:xfrm>
            <a:prstGeom prst="rect">
              <a:avLst/>
            </a:prstGeom>
          </p:spPr>
        </p:pic>
      </p:grpSp>
      <p:grpSp>
        <p:nvGrpSpPr>
          <p:cNvPr id="13" name="组合 12"/>
          <p:cNvGrpSpPr/>
          <p:nvPr/>
        </p:nvGrpSpPr>
        <p:grpSpPr>
          <a:xfrm>
            <a:off x="1017820" y="1647190"/>
            <a:ext cx="10130270" cy="2306955"/>
            <a:chOff x="8011" y="3294"/>
            <a:chExt cx="14777" cy="3633"/>
          </a:xfrm>
        </p:grpSpPr>
        <p:sp>
          <p:nvSpPr>
            <p:cNvPr id="18" name="TextBox 4"/>
            <p:cNvSpPr txBox="1"/>
            <p:nvPr/>
          </p:nvSpPr>
          <p:spPr>
            <a:xfrm>
              <a:off x="8116" y="3294"/>
              <a:ext cx="2751" cy="899"/>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相关</a:t>
              </a:r>
              <a:r>
                <a:rPr sz="2400" b="1" dirty="0" err="1">
                  <a:solidFill>
                    <a:schemeClr val="bg1"/>
                  </a:solidFill>
                  <a:cs typeface="+mn-ea"/>
                  <a:sym typeface="+mn-lt"/>
                </a:rPr>
                <a:t>案例</a:t>
              </a:r>
              <a:endParaRPr sz="2400" b="1" dirty="0">
                <a:solidFill>
                  <a:schemeClr val="bg1"/>
                </a:solidFill>
                <a:cs typeface="+mn-ea"/>
                <a:sym typeface="+mn-lt"/>
              </a:endParaRPr>
            </a:p>
          </p:txBody>
        </p:sp>
        <p:sp>
          <p:nvSpPr>
            <p:cNvPr id="5" name="深度视觉·原创设计 https://www.docer.com/works?userid=22383862"/>
            <p:cNvSpPr/>
            <p:nvPr/>
          </p:nvSpPr>
          <p:spPr>
            <a:xfrm>
              <a:off x="8011" y="3294"/>
              <a:ext cx="14777" cy="3633"/>
            </a:xfrm>
            <a:prstGeom prst="rect">
              <a:avLst/>
            </a:prstGeom>
          </p:spPr>
          <p:txBody>
            <a:bodyPr wrap="square">
              <a:spAutoFit/>
            </a:bodyPr>
            <a:p>
              <a:pPr lvl="0" algn="l" fontAlgn="auto">
                <a:lnSpc>
                  <a:spcPct val="150000"/>
                </a:lnSpc>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一些邪教组织</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会假扮</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社团</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诱骗未成年学生，以举办</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青少年、大学生造就会</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同工会</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等聚会活动的名义，诱骗一些处于朦胧期的学生，利用其虚荣心，让他们担任所谓的</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社团</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职务</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。这些</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学生深陷其中后又被选为</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形象代言人</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，以吸引更多的学生。</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14" name="TextBox 4"/>
          <p:cNvSpPr txBox="1"/>
          <p:nvPr/>
        </p:nvSpPr>
        <p:spPr>
          <a:xfrm>
            <a:off x="1164590" y="4362450"/>
            <a:ext cx="1885950" cy="570865"/>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正确</a:t>
            </a:r>
            <a:r>
              <a:rPr lang="zh-CN" sz="2400" b="1" dirty="0" err="1">
                <a:solidFill>
                  <a:schemeClr val="bg1"/>
                </a:solidFill>
                <a:cs typeface="+mn-ea"/>
                <a:sym typeface="+mn-lt"/>
              </a:rPr>
              <a:t>做法</a:t>
            </a:r>
            <a:endParaRPr lang="zh-CN" sz="2400" b="1" dirty="0" err="1">
              <a:solidFill>
                <a:schemeClr val="bg1"/>
              </a:solidFill>
              <a:cs typeface="+mn-ea"/>
              <a:sym typeface="+mn-lt"/>
            </a:endParaRPr>
          </a:p>
        </p:txBody>
      </p:sp>
      <p:pic>
        <p:nvPicPr>
          <p:cNvPr id="6" name="图片 5" descr="安教logo"/>
          <p:cNvPicPr>
            <a:picLocks noChangeAspect="1"/>
          </p:cNvPicPr>
          <p:nvPr/>
        </p:nvPicPr>
        <p:blipFill>
          <a:blip r:embed="rId3"/>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012825" y="4404360"/>
            <a:ext cx="2227580" cy="4006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pic>
        <p:nvPicPr>
          <p:cNvPr id="4" name="图片 3" descr="F:\【2】黄彤彤的副业\千图网ppt模板\下载素材\金融主题\画板 2.png画板 2"/>
          <p:cNvPicPr>
            <a:picLocks noChangeAspect="1"/>
          </p:cNvPicPr>
          <p:nvPr/>
        </p:nvPicPr>
        <p:blipFill>
          <a:blip r:embed="rId1"/>
          <a:srcRect b="80076"/>
          <a:stretch>
            <a:fillRect/>
          </a:stretch>
        </p:blipFill>
        <p:spPr>
          <a:xfrm>
            <a:off x="-29210" y="-898525"/>
            <a:ext cx="12221210" cy="3255645"/>
          </a:xfrm>
          <a:prstGeom prst="rect">
            <a:avLst/>
          </a:prstGeom>
        </p:spPr>
      </p:pic>
      <p:sp>
        <p:nvSpPr>
          <p:cNvPr id="30" name="文本框 29"/>
          <p:cNvSpPr txBox="1"/>
          <p:nvPr/>
        </p:nvSpPr>
        <p:spPr>
          <a:xfrm>
            <a:off x="1017905" y="4869180"/>
            <a:ext cx="10097770" cy="1198880"/>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不妄想天上掉馅饼，树立自立自强的人生观，把梦想建立在勤劳拼搏的基础之上，才不会轻易被邪教组织</a:t>
            </a:r>
            <a:r>
              <a:rPr lang="zh-CN" altLang="en-US" sz="2400" dirty="0">
                <a:solidFill>
                  <a:schemeClr val="tx1">
                    <a:lumMod val="85000"/>
                    <a:lumOff val="15000"/>
                  </a:schemeClr>
                </a:solidFill>
                <a:cs typeface="+mn-ea"/>
                <a:sym typeface="+mn-lt"/>
              </a:rPr>
              <a:t>哄骗。</a:t>
            </a:r>
            <a:endParaRPr lang="zh-CN" altLang="en-US" sz="2400" dirty="0">
              <a:solidFill>
                <a:schemeClr val="tx1">
                  <a:lumMod val="85000"/>
                  <a:lumOff val="15000"/>
                </a:schemeClr>
              </a:solidFill>
              <a:cs typeface="+mn-ea"/>
              <a:sym typeface="+mn-lt"/>
            </a:endParaRPr>
          </a:p>
        </p:txBody>
      </p:sp>
      <p:grpSp>
        <p:nvGrpSpPr>
          <p:cNvPr id="7" name="组合 6"/>
          <p:cNvGrpSpPr/>
          <p:nvPr/>
        </p:nvGrpSpPr>
        <p:grpSpPr>
          <a:xfrm>
            <a:off x="195580" y="-50165"/>
            <a:ext cx="5076183" cy="1772285"/>
            <a:chOff x="308" y="-147"/>
            <a:chExt cx="7994" cy="2791"/>
          </a:xfrm>
        </p:grpSpPr>
        <p:grpSp>
          <p:nvGrpSpPr>
            <p:cNvPr id="3" name="组合 2"/>
            <p:cNvGrpSpPr/>
            <p:nvPr/>
          </p:nvGrpSpPr>
          <p:grpSpPr>
            <a:xfrm>
              <a:off x="851" y="1165"/>
              <a:ext cx="7451" cy="1023"/>
              <a:chOff x="708" y="1060"/>
              <a:chExt cx="6354" cy="1023"/>
            </a:xfrm>
          </p:grpSpPr>
          <p:sp>
            <p:nvSpPr>
              <p:cNvPr id="2" name="圆角矩形 1"/>
              <p:cNvSpPr/>
              <p:nvPr/>
            </p:nvSpPr>
            <p:spPr>
              <a:xfrm>
                <a:off x="844" y="1208"/>
                <a:ext cx="6218" cy="875"/>
              </a:xfrm>
              <a:prstGeom prst="roundRect">
                <a:avLst>
                  <a:gd name="adj" fmla="val 50000"/>
                </a:avLst>
              </a:prstGeom>
              <a:solidFill>
                <a:srgbClr val="39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708" y="1060"/>
                <a:ext cx="6218" cy="875"/>
              </a:xfrm>
              <a:prstGeom prst="roundRect">
                <a:avLst>
                  <a:gd name="adj" fmla="val 50000"/>
                </a:avLst>
              </a:prstGeom>
              <a:solidFill>
                <a:srgbClr val="31A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256" y="1060"/>
                <a:ext cx="4573" cy="919"/>
              </a:xfrm>
              <a:prstGeom prst="rect">
                <a:avLst/>
              </a:prstGeom>
              <a:noFill/>
            </p:spPr>
            <p:txBody>
              <a:bodyPr wrap="square" rtlCol="0" anchor="t">
                <a:spAutoFit/>
              </a:bodyPr>
              <a:lstStyle/>
              <a:p>
                <a:pPr algn="ctr"/>
                <a:r>
                  <a:rPr lang="zh-CN" altLang="en-US" sz="3200" b="1" dirty="0">
                    <a:solidFill>
                      <a:schemeClr val="bg1"/>
                    </a:solidFill>
                    <a:cs typeface="+mn-ea"/>
                    <a:sym typeface="+mn-lt"/>
                  </a:rPr>
                  <a:t>弱点</a:t>
                </a:r>
                <a:r>
                  <a:rPr lang="en-US" altLang="zh-CN" sz="3200" b="1" dirty="0">
                    <a:solidFill>
                      <a:schemeClr val="bg1"/>
                    </a:solidFill>
                    <a:cs typeface="+mn-ea"/>
                    <a:sym typeface="+mn-lt"/>
                  </a:rPr>
                  <a:t>5</a:t>
                </a:r>
                <a:r>
                  <a:rPr lang="zh-CN" altLang="en-US" sz="3200" b="1" dirty="0">
                    <a:solidFill>
                      <a:schemeClr val="bg1"/>
                    </a:solidFill>
                    <a:cs typeface="+mn-ea"/>
                    <a:sym typeface="+mn-lt"/>
                  </a:rPr>
                  <a:t>：</a:t>
                </a:r>
                <a:r>
                  <a:rPr lang="zh-CN" altLang="en-US" sz="3200" b="1" dirty="0">
                    <a:solidFill>
                      <a:schemeClr val="bg1"/>
                    </a:solidFill>
                    <a:cs typeface="+mn-ea"/>
                    <a:sym typeface="+mn-lt"/>
                  </a:rPr>
                  <a:t>好逸恶劳</a:t>
                </a:r>
                <a:endParaRPr lang="zh-CN" altLang="en-US" sz="3200" b="1" dirty="0">
                  <a:solidFill>
                    <a:schemeClr val="bg1"/>
                  </a:solidFill>
                  <a:cs typeface="+mn-ea"/>
                  <a:sym typeface="+mn-lt"/>
                </a:endParaRPr>
              </a:p>
            </p:txBody>
          </p:sp>
        </p:grpSp>
        <p:pic>
          <p:nvPicPr>
            <p:cNvPr id="10" name="图片 9" descr="云服务图片"/>
            <p:cNvPicPr>
              <a:picLocks noChangeAspect="1"/>
            </p:cNvPicPr>
            <p:nvPr/>
          </p:nvPicPr>
          <p:blipFill>
            <a:blip r:embed="rId2"/>
            <a:srcRect l="55672" b="64848"/>
            <a:stretch>
              <a:fillRect/>
            </a:stretch>
          </p:blipFill>
          <p:spPr>
            <a:xfrm>
              <a:off x="308" y="-147"/>
              <a:ext cx="2631" cy="2791"/>
            </a:xfrm>
            <a:prstGeom prst="rect">
              <a:avLst/>
            </a:prstGeom>
          </p:spPr>
        </p:pic>
      </p:grpSp>
      <p:grpSp>
        <p:nvGrpSpPr>
          <p:cNvPr id="13" name="组合 12"/>
          <p:cNvGrpSpPr/>
          <p:nvPr/>
        </p:nvGrpSpPr>
        <p:grpSpPr>
          <a:xfrm>
            <a:off x="993140" y="1878330"/>
            <a:ext cx="10122729" cy="1816735"/>
            <a:chOff x="7975" y="3294"/>
            <a:chExt cx="14766" cy="2861"/>
          </a:xfrm>
        </p:grpSpPr>
        <p:sp>
          <p:nvSpPr>
            <p:cNvPr id="18" name="TextBox 4"/>
            <p:cNvSpPr txBox="1"/>
            <p:nvPr/>
          </p:nvSpPr>
          <p:spPr>
            <a:xfrm>
              <a:off x="8116" y="3294"/>
              <a:ext cx="2751" cy="899"/>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相关</a:t>
              </a:r>
              <a:r>
                <a:rPr sz="2400" b="1" dirty="0" err="1">
                  <a:solidFill>
                    <a:schemeClr val="bg1"/>
                  </a:solidFill>
                  <a:cs typeface="+mn-ea"/>
                  <a:sym typeface="+mn-lt"/>
                </a:rPr>
                <a:t>案例</a:t>
              </a:r>
              <a:endParaRPr sz="2400" b="1" dirty="0">
                <a:solidFill>
                  <a:schemeClr val="bg1"/>
                </a:solidFill>
                <a:cs typeface="+mn-ea"/>
                <a:sym typeface="+mn-lt"/>
              </a:endParaRPr>
            </a:p>
          </p:txBody>
        </p:sp>
        <p:sp>
          <p:nvSpPr>
            <p:cNvPr id="5" name="深度视觉·原创设计 https://www.docer.com/works?userid=22383862"/>
            <p:cNvSpPr/>
            <p:nvPr/>
          </p:nvSpPr>
          <p:spPr>
            <a:xfrm>
              <a:off x="7975" y="3394"/>
              <a:ext cx="14766" cy="2761"/>
            </a:xfrm>
            <a:prstGeom prst="rect">
              <a:avLst/>
            </a:prstGeom>
          </p:spPr>
          <p:txBody>
            <a:bodyPr wrap="square">
              <a:spAutoFit/>
            </a:bodyPr>
            <a:p>
              <a:pPr lvl="0" algn="l" fontAlgn="auto">
                <a:lnSpc>
                  <a:spcPct val="150000"/>
                </a:lnSpc>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有的同学长期生活在象牙塔里，养成了悠闲散漫、害怕吃苦的习惯，甚至企图不劳而获。邪教组织恰恰善于利用这一弱点，以</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不需要付出什么艰辛，就能想要什么就有什么</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等谎话诱</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人上钩。</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14" name="TextBox 4"/>
          <p:cNvSpPr txBox="1"/>
          <p:nvPr/>
        </p:nvSpPr>
        <p:spPr>
          <a:xfrm>
            <a:off x="1164590" y="4298315"/>
            <a:ext cx="1885950" cy="570865"/>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正确</a:t>
            </a:r>
            <a:r>
              <a:rPr lang="zh-CN" sz="2400" b="1" dirty="0" err="1">
                <a:solidFill>
                  <a:schemeClr val="bg1"/>
                </a:solidFill>
                <a:cs typeface="+mn-ea"/>
                <a:sym typeface="+mn-lt"/>
              </a:rPr>
              <a:t>做法</a:t>
            </a:r>
            <a:endParaRPr lang="zh-CN" sz="2400" b="1" dirty="0" err="1">
              <a:solidFill>
                <a:schemeClr val="bg1"/>
              </a:solidFill>
              <a:cs typeface="+mn-ea"/>
              <a:sym typeface="+mn-lt"/>
            </a:endParaRPr>
          </a:p>
        </p:txBody>
      </p:sp>
      <p:pic>
        <p:nvPicPr>
          <p:cNvPr id="6" name="图片 5" descr="安教logo"/>
          <p:cNvPicPr>
            <a:picLocks noChangeAspect="1"/>
          </p:cNvPicPr>
          <p:nvPr/>
        </p:nvPicPr>
        <p:blipFill>
          <a:blip r:embed="rId3"/>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87425" y="4468495"/>
            <a:ext cx="2225675" cy="4006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pic>
        <p:nvPicPr>
          <p:cNvPr id="4" name="图片 3" descr="F:\【2】黄彤彤的副业\千图网ppt模板\下载素材\金融主题\画板 2.png画板 2"/>
          <p:cNvPicPr>
            <a:picLocks noChangeAspect="1"/>
          </p:cNvPicPr>
          <p:nvPr/>
        </p:nvPicPr>
        <p:blipFill>
          <a:blip r:embed="rId1"/>
          <a:srcRect b="80076"/>
          <a:stretch>
            <a:fillRect/>
          </a:stretch>
        </p:blipFill>
        <p:spPr>
          <a:xfrm>
            <a:off x="-29210" y="-898525"/>
            <a:ext cx="12221210" cy="3255645"/>
          </a:xfrm>
          <a:prstGeom prst="rect">
            <a:avLst/>
          </a:prstGeom>
        </p:spPr>
      </p:pic>
      <p:grpSp>
        <p:nvGrpSpPr>
          <p:cNvPr id="7" name="组合 6"/>
          <p:cNvGrpSpPr/>
          <p:nvPr/>
        </p:nvGrpSpPr>
        <p:grpSpPr>
          <a:xfrm>
            <a:off x="195580" y="-50165"/>
            <a:ext cx="4246662" cy="1772285"/>
            <a:chOff x="308" y="-147"/>
            <a:chExt cx="6688" cy="2791"/>
          </a:xfrm>
        </p:grpSpPr>
        <p:grpSp>
          <p:nvGrpSpPr>
            <p:cNvPr id="3" name="组合 2"/>
            <p:cNvGrpSpPr/>
            <p:nvPr/>
          </p:nvGrpSpPr>
          <p:grpSpPr>
            <a:xfrm>
              <a:off x="851" y="1165"/>
              <a:ext cx="6145" cy="1023"/>
              <a:chOff x="708" y="1060"/>
              <a:chExt cx="5240" cy="1023"/>
            </a:xfrm>
          </p:grpSpPr>
          <p:sp>
            <p:nvSpPr>
              <p:cNvPr id="2" name="圆角矩形 1"/>
              <p:cNvSpPr/>
              <p:nvPr/>
            </p:nvSpPr>
            <p:spPr>
              <a:xfrm>
                <a:off x="844" y="1208"/>
                <a:ext cx="5104" cy="875"/>
              </a:xfrm>
              <a:prstGeom prst="roundRect">
                <a:avLst>
                  <a:gd name="adj" fmla="val 50000"/>
                </a:avLst>
              </a:prstGeom>
              <a:solidFill>
                <a:srgbClr val="39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708" y="1060"/>
                <a:ext cx="5104" cy="875"/>
              </a:xfrm>
              <a:prstGeom prst="roundRect">
                <a:avLst>
                  <a:gd name="adj" fmla="val 50000"/>
                </a:avLst>
              </a:prstGeom>
              <a:solidFill>
                <a:srgbClr val="31A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256" y="1060"/>
                <a:ext cx="3484" cy="919"/>
              </a:xfrm>
              <a:prstGeom prst="rect">
                <a:avLst/>
              </a:prstGeom>
              <a:noFill/>
            </p:spPr>
            <p:txBody>
              <a:bodyPr wrap="square" rtlCol="0" anchor="t">
                <a:spAutoFit/>
              </a:bodyPr>
              <a:lstStyle/>
              <a:p>
                <a:pPr algn="ctr"/>
                <a:r>
                  <a:rPr lang="zh-CN" altLang="en-US" sz="3200" b="1" dirty="0">
                    <a:solidFill>
                      <a:schemeClr val="bg1"/>
                    </a:solidFill>
                    <a:cs typeface="+mn-ea"/>
                    <a:sym typeface="+mn-lt"/>
                  </a:rPr>
                  <a:t>弱点</a:t>
                </a:r>
                <a:r>
                  <a:rPr lang="en-US" altLang="zh-CN" sz="3200" b="1" dirty="0">
                    <a:solidFill>
                      <a:schemeClr val="bg1"/>
                    </a:solidFill>
                    <a:cs typeface="+mn-ea"/>
                    <a:sym typeface="+mn-lt"/>
                  </a:rPr>
                  <a:t>6</a:t>
                </a:r>
                <a:r>
                  <a:rPr lang="zh-CN" altLang="en-US" sz="3200" b="1" dirty="0">
                    <a:solidFill>
                      <a:schemeClr val="bg1"/>
                    </a:solidFill>
                    <a:cs typeface="+mn-ea"/>
                    <a:sym typeface="+mn-lt"/>
                  </a:rPr>
                  <a:t>：</a:t>
                </a:r>
                <a:r>
                  <a:rPr lang="zh-CN" altLang="en-US" sz="3200" b="1" dirty="0">
                    <a:solidFill>
                      <a:schemeClr val="bg1"/>
                    </a:solidFill>
                    <a:cs typeface="+mn-ea"/>
                    <a:sym typeface="+mn-lt"/>
                  </a:rPr>
                  <a:t>幻想</a:t>
                </a:r>
                <a:endParaRPr lang="zh-CN" altLang="en-US" sz="3200" b="1" dirty="0">
                  <a:solidFill>
                    <a:schemeClr val="bg1"/>
                  </a:solidFill>
                  <a:cs typeface="+mn-ea"/>
                  <a:sym typeface="+mn-lt"/>
                </a:endParaRPr>
              </a:p>
            </p:txBody>
          </p:sp>
        </p:grpSp>
        <p:pic>
          <p:nvPicPr>
            <p:cNvPr id="10" name="图片 9" descr="云服务图片"/>
            <p:cNvPicPr>
              <a:picLocks noChangeAspect="1"/>
            </p:cNvPicPr>
            <p:nvPr/>
          </p:nvPicPr>
          <p:blipFill>
            <a:blip r:embed="rId2"/>
            <a:srcRect l="55672" b="64848"/>
            <a:stretch>
              <a:fillRect/>
            </a:stretch>
          </p:blipFill>
          <p:spPr>
            <a:xfrm>
              <a:off x="308" y="-147"/>
              <a:ext cx="2631" cy="2791"/>
            </a:xfrm>
            <a:prstGeom prst="rect">
              <a:avLst/>
            </a:prstGeom>
          </p:spPr>
        </p:pic>
      </p:grpSp>
      <p:grpSp>
        <p:nvGrpSpPr>
          <p:cNvPr id="13" name="组合 12"/>
          <p:cNvGrpSpPr/>
          <p:nvPr/>
        </p:nvGrpSpPr>
        <p:grpSpPr>
          <a:xfrm>
            <a:off x="1001395" y="1614170"/>
            <a:ext cx="10104891" cy="2456815"/>
            <a:chOff x="7975" y="3294"/>
            <a:chExt cx="14753" cy="3869"/>
          </a:xfrm>
        </p:grpSpPr>
        <p:sp>
          <p:nvSpPr>
            <p:cNvPr id="18" name="TextBox 4"/>
            <p:cNvSpPr txBox="1"/>
            <p:nvPr/>
          </p:nvSpPr>
          <p:spPr>
            <a:xfrm>
              <a:off x="8116" y="3294"/>
              <a:ext cx="2751" cy="899"/>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相关</a:t>
              </a:r>
              <a:r>
                <a:rPr sz="2400" b="1" dirty="0" err="1">
                  <a:solidFill>
                    <a:schemeClr val="bg1"/>
                  </a:solidFill>
                  <a:cs typeface="+mn-ea"/>
                  <a:sym typeface="+mn-lt"/>
                </a:rPr>
                <a:t>案例</a:t>
              </a:r>
              <a:endParaRPr sz="2400" b="1" dirty="0">
                <a:solidFill>
                  <a:schemeClr val="bg1"/>
                </a:solidFill>
                <a:cs typeface="+mn-ea"/>
                <a:sym typeface="+mn-lt"/>
              </a:endParaRPr>
            </a:p>
          </p:txBody>
        </p:sp>
        <p:sp>
          <p:nvSpPr>
            <p:cNvPr id="5" name="深度视觉·原创设计 https://www.docer.com/works?userid=22383862"/>
            <p:cNvSpPr/>
            <p:nvPr/>
          </p:nvSpPr>
          <p:spPr>
            <a:xfrm>
              <a:off x="7975" y="3634"/>
              <a:ext cx="14753" cy="3529"/>
            </a:xfrm>
            <a:prstGeom prst="rect">
              <a:avLst/>
            </a:prstGeom>
          </p:spPr>
          <p:txBody>
            <a:bodyPr wrap="square">
              <a:noAutofit/>
            </a:bodyPr>
            <a:p>
              <a:pPr lvl="0" algn="l" fontAlgn="auto">
                <a:lnSpc>
                  <a:spcPct val="150000"/>
                </a:lnSpc>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邪教组织抓住青少年渴望</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美好</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未来的心理，常常许诺加入邪教组织就会前景光明。如</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法轮功</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吹嘘只要修炼</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法轮大法</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就能</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包上大学</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门徒会</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许诺</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学生信教不学自通</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。然而，加入邪教组织的青少年学生，放弃学习，成绩步步下滑。</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14" name="TextBox 4"/>
          <p:cNvSpPr txBox="1"/>
          <p:nvPr/>
        </p:nvSpPr>
        <p:spPr>
          <a:xfrm>
            <a:off x="1139190" y="4362450"/>
            <a:ext cx="1884045" cy="570865"/>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正确</a:t>
            </a:r>
            <a:r>
              <a:rPr lang="zh-CN" sz="2400" b="1" dirty="0" err="1">
                <a:solidFill>
                  <a:schemeClr val="bg1"/>
                </a:solidFill>
                <a:cs typeface="+mn-ea"/>
                <a:sym typeface="+mn-lt"/>
              </a:rPr>
              <a:t>做法</a:t>
            </a:r>
            <a:endParaRPr lang="zh-CN" sz="2400" b="1" dirty="0" err="1">
              <a:solidFill>
                <a:schemeClr val="bg1"/>
              </a:solidFill>
              <a:cs typeface="+mn-ea"/>
              <a:sym typeface="+mn-lt"/>
            </a:endParaRPr>
          </a:p>
        </p:txBody>
      </p:sp>
      <p:sp>
        <p:nvSpPr>
          <p:cNvPr id="6" name="文本框 5"/>
          <p:cNvSpPr txBox="1"/>
          <p:nvPr/>
        </p:nvSpPr>
        <p:spPr>
          <a:xfrm>
            <a:off x="1001395" y="4933950"/>
            <a:ext cx="10104120" cy="1198880"/>
          </a:xfrm>
          <a:prstGeom prst="rect">
            <a:avLst/>
          </a:prstGeom>
          <a:noFill/>
        </p:spPr>
        <p:txBody>
          <a:bodyPr wrap="square" rtlCol="0" anchor="t">
            <a:spAutoFit/>
          </a:bodyPr>
          <a:p>
            <a:pPr lvl="0" algn="l" fontAlgn="auto">
              <a:lnSpc>
                <a:spcPct val="150000"/>
              </a:lnSpc>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世界上没有什么捷径可走，勤奋是通往成功的唯一途径，对学生而言，学习就应该</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脚踏实地，不能胡思乱想、投机取巧。</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15" name="图片 14" descr="安教logo"/>
          <p:cNvPicPr>
            <a:picLocks noChangeAspect="1"/>
          </p:cNvPicPr>
          <p:nvPr/>
        </p:nvPicPr>
        <p:blipFill>
          <a:blip r:embed="rId3"/>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002665" y="4468495"/>
            <a:ext cx="2230120" cy="40068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pic>
        <p:nvPicPr>
          <p:cNvPr id="4" name="图片 3" descr="F:\【2】黄彤彤的副业\千图网ppt模板\下载素材\金融主题\画板 2.png画板 2"/>
          <p:cNvPicPr>
            <a:picLocks noChangeAspect="1"/>
          </p:cNvPicPr>
          <p:nvPr/>
        </p:nvPicPr>
        <p:blipFill>
          <a:blip r:embed="rId1"/>
          <a:srcRect b="80076"/>
          <a:stretch>
            <a:fillRect/>
          </a:stretch>
        </p:blipFill>
        <p:spPr>
          <a:xfrm>
            <a:off x="-29210" y="-898525"/>
            <a:ext cx="12221210" cy="3255645"/>
          </a:xfrm>
          <a:prstGeom prst="rect">
            <a:avLst/>
          </a:prstGeom>
        </p:spPr>
      </p:pic>
      <p:sp>
        <p:nvSpPr>
          <p:cNvPr id="30" name="文本框 29"/>
          <p:cNvSpPr txBox="1"/>
          <p:nvPr/>
        </p:nvSpPr>
        <p:spPr>
          <a:xfrm>
            <a:off x="1009650" y="4869180"/>
            <a:ext cx="10040620" cy="645160"/>
          </a:xfrm>
          <a:prstGeom prst="rect">
            <a:avLst/>
          </a:prstGeom>
          <a:noFill/>
        </p:spPr>
        <p:txBody>
          <a:bodyPr wrap="square" rtlCol="0" anchor="t">
            <a:spAutoFit/>
          </a:bodyPr>
          <a:lstStyle/>
          <a:p>
            <a:pPr indent="0" fontAlgn="auto">
              <a:lnSpc>
                <a:spcPct val="150000"/>
              </a:lnSpc>
            </a:pPr>
            <a:r>
              <a:rPr lang="zh-CN" altLang="en-US" sz="2400" dirty="0">
                <a:solidFill>
                  <a:schemeClr val="tx1">
                    <a:lumMod val="85000"/>
                    <a:lumOff val="15000"/>
                  </a:schemeClr>
                </a:solidFill>
                <a:cs typeface="+mn-ea"/>
                <a:sym typeface="+mn-lt"/>
              </a:rPr>
              <a:t>要学会拒绝毫无来由的</a:t>
            </a:r>
            <a:r>
              <a:rPr lang="en-US" altLang="zh-CN" sz="2400" dirty="0">
                <a:solidFill>
                  <a:schemeClr val="tx1">
                    <a:lumMod val="85000"/>
                    <a:lumOff val="15000"/>
                  </a:schemeClr>
                </a:solidFill>
                <a:cs typeface="+mn-ea"/>
                <a:sym typeface="+mn-lt"/>
              </a:rPr>
              <a:t>“</a:t>
            </a:r>
            <a:r>
              <a:rPr lang="zh-CN" altLang="en-US" sz="2400" dirty="0">
                <a:solidFill>
                  <a:schemeClr val="tx1">
                    <a:lumMod val="85000"/>
                    <a:lumOff val="15000"/>
                  </a:schemeClr>
                </a:solidFill>
                <a:cs typeface="+mn-ea"/>
                <a:sym typeface="+mn-lt"/>
              </a:rPr>
              <a:t>好处</a:t>
            </a:r>
            <a:r>
              <a:rPr lang="en-US" altLang="zh-CN" sz="2400" dirty="0">
                <a:solidFill>
                  <a:schemeClr val="tx1">
                    <a:lumMod val="85000"/>
                    <a:lumOff val="15000"/>
                  </a:schemeClr>
                </a:solidFill>
                <a:cs typeface="+mn-ea"/>
                <a:sym typeface="+mn-lt"/>
              </a:rPr>
              <a:t>”</a:t>
            </a:r>
            <a:r>
              <a:rPr lang="zh-CN" altLang="en-US" sz="2400" dirty="0">
                <a:solidFill>
                  <a:schemeClr val="tx1">
                    <a:lumMod val="85000"/>
                    <a:lumOff val="15000"/>
                  </a:schemeClr>
                </a:solidFill>
                <a:cs typeface="+mn-ea"/>
                <a:sym typeface="+mn-lt"/>
              </a:rPr>
              <a:t>，坚决抵制那些无事献殷勤的</a:t>
            </a:r>
            <a:r>
              <a:rPr lang="en-US" altLang="zh-CN" sz="2400" dirty="0">
                <a:solidFill>
                  <a:schemeClr val="tx1">
                    <a:lumMod val="85000"/>
                    <a:lumOff val="15000"/>
                  </a:schemeClr>
                </a:solidFill>
                <a:cs typeface="+mn-ea"/>
                <a:sym typeface="+mn-lt"/>
              </a:rPr>
              <a:t>“</a:t>
            </a:r>
            <a:r>
              <a:rPr lang="zh-CN" altLang="en-US" sz="2400" dirty="0">
                <a:solidFill>
                  <a:schemeClr val="tx1">
                    <a:lumMod val="85000"/>
                    <a:lumOff val="15000"/>
                  </a:schemeClr>
                </a:solidFill>
                <a:cs typeface="+mn-ea"/>
                <a:sym typeface="+mn-lt"/>
              </a:rPr>
              <a:t>热心人</a:t>
            </a:r>
            <a:r>
              <a:rPr lang="en-US" altLang="zh-CN" sz="2400" dirty="0">
                <a:solidFill>
                  <a:schemeClr val="tx1">
                    <a:lumMod val="85000"/>
                    <a:lumOff val="15000"/>
                  </a:schemeClr>
                </a:solidFill>
                <a:cs typeface="+mn-ea"/>
                <a:sym typeface="+mn-lt"/>
              </a:rPr>
              <a:t>”</a:t>
            </a:r>
            <a:r>
              <a:rPr lang="zh-CN" altLang="en-US" sz="2400" dirty="0">
                <a:solidFill>
                  <a:schemeClr val="tx1">
                    <a:lumMod val="85000"/>
                    <a:lumOff val="15000"/>
                  </a:schemeClr>
                </a:solidFill>
                <a:cs typeface="+mn-ea"/>
                <a:sym typeface="+mn-lt"/>
              </a:rPr>
              <a:t>。</a:t>
            </a:r>
            <a:endParaRPr lang="zh-CN" altLang="en-US" sz="2400" dirty="0">
              <a:solidFill>
                <a:schemeClr val="tx1">
                  <a:lumMod val="85000"/>
                  <a:lumOff val="15000"/>
                </a:schemeClr>
              </a:solidFill>
              <a:cs typeface="+mn-ea"/>
              <a:sym typeface="+mn-lt"/>
            </a:endParaRPr>
          </a:p>
        </p:txBody>
      </p:sp>
      <p:grpSp>
        <p:nvGrpSpPr>
          <p:cNvPr id="7" name="组合 6"/>
          <p:cNvGrpSpPr/>
          <p:nvPr/>
        </p:nvGrpSpPr>
        <p:grpSpPr>
          <a:xfrm>
            <a:off x="195580" y="-50165"/>
            <a:ext cx="4246662" cy="1772285"/>
            <a:chOff x="308" y="-147"/>
            <a:chExt cx="6688" cy="2791"/>
          </a:xfrm>
        </p:grpSpPr>
        <p:grpSp>
          <p:nvGrpSpPr>
            <p:cNvPr id="3" name="组合 2"/>
            <p:cNvGrpSpPr/>
            <p:nvPr/>
          </p:nvGrpSpPr>
          <p:grpSpPr>
            <a:xfrm>
              <a:off x="851" y="1165"/>
              <a:ext cx="6145" cy="1023"/>
              <a:chOff x="708" y="1060"/>
              <a:chExt cx="5240" cy="1023"/>
            </a:xfrm>
          </p:grpSpPr>
          <p:sp>
            <p:nvSpPr>
              <p:cNvPr id="2" name="圆角矩形 1"/>
              <p:cNvSpPr/>
              <p:nvPr/>
            </p:nvSpPr>
            <p:spPr>
              <a:xfrm>
                <a:off x="844" y="1208"/>
                <a:ext cx="5104" cy="875"/>
              </a:xfrm>
              <a:prstGeom prst="roundRect">
                <a:avLst>
                  <a:gd name="adj" fmla="val 50000"/>
                </a:avLst>
              </a:prstGeom>
              <a:solidFill>
                <a:srgbClr val="39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708" y="1060"/>
                <a:ext cx="5104" cy="875"/>
              </a:xfrm>
              <a:prstGeom prst="roundRect">
                <a:avLst>
                  <a:gd name="adj" fmla="val 50000"/>
                </a:avLst>
              </a:prstGeom>
              <a:solidFill>
                <a:srgbClr val="31A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256" y="1060"/>
                <a:ext cx="3692" cy="919"/>
              </a:xfrm>
              <a:prstGeom prst="rect">
                <a:avLst/>
              </a:prstGeom>
              <a:noFill/>
            </p:spPr>
            <p:txBody>
              <a:bodyPr wrap="square" rtlCol="0" anchor="t">
                <a:spAutoFit/>
              </a:bodyPr>
              <a:lstStyle/>
              <a:p>
                <a:pPr algn="ctr"/>
                <a:r>
                  <a:rPr lang="zh-CN" altLang="en-US" sz="3200" b="1" dirty="0">
                    <a:solidFill>
                      <a:schemeClr val="bg1"/>
                    </a:solidFill>
                    <a:cs typeface="+mn-ea"/>
                    <a:sym typeface="+mn-lt"/>
                  </a:rPr>
                  <a:t>弱点</a:t>
                </a:r>
                <a:r>
                  <a:rPr lang="en-US" altLang="zh-CN" sz="3200" b="1" dirty="0">
                    <a:solidFill>
                      <a:schemeClr val="bg1"/>
                    </a:solidFill>
                    <a:cs typeface="+mn-ea"/>
                    <a:sym typeface="+mn-lt"/>
                  </a:rPr>
                  <a:t>7</a:t>
                </a:r>
                <a:r>
                  <a:rPr lang="zh-CN" altLang="en-US" sz="3200" b="1" dirty="0">
                    <a:solidFill>
                      <a:schemeClr val="bg1"/>
                    </a:solidFill>
                    <a:cs typeface="+mn-ea"/>
                    <a:sym typeface="+mn-lt"/>
                  </a:rPr>
                  <a:t>：</a:t>
                </a:r>
                <a:r>
                  <a:rPr lang="zh-CN" altLang="en-US" sz="3200" b="1" dirty="0">
                    <a:solidFill>
                      <a:schemeClr val="bg1"/>
                    </a:solidFill>
                    <a:cs typeface="+mn-ea"/>
                    <a:sym typeface="+mn-lt"/>
                  </a:rPr>
                  <a:t>焦虑</a:t>
                </a:r>
                <a:endParaRPr lang="zh-CN" altLang="en-US" sz="3200" b="1" dirty="0">
                  <a:solidFill>
                    <a:schemeClr val="bg1"/>
                  </a:solidFill>
                  <a:cs typeface="+mn-ea"/>
                  <a:sym typeface="+mn-lt"/>
                </a:endParaRPr>
              </a:p>
            </p:txBody>
          </p:sp>
        </p:grpSp>
        <p:pic>
          <p:nvPicPr>
            <p:cNvPr id="10" name="图片 9" descr="云服务图片"/>
            <p:cNvPicPr>
              <a:picLocks noChangeAspect="1"/>
            </p:cNvPicPr>
            <p:nvPr/>
          </p:nvPicPr>
          <p:blipFill>
            <a:blip r:embed="rId2"/>
            <a:srcRect l="55672" b="64848"/>
            <a:stretch>
              <a:fillRect/>
            </a:stretch>
          </p:blipFill>
          <p:spPr>
            <a:xfrm>
              <a:off x="308" y="-147"/>
              <a:ext cx="2631" cy="2791"/>
            </a:xfrm>
            <a:prstGeom prst="rect">
              <a:avLst/>
            </a:prstGeom>
          </p:spPr>
        </p:pic>
      </p:grpSp>
      <p:grpSp>
        <p:nvGrpSpPr>
          <p:cNvPr id="13" name="组合 12"/>
          <p:cNvGrpSpPr/>
          <p:nvPr/>
        </p:nvGrpSpPr>
        <p:grpSpPr>
          <a:xfrm>
            <a:off x="1009639" y="1878330"/>
            <a:ext cx="10183815" cy="1816735"/>
            <a:chOff x="8012" y="3294"/>
            <a:chExt cx="14841" cy="2861"/>
          </a:xfrm>
        </p:grpSpPr>
        <p:sp>
          <p:nvSpPr>
            <p:cNvPr id="18" name="TextBox 4"/>
            <p:cNvSpPr txBox="1"/>
            <p:nvPr/>
          </p:nvSpPr>
          <p:spPr>
            <a:xfrm>
              <a:off x="8116" y="3294"/>
              <a:ext cx="2751" cy="899"/>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相关</a:t>
              </a:r>
              <a:r>
                <a:rPr sz="2400" b="1" dirty="0" err="1">
                  <a:solidFill>
                    <a:schemeClr val="bg1"/>
                  </a:solidFill>
                  <a:cs typeface="+mn-ea"/>
                  <a:sym typeface="+mn-lt"/>
                </a:rPr>
                <a:t>案例</a:t>
              </a:r>
              <a:endParaRPr sz="2400" b="1" dirty="0">
                <a:solidFill>
                  <a:schemeClr val="bg1"/>
                </a:solidFill>
                <a:cs typeface="+mn-ea"/>
                <a:sym typeface="+mn-lt"/>
              </a:endParaRPr>
            </a:p>
          </p:txBody>
        </p:sp>
        <p:sp>
          <p:nvSpPr>
            <p:cNvPr id="5" name="深度视觉·原创设计 https://www.docer.com/works?userid=22383862"/>
            <p:cNvSpPr/>
            <p:nvPr/>
          </p:nvSpPr>
          <p:spPr>
            <a:xfrm>
              <a:off x="8012" y="3394"/>
              <a:ext cx="14841" cy="2761"/>
            </a:xfrm>
            <a:prstGeom prst="rect">
              <a:avLst/>
            </a:prstGeom>
          </p:spPr>
          <p:txBody>
            <a:bodyPr wrap="square">
              <a:spAutoFit/>
            </a:bodyPr>
            <a:p>
              <a:pPr lvl="0" algn="l" fontAlgn="auto">
                <a:lnSpc>
                  <a:spcPct val="150000"/>
                </a:lnSpc>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一些</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青少年</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对将来能否在社会立足、成就事业心存焦虑，邪教组织</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就乘虚而入，提供热情的</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关心</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帮助</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，从信仰、道德、心理等方面进行劝诱，让这些</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人虚幻地觉得找到了精神寄托或心灵港湾。</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14" name="TextBox 4"/>
          <p:cNvSpPr txBox="1"/>
          <p:nvPr/>
        </p:nvSpPr>
        <p:spPr>
          <a:xfrm>
            <a:off x="1155700" y="4362450"/>
            <a:ext cx="1887220" cy="570865"/>
          </a:xfrm>
          <a:prstGeom prst="rect">
            <a:avLst/>
          </a:prstGeom>
          <a:noFill/>
        </p:spPr>
        <p:txBody>
          <a:bodyPr wrap="square" rtlCol="0">
            <a:spAutoFit/>
          </a:bodyPr>
          <a:p>
            <a:pPr algn="ctr">
              <a:lnSpc>
                <a:spcPct val="130000"/>
              </a:lnSpc>
            </a:pPr>
            <a:r>
              <a:rPr lang="zh-CN" sz="2400" b="1" dirty="0" err="1">
                <a:solidFill>
                  <a:schemeClr val="bg1"/>
                </a:solidFill>
                <a:cs typeface="+mn-ea"/>
                <a:sym typeface="+mn-lt"/>
              </a:rPr>
              <a:t>正确</a:t>
            </a:r>
            <a:r>
              <a:rPr lang="zh-CN" sz="2400" b="1" dirty="0" err="1">
                <a:solidFill>
                  <a:schemeClr val="bg1"/>
                </a:solidFill>
                <a:cs typeface="+mn-ea"/>
                <a:sym typeface="+mn-lt"/>
              </a:rPr>
              <a:t>做法</a:t>
            </a:r>
            <a:endParaRPr lang="zh-CN" sz="2400" b="1" dirty="0" err="1">
              <a:solidFill>
                <a:schemeClr val="bg1"/>
              </a:solidFill>
              <a:cs typeface="+mn-ea"/>
              <a:sym typeface="+mn-lt"/>
            </a:endParaRPr>
          </a:p>
        </p:txBody>
      </p:sp>
      <p:pic>
        <p:nvPicPr>
          <p:cNvPr id="6" name="图片 5" descr="安教logo"/>
          <p:cNvPicPr>
            <a:picLocks noChangeAspect="1"/>
          </p:cNvPicPr>
          <p:nvPr/>
        </p:nvPicPr>
        <p:blipFill>
          <a:blip r:embed="rId3"/>
          <a:stretch>
            <a:fillRect/>
          </a:stretch>
        </p:blipFill>
        <p:spPr>
          <a:xfrm>
            <a:off x="9853930" y="215900"/>
            <a:ext cx="2104390" cy="45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 name="KSO_WPP_MARK_KEY" val="91f2af61-0915-44bd-a7b6-b10489d6d01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9e30b736-8948-4b2c-baae-322cfb331876">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9e30b736-8948-4b2c-baae-322cfb331876">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微软雅黑"/>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微软雅黑"/>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1726</Words>
  <Application>WPS 演示</Application>
  <PresentationFormat>宽屏</PresentationFormat>
  <Paragraphs>92</Paragraphs>
  <Slides>13</Slides>
  <Notes>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13</vt:i4>
      </vt:variant>
    </vt:vector>
  </HeadingPairs>
  <TitlesOfParts>
    <vt:vector size="23" baseType="lpstr">
      <vt:lpstr>Arial</vt:lpstr>
      <vt:lpstr>宋体</vt:lpstr>
      <vt:lpstr>Wingdings</vt:lpstr>
      <vt:lpstr>微软雅黑</vt:lpstr>
      <vt:lpstr>Wingdings</vt:lpstr>
      <vt:lpstr>Arial</vt:lpstr>
      <vt:lpstr>Arial Unicode MS</vt:lpstr>
      <vt:lpstr>Calibri</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安全教育</dc:title>
  <dc:creator>第一PPT</dc:creator>
  <cp:keywords>www.1ppt.com</cp:keywords>
  <dc:description>www.1ppt.com</dc:description>
  <cp:lastModifiedBy>初尘</cp:lastModifiedBy>
  <cp:revision>50</cp:revision>
  <dcterms:created xsi:type="dcterms:W3CDTF">2021-05-31T09:33:00Z</dcterms:created>
  <dcterms:modified xsi:type="dcterms:W3CDTF">2025-08-18T09:15:17Z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9672C6866A6D44F19052481B3C23D899_13</vt:lpwstr>
  </property>
  <property fmtid="{D5CDD505-2E9C-101B-9397-08002B2CF9AE}" pid="3" name="KSOProductBuildVer">
    <vt:lpwstr>2052-12.1.0.21915</vt:lpwstr>
  </property>
</Properties>
</file>