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 id="2147483660" r:id="rId2"/>
  </p:sldMasterIdLst>
  <p:notesMasterIdLst>
    <p:notesMasterId r:id="rId27"/>
  </p:notesMasterIdLst>
  <p:handoutMasterIdLst>
    <p:handoutMasterId r:id="rId28"/>
  </p:handoutMasterIdLst>
  <p:sldIdLst>
    <p:sldId id="256" r:id="rId3"/>
    <p:sldId id="349" r:id="rId4"/>
    <p:sldId id="374" r:id="rId5"/>
    <p:sldId id="260" r:id="rId6"/>
    <p:sldId id="379" r:id="rId7"/>
    <p:sldId id="380" r:id="rId8"/>
    <p:sldId id="381" r:id="rId9"/>
    <p:sldId id="382" r:id="rId10"/>
    <p:sldId id="375" r:id="rId11"/>
    <p:sldId id="383" r:id="rId12"/>
    <p:sldId id="384" r:id="rId13"/>
    <p:sldId id="385" r:id="rId14"/>
    <p:sldId id="376" r:id="rId15"/>
    <p:sldId id="386" r:id="rId16"/>
    <p:sldId id="387" r:id="rId17"/>
    <p:sldId id="388" r:id="rId18"/>
    <p:sldId id="377" r:id="rId19"/>
    <p:sldId id="389" r:id="rId20"/>
    <p:sldId id="390" r:id="rId21"/>
    <p:sldId id="391" r:id="rId22"/>
    <p:sldId id="392" r:id="rId23"/>
    <p:sldId id="393" r:id="rId24"/>
    <p:sldId id="394" r:id="rId25"/>
    <p:sldId id="373" r:id="rId26"/>
  </p:sldIdLst>
  <p:sldSz cx="12192000" cy="6858000"/>
  <p:notesSz cx="6858000" cy="9144000"/>
  <p:embeddedFontLst>
    <p:embeddedFont>
      <p:font typeface="印品招牌体 中黑（非商用）" panose="02010600030101010101" charset="-122"/>
      <p:regular r:id="rId29"/>
    </p:embeddedFont>
  </p:embeddedFontLst>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B7D23"/>
    <a:srgbClr val="FFFFFF"/>
    <a:srgbClr val="00CA75"/>
    <a:srgbClr val="4BA937"/>
    <a:srgbClr val="00CB7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4660"/>
  </p:normalViewPr>
  <p:slideViewPr>
    <p:cSldViewPr snapToGrid="0">
      <p:cViewPr varScale="1">
        <p:scale>
          <a:sx n="85" d="100"/>
          <a:sy n="85" d="100"/>
        </p:scale>
        <p:origin x="726"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font" Target="fonts/font1.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handoutMaster" Target="handoutMasters/handout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tags" Target="tags/tag1.xml"/><Relationship Id="rId8" Type="http://schemas.openxmlformats.org/officeDocument/2006/relationships/slide" Target="slides/slide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阿里巴巴普惠体" panose="00020600040101010101" charset="-122"/>
              <a:ea typeface="阿里巴巴普惠体" panose="00020600040101010101" charset="-122"/>
              <a:cs typeface="阿里巴巴普惠体" panose="00020600040101010101"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阿里巴巴普惠体" panose="00020600040101010101" charset="-122"/>
                <a:ea typeface="阿里巴巴普惠体" panose="00020600040101010101" charset="-122"/>
                <a:cs typeface="阿里巴巴普惠体" panose="00020600040101010101" charset="-122"/>
              </a:rPr>
              <a:t>2024/6/4</a:t>
            </a:fld>
            <a:endParaRPr lang="zh-CN" altLang="en-US">
              <a:latin typeface="阿里巴巴普惠体" panose="00020600040101010101" charset="-122"/>
              <a:ea typeface="阿里巴巴普惠体" panose="00020600040101010101" charset="-122"/>
              <a:cs typeface="阿里巴巴普惠体" panose="00020600040101010101"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阿里巴巴普惠体" panose="00020600040101010101" charset="-122"/>
              <a:ea typeface="阿里巴巴普惠体" panose="00020600040101010101" charset="-122"/>
              <a:cs typeface="阿里巴巴普惠体" panose="00020600040101010101"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阿里巴巴普惠体" panose="00020600040101010101" charset="-122"/>
                <a:ea typeface="阿里巴巴普惠体" panose="00020600040101010101" charset="-122"/>
                <a:cs typeface="阿里巴巴普惠体" panose="00020600040101010101" charset="-122"/>
              </a:rPr>
              <a:t>‹#›</a:t>
            </a:fld>
            <a:endParaRPr lang="zh-CN" altLang="en-US">
              <a:latin typeface="阿里巴巴普惠体" panose="00020600040101010101" charset="-122"/>
              <a:ea typeface="阿里巴巴普惠体" panose="00020600040101010101" charset="-122"/>
              <a:cs typeface="阿里巴巴普惠体" panose="00020600040101010101"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阿里巴巴普惠体" panose="00020600040101010101" charset="-122"/>
                <a:ea typeface="阿里巴巴普惠体" panose="00020600040101010101" charset="-122"/>
                <a:cs typeface="阿里巴巴普惠体" panose="00020600040101010101"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阿里巴巴普惠体" panose="00020600040101010101" charset="-122"/>
                <a:ea typeface="阿里巴巴普惠体" panose="00020600040101010101" charset="-122"/>
                <a:cs typeface="阿里巴巴普惠体" panose="00020600040101010101" charset="-122"/>
              </a:defRPr>
            </a:lvl1pPr>
          </a:lstStyle>
          <a:p>
            <a:fld id="{D2A48B96-639E-45A3-A0BA-2464DFDB1FAA}" type="datetimeFigureOut">
              <a:rPr lang="zh-CN" altLang="en-US" smtClean="0"/>
              <a:t>2024/6/4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阿里巴巴普惠体" panose="00020600040101010101" charset="-122"/>
                <a:ea typeface="阿里巴巴普惠体" panose="00020600040101010101" charset="-122"/>
                <a:cs typeface="阿里巴巴普惠体" panose="00020600040101010101"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阿里巴巴普惠体" panose="00020600040101010101" charset="-122"/>
                <a:ea typeface="阿里巴巴普惠体" panose="00020600040101010101" charset="-122"/>
                <a:cs typeface="阿里巴巴普惠体" panose="00020600040101010101" charset="-122"/>
              </a:defRPr>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阿里巴巴普惠体" panose="00020600040101010101" charset="-122"/>
        <a:ea typeface="阿里巴巴普惠体" panose="00020600040101010101" charset="-122"/>
        <a:cs typeface="阿里巴巴普惠体" panose="00020600040101010101" charset="-122"/>
      </a:defRPr>
    </a:lvl1pPr>
    <a:lvl2pPr marL="457200" algn="l" defTabSz="914400" rtl="0" eaLnBrk="1" latinLnBrk="0" hangingPunct="1">
      <a:defRPr sz="1200" kern="1200">
        <a:solidFill>
          <a:schemeClr val="tx1"/>
        </a:solidFill>
        <a:latin typeface="阿里巴巴普惠体" panose="00020600040101010101" charset="-122"/>
        <a:ea typeface="阿里巴巴普惠体" panose="00020600040101010101" charset="-122"/>
        <a:cs typeface="阿里巴巴普惠体" panose="00020600040101010101" charset="-122"/>
      </a:defRPr>
    </a:lvl2pPr>
    <a:lvl3pPr marL="914400" algn="l" defTabSz="914400" rtl="0" eaLnBrk="1" latinLnBrk="0" hangingPunct="1">
      <a:defRPr sz="1200" kern="1200">
        <a:solidFill>
          <a:schemeClr val="tx1"/>
        </a:solidFill>
        <a:latin typeface="阿里巴巴普惠体" panose="00020600040101010101" charset="-122"/>
        <a:ea typeface="阿里巴巴普惠体" panose="00020600040101010101" charset="-122"/>
        <a:cs typeface="阿里巴巴普惠体" panose="00020600040101010101" charset="-122"/>
      </a:defRPr>
    </a:lvl3pPr>
    <a:lvl4pPr marL="1371600" algn="l" defTabSz="914400" rtl="0" eaLnBrk="1" latinLnBrk="0" hangingPunct="1">
      <a:defRPr sz="1200" kern="1200">
        <a:solidFill>
          <a:schemeClr val="tx1"/>
        </a:solidFill>
        <a:latin typeface="阿里巴巴普惠体" panose="00020600040101010101" charset="-122"/>
        <a:ea typeface="阿里巴巴普惠体" panose="00020600040101010101" charset="-122"/>
        <a:cs typeface="阿里巴巴普惠体" panose="00020600040101010101" charset="-122"/>
      </a:defRPr>
    </a:lvl4pPr>
    <a:lvl5pPr marL="1828800" algn="l" defTabSz="914400" rtl="0" eaLnBrk="1" latinLnBrk="0" hangingPunct="1">
      <a:defRPr sz="1200" kern="1200">
        <a:solidFill>
          <a:schemeClr val="tx1"/>
        </a:solidFill>
        <a:latin typeface="阿里巴巴普惠体" panose="00020600040101010101" charset="-122"/>
        <a:ea typeface="阿里巴巴普惠体" panose="00020600040101010101" charset="-122"/>
        <a:cs typeface="阿里巴巴普惠体" panose="00020600040101010101"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FAF663DF-39A4-4636-8A54-B8A27E628762}" type="datetimeFigureOut">
              <a:rPr lang="zh-CN" altLang="en-US" smtClean="0"/>
              <a:t>2024/6/4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327AEBE-C8C5-4E0E-A693-5A9E000ADDDB}" type="slidenum">
              <a:rPr lang="zh-CN" altLang="en-US" smtClean="0"/>
              <a:t>‹#›</a:t>
            </a:fld>
            <a:endParaRPr lang="zh-CN" altLang="en-US"/>
          </a:p>
        </p:txBody>
      </p:sp>
    </p:spTree>
  </p:cSld>
  <p:clrMapOvr>
    <a:masterClrMapping/>
  </p:clrMapOvr>
  <mc:AlternateContent xmlns:mc="http://schemas.openxmlformats.org/markup-compatibility/2006" xmlns:p15="http://schemas.microsoft.com/office/powerpoint/2012/main">
    <mc:Choice Requires="p15">
      <p:transition spd="med">
        <p15:prstTrans prst="peelOff"/>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AF663DF-39A4-4636-8A54-B8A27E628762}" type="datetimeFigureOut">
              <a:rPr lang="zh-CN" altLang="en-US" smtClean="0"/>
              <a:t>2024/6/4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327AEBE-C8C5-4E0E-A693-5A9E000ADDDB}" type="slidenum">
              <a:rPr lang="zh-CN" altLang="en-US" smtClean="0"/>
              <a:t>‹#›</a:t>
            </a:fld>
            <a:endParaRPr lang="zh-CN" altLang="en-US"/>
          </a:p>
        </p:txBody>
      </p:sp>
    </p:spTree>
  </p:cSld>
  <p:clrMapOvr>
    <a:masterClrMapping/>
  </p:clrMapOvr>
  <mc:AlternateContent xmlns:mc="http://schemas.openxmlformats.org/markup-compatibility/2006" xmlns:p15="http://schemas.microsoft.com/office/powerpoint/2012/main">
    <mc:Choice Requires="p15">
      <p:transition spd="med">
        <p15:prstTrans prst="peelOff"/>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AF663DF-39A4-4636-8A54-B8A27E628762}" type="datetimeFigureOut">
              <a:rPr lang="zh-CN" altLang="en-US" smtClean="0"/>
              <a:t>2024/6/4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327AEBE-C8C5-4E0E-A693-5A9E000ADDDB}" type="slidenum">
              <a:rPr lang="zh-CN" altLang="en-US" smtClean="0"/>
              <a:t>‹#›</a:t>
            </a:fld>
            <a:endParaRPr lang="zh-CN" altLang="en-US"/>
          </a:p>
        </p:txBody>
      </p:sp>
    </p:spTree>
  </p:cSld>
  <p:clrMapOvr>
    <a:masterClrMapping/>
  </p:clrMapOvr>
  <mc:AlternateContent xmlns:mc="http://schemas.openxmlformats.org/markup-compatibility/2006" xmlns:p15="http://schemas.microsoft.com/office/powerpoint/2012/main">
    <mc:Choice Requires="p15">
      <p:transition spd="med">
        <p15:prstTrans prst="peelOff"/>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FAF663DF-39A4-4636-8A54-B8A27E628762}" type="datetimeFigureOut">
              <a:rPr lang="zh-CN" altLang="en-US" smtClean="0"/>
              <a:t>2024/6/4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327AEBE-C8C5-4E0E-A693-5A9E000ADDDB}" type="slidenum">
              <a:rPr lang="zh-CN" altLang="en-US" smtClean="0"/>
              <a:t>‹#›</a:t>
            </a:fld>
            <a:endParaRPr lang="zh-CN" altLang="en-US"/>
          </a:p>
        </p:txBody>
      </p:sp>
    </p:spTree>
  </p:cSld>
  <p:clrMapOvr>
    <a:masterClrMapping/>
  </p:clrMapOvr>
  <mc:AlternateContent xmlns:mc="http://schemas.openxmlformats.org/markup-compatibility/2006" xmlns:p15="http://schemas.microsoft.com/office/powerpoint/2012/main">
    <mc:Choice Requires="p15">
      <p:transition spd="med">
        <p15:prstTrans prst="peelOff"/>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AF663DF-39A4-4636-8A54-B8A27E628762}" type="datetimeFigureOut">
              <a:rPr lang="zh-CN" altLang="en-US" smtClean="0"/>
              <a:t>2024/6/4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327AEBE-C8C5-4E0E-A693-5A9E000ADDDB}" type="slidenum">
              <a:rPr lang="zh-CN" altLang="en-US" smtClean="0"/>
              <a:t>‹#›</a:t>
            </a:fld>
            <a:endParaRPr lang="zh-CN" altLang="en-US"/>
          </a:p>
        </p:txBody>
      </p:sp>
    </p:spTree>
  </p:cSld>
  <p:clrMapOvr>
    <a:masterClrMapping/>
  </p:clrMapOvr>
  <mc:AlternateContent xmlns:mc="http://schemas.openxmlformats.org/markup-compatibility/2006" xmlns:p15="http://schemas.microsoft.com/office/powerpoint/2012/main">
    <mc:Choice Requires="p15">
      <p:transition spd="med">
        <p15:prstTrans prst="peelOff"/>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FAF663DF-39A4-4636-8A54-B8A27E628762}" type="datetimeFigureOut">
              <a:rPr lang="zh-CN" altLang="en-US" smtClean="0"/>
              <a:t>2024/6/4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327AEBE-C8C5-4E0E-A693-5A9E000ADDDB}" type="slidenum">
              <a:rPr lang="zh-CN" altLang="en-US" smtClean="0"/>
              <a:t>‹#›</a:t>
            </a:fld>
            <a:endParaRPr lang="zh-CN" altLang="en-US"/>
          </a:p>
        </p:txBody>
      </p:sp>
    </p:spTree>
  </p:cSld>
  <p:clrMapOvr>
    <a:masterClrMapping/>
  </p:clrMapOvr>
  <mc:AlternateContent xmlns:mc="http://schemas.openxmlformats.org/markup-compatibility/2006" xmlns:p15="http://schemas.microsoft.com/office/powerpoint/2012/main">
    <mc:Choice Requires="p15">
      <p:transition spd="med">
        <p15:prstTrans prst="peelOff"/>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FAF663DF-39A4-4636-8A54-B8A27E628762}" type="datetimeFigureOut">
              <a:rPr lang="zh-CN" altLang="en-US" smtClean="0"/>
              <a:t>2024/6/4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327AEBE-C8C5-4E0E-A693-5A9E000ADDDB}" type="slidenum">
              <a:rPr lang="zh-CN" altLang="en-US" smtClean="0"/>
              <a:t>‹#›</a:t>
            </a:fld>
            <a:endParaRPr lang="zh-CN" altLang="en-US"/>
          </a:p>
        </p:txBody>
      </p:sp>
    </p:spTree>
  </p:cSld>
  <p:clrMapOvr>
    <a:masterClrMapping/>
  </p:clrMapOvr>
  <mc:AlternateContent xmlns:mc="http://schemas.openxmlformats.org/markup-compatibility/2006" xmlns:p15="http://schemas.microsoft.com/office/powerpoint/2012/main">
    <mc:Choice Requires="p15">
      <p:transition spd="med">
        <p15:prstTrans prst="peelOff"/>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FAF663DF-39A4-4636-8A54-B8A27E628762}" type="datetimeFigureOut">
              <a:rPr lang="zh-CN" altLang="en-US" smtClean="0"/>
              <a:t>2024/6/4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327AEBE-C8C5-4E0E-A693-5A9E000ADDDB}" type="slidenum">
              <a:rPr lang="zh-CN" altLang="en-US" smtClean="0"/>
              <a:t>‹#›</a:t>
            </a:fld>
            <a:endParaRPr lang="zh-CN" altLang="en-US"/>
          </a:p>
        </p:txBody>
      </p:sp>
    </p:spTree>
  </p:cSld>
  <p:clrMapOvr>
    <a:masterClrMapping/>
  </p:clrMapOvr>
  <mc:AlternateContent xmlns:mc="http://schemas.openxmlformats.org/markup-compatibility/2006" xmlns:p15="http://schemas.microsoft.com/office/powerpoint/2012/main">
    <mc:Choice Requires="p15">
      <p:transition spd="med">
        <p15:prstTrans prst="peelOff"/>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FAF663DF-39A4-4636-8A54-B8A27E628762}" type="datetimeFigureOut">
              <a:rPr lang="zh-CN" altLang="en-US" smtClean="0"/>
              <a:t>2024/6/4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327AEBE-C8C5-4E0E-A693-5A9E000ADDDB}" type="slidenum">
              <a:rPr lang="zh-CN" altLang="en-US" smtClean="0"/>
              <a:t>‹#›</a:t>
            </a:fld>
            <a:endParaRPr lang="zh-CN" altLang="en-US"/>
          </a:p>
        </p:txBody>
      </p:sp>
    </p:spTree>
  </p:cSld>
  <p:clrMapOvr>
    <a:masterClrMapping/>
  </p:clrMapOvr>
  <mc:AlternateContent xmlns:mc="http://schemas.openxmlformats.org/markup-compatibility/2006" xmlns:p15="http://schemas.microsoft.com/office/powerpoint/2012/main">
    <mc:Choice Requires="p15">
      <p:transition spd="med">
        <p15:prstTrans prst="peelOff"/>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AF663DF-39A4-4636-8A54-B8A27E628762}" type="datetimeFigureOut">
              <a:rPr lang="zh-CN" altLang="en-US" smtClean="0"/>
              <a:t>2024/6/4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327AEBE-C8C5-4E0E-A693-5A9E000ADDDB}" type="slidenum">
              <a:rPr lang="zh-CN" altLang="en-US" smtClean="0"/>
              <a:t>‹#›</a:t>
            </a:fld>
            <a:endParaRPr lang="zh-CN" altLang="en-US"/>
          </a:p>
        </p:txBody>
      </p:sp>
    </p:spTree>
  </p:cSld>
  <p:clrMapOvr>
    <a:masterClrMapping/>
  </p:clrMapOvr>
  <mc:AlternateContent xmlns:mc="http://schemas.openxmlformats.org/markup-compatibility/2006" xmlns:p15="http://schemas.microsoft.com/office/powerpoint/2012/main">
    <mc:Choice Requires="p15">
      <p:transition spd="med">
        <p15:prstTrans prst="peelOff"/>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AF663DF-39A4-4636-8A54-B8A27E628762}" type="datetimeFigureOut">
              <a:rPr lang="zh-CN" altLang="en-US" smtClean="0"/>
              <a:t>2024/6/4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327AEBE-C8C5-4E0E-A693-5A9E000ADDDB}" type="slidenum">
              <a:rPr lang="zh-CN" altLang="en-US" smtClean="0"/>
              <a:t>‹#›</a:t>
            </a:fld>
            <a:endParaRPr lang="zh-CN" altLang="en-US"/>
          </a:p>
        </p:txBody>
      </p:sp>
    </p:spTree>
  </p:cSld>
  <p:clrMapOvr>
    <a:masterClrMapping/>
  </p:clrMapOvr>
  <mc:AlternateContent xmlns:mc="http://schemas.openxmlformats.org/markup-compatibility/2006" xmlns:p15="http://schemas.microsoft.com/office/powerpoint/2012/main">
    <mc:Choice Requires="p15">
      <p:transition spd="med">
        <p15:prstTrans prst="peelOff"/>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AF663DF-39A4-4636-8A54-B8A27E628762}" type="datetimeFigureOut">
              <a:rPr lang="zh-CN" altLang="en-US" smtClean="0"/>
              <a:t>2024/6/4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327AEBE-C8C5-4E0E-A693-5A9E000ADDDB}" type="slidenum">
              <a:rPr lang="zh-CN" altLang="en-US" smtClean="0"/>
              <a:t>‹#›</a:t>
            </a:fld>
            <a:endParaRPr lang="zh-CN" altLang="en-US"/>
          </a:p>
        </p:txBody>
      </p:sp>
    </p:spTree>
  </p:cSld>
  <p:clrMapOvr>
    <a:masterClrMapping/>
  </p:clrMapOvr>
  <mc:AlternateContent xmlns:mc="http://schemas.openxmlformats.org/markup-compatibility/2006" xmlns:p15="http://schemas.microsoft.com/office/powerpoint/2012/main">
    <mc:Choice Requires="p15">
      <p:transition spd="med">
        <p15:prstTrans prst="peelOff"/>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AF663DF-39A4-4636-8A54-B8A27E628762}" type="datetimeFigureOut">
              <a:rPr lang="zh-CN" altLang="en-US" smtClean="0"/>
              <a:t>2024/6/4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327AEBE-C8C5-4E0E-A693-5A9E000ADDDB}" type="slidenum">
              <a:rPr lang="zh-CN" altLang="en-US" smtClean="0"/>
              <a:t>‹#›</a:t>
            </a:fld>
            <a:endParaRPr lang="zh-CN" altLang="en-US"/>
          </a:p>
        </p:txBody>
      </p:sp>
    </p:spTree>
  </p:cSld>
  <p:clrMapOvr>
    <a:masterClrMapping/>
  </p:clrMapOvr>
  <mc:AlternateContent xmlns:mc="http://schemas.openxmlformats.org/markup-compatibility/2006" xmlns:p15="http://schemas.microsoft.com/office/powerpoint/2012/main">
    <mc:Choice Requires="p15">
      <p:transition spd="med">
        <p15:prstTrans prst="peelOff"/>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AF663DF-39A4-4636-8A54-B8A27E628762}" type="datetimeFigureOut">
              <a:rPr lang="zh-CN" altLang="en-US" smtClean="0"/>
              <a:t>2024/6/4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327AEBE-C8C5-4E0E-A693-5A9E000ADDDB}" type="slidenum">
              <a:rPr lang="zh-CN" altLang="en-US" smtClean="0"/>
              <a:t>‹#›</a:t>
            </a:fld>
            <a:endParaRPr lang="zh-CN" altLang="en-US"/>
          </a:p>
        </p:txBody>
      </p:sp>
    </p:spTree>
  </p:cSld>
  <p:clrMapOvr>
    <a:masterClrMapping/>
  </p:clrMapOvr>
  <mc:AlternateContent xmlns:mc="http://schemas.openxmlformats.org/markup-compatibility/2006" xmlns:p15="http://schemas.microsoft.com/office/powerpoint/2012/main">
    <mc:Choice Requires="p15">
      <p:transition spd="med">
        <p15:prstTrans prst="peelOff"/>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AF663DF-39A4-4636-8A54-B8A27E628762}" type="datetimeFigureOut">
              <a:rPr lang="zh-CN" altLang="en-US" smtClean="0"/>
              <a:t>2024/6/4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327AEBE-C8C5-4E0E-A693-5A9E000ADDDB}" type="slidenum">
              <a:rPr lang="zh-CN" altLang="en-US" smtClean="0"/>
              <a:t>‹#›</a:t>
            </a:fld>
            <a:endParaRPr lang="zh-CN" altLang="en-US"/>
          </a:p>
        </p:txBody>
      </p:sp>
    </p:spTree>
  </p:cSld>
  <p:clrMapOvr>
    <a:masterClrMapping/>
  </p:clrMapOvr>
  <mc:AlternateContent xmlns:mc="http://schemas.openxmlformats.org/markup-compatibility/2006" xmlns:p15="http://schemas.microsoft.com/office/powerpoint/2012/main">
    <mc:Choice Requires="p15">
      <p:transition spd="med">
        <p15:prstTrans prst="peelOff"/>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FAF663DF-39A4-4636-8A54-B8A27E628762}" type="datetimeFigureOut">
              <a:rPr lang="zh-CN" altLang="en-US" smtClean="0"/>
              <a:t>2024/6/4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327AEBE-C8C5-4E0E-A693-5A9E000ADDDB}" type="slidenum">
              <a:rPr lang="zh-CN" altLang="en-US" smtClean="0"/>
              <a:t>‹#›</a:t>
            </a:fld>
            <a:endParaRPr lang="zh-CN" altLang="en-US"/>
          </a:p>
        </p:txBody>
      </p:sp>
    </p:spTree>
  </p:cSld>
  <p:clrMapOvr>
    <a:masterClrMapping/>
  </p:clrMapOvr>
  <mc:AlternateContent xmlns:mc="http://schemas.openxmlformats.org/markup-compatibility/2006" xmlns:p15="http://schemas.microsoft.com/office/powerpoint/2012/main">
    <mc:Choice Requires="p15">
      <p:transition spd="med">
        <p15:prstTrans prst="peelOff"/>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FAF663DF-39A4-4636-8A54-B8A27E628762}" type="datetimeFigureOut">
              <a:rPr lang="zh-CN" altLang="en-US" smtClean="0"/>
              <a:t>2024/6/4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327AEBE-C8C5-4E0E-A693-5A9E000ADDDB}" type="slidenum">
              <a:rPr lang="zh-CN" altLang="en-US" smtClean="0"/>
              <a:t>‹#›</a:t>
            </a:fld>
            <a:endParaRPr lang="zh-CN" altLang="en-US"/>
          </a:p>
        </p:txBody>
      </p:sp>
    </p:spTree>
  </p:cSld>
  <p:clrMapOvr>
    <a:masterClrMapping/>
  </p:clrMapOvr>
  <mc:AlternateContent xmlns:mc="http://schemas.openxmlformats.org/markup-compatibility/2006" xmlns:p15="http://schemas.microsoft.com/office/powerpoint/2012/main">
    <mc:Choice Requires="p15">
      <p:transition spd="med">
        <p15:prstTrans prst="peelOff"/>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FAF663DF-39A4-4636-8A54-B8A27E628762}" type="datetimeFigureOut">
              <a:rPr lang="zh-CN" altLang="en-US" smtClean="0"/>
              <a:t>2024/6/4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327AEBE-C8C5-4E0E-A693-5A9E000ADDDB}" type="slidenum">
              <a:rPr lang="zh-CN" altLang="en-US" smtClean="0"/>
              <a:t>‹#›</a:t>
            </a:fld>
            <a:endParaRPr lang="zh-CN" altLang="en-US"/>
          </a:p>
        </p:txBody>
      </p:sp>
    </p:spTree>
  </p:cSld>
  <p:clrMapOvr>
    <a:masterClrMapping/>
  </p:clrMapOvr>
  <mc:AlternateContent xmlns:mc="http://schemas.openxmlformats.org/markup-compatibility/2006" xmlns:p15="http://schemas.microsoft.com/office/powerpoint/2012/main">
    <mc:Choice Requires="p15">
      <p:transition spd="med">
        <p15:prstTrans prst="peelOff"/>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FAF663DF-39A4-4636-8A54-B8A27E628762}" type="datetimeFigureOut">
              <a:rPr lang="zh-CN" altLang="en-US" smtClean="0"/>
              <a:t>2024/6/4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327AEBE-C8C5-4E0E-A693-5A9E000ADDDB}" type="slidenum">
              <a:rPr lang="zh-CN" altLang="en-US" smtClean="0"/>
              <a:t>‹#›</a:t>
            </a:fld>
            <a:endParaRPr lang="zh-CN" altLang="en-US"/>
          </a:p>
        </p:txBody>
      </p:sp>
    </p:spTree>
  </p:cSld>
  <p:clrMapOvr>
    <a:masterClrMapping/>
  </p:clrMapOvr>
  <mc:AlternateContent xmlns:mc="http://schemas.openxmlformats.org/markup-compatibility/2006" xmlns:p15="http://schemas.microsoft.com/office/powerpoint/2012/main">
    <mc:Choice Requires="p15">
      <p:transition spd="med">
        <p15:prstTrans prst="peelOff"/>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AF663DF-39A4-4636-8A54-B8A27E628762}" type="datetimeFigureOut">
              <a:rPr lang="zh-CN" altLang="en-US" smtClean="0"/>
              <a:t>2024/6/4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327AEBE-C8C5-4E0E-A693-5A9E000ADDDB}" type="slidenum">
              <a:rPr lang="zh-CN" altLang="en-US" smtClean="0"/>
              <a:t>‹#›</a:t>
            </a:fld>
            <a:endParaRPr lang="zh-CN" altLang="en-US"/>
          </a:p>
        </p:txBody>
      </p:sp>
    </p:spTree>
  </p:cSld>
  <p:clrMapOvr>
    <a:masterClrMapping/>
  </p:clrMapOvr>
  <mc:AlternateContent xmlns:mc="http://schemas.openxmlformats.org/markup-compatibility/2006" xmlns:p15="http://schemas.microsoft.com/office/powerpoint/2012/main">
    <mc:Choice Requires="p15">
      <p:transition spd="med">
        <p15:prstTrans prst="peelOff"/>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AF663DF-39A4-4636-8A54-B8A27E628762}" type="datetimeFigureOut">
              <a:rPr lang="zh-CN" altLang="en-US" smtClean="0"/>
              <a:t>2024/6/4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327AEBE-C8C5-4E0E-A693-5A9E000ADDDB}" type="slidenum">
              <a:rPr lang="zh-CN" altLang="en-US" smtClean="0"/>
              <a:t>‹#›</a:t>
            </a:fld>
            <a:endParaRPr lang="zh-CN" altLang="en-US"/>
          </a:p>
        </p:txBody>
      </p:sp>
    </p:spTree>
  </p:cSld>
  <p:clrMapOvr>
    <a:masterClrMapping/>
  </p:clrMapOvr>
  <mc:AlternateContent xmlns:mc="http://schemas.openxmlformats.org/markup-compatibility/2006" xmlns:p15="http://schemas.microsoft.com/office/powerpoint/2012/main">
    <mc:Choice Requires="p15">
      <p:transition spd="med">
        <p15:prstTrans prst="peelOff"/>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AF663DF-39A4-4636-8A54-B8A27E628762}" type="datetimeFigureOut">
              <a:rPr lang="zh-CN" altLang="en-US" smtClean="0"/>
              <a:t>2024/6/4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327AEBE-C8C5-4E0E-A693-5A9E000ADDDB}" type="slidenum">
              <a:rPr lang="zh-CN" altLang="en-US" smtClean="0"/>
              <a:t>‹#›</a:t>
            </a:fld>
            <a:endParaRPr lang="zh-CN" altLang="en-US"/>
          </a:p>
        </p:txBody>
      </p:sp>
    </p:spTree>
  </p:cSld>
  <p:clrMapOvr>
    <a:masterClrMapping/>
  </p:clrMapOvr>
  <mc:AlternateContent xmlns:mc="http://schemas.openxmlformats.org/markup-compatibility/2006" xmlns:p15="http://schemas.microsoft.com/office/powerpoint/2012/main">
    <mc:Choice Requires="p15">
      <p:transition spd="med">
        <p15:prstTrans prst="peelOff"/>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latin typeface="阿里巴巴普惠体" panose="00020600040101010101" charset="-122"/>
                <a:ea typeface="阿里巴巴普惠体" panose="00020600040101010101" charset="-122"/>
                <a:cs typeface="阿里巴巴普惠体" panose="00020600040101010101" charset="-122"/>
              </a:defRPr>
            </a:lvl1pPr>
          </a:lstStyle>
          <a:p>
            <a:fld id="{FAF663DF-39A4-4636-8A54-B8A27E628762}" type="datetimeFigureOut">
              <a:rPr lang="zh-CN" altLang="en-US" smtClean="0"/>
              <a:t>2024/6/4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latin typeface="阿里巴巴普惠体" panose="00020600040101010101" charset="-122"/>
                <a:ea typeface="阿里巴巴普惠体" panose="00020600040101010101" charset="-122"/>
                <a:cs typeface="阿里巴巴普惠体" panose="0002060004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latin typeface="阿里巴巴普惠体" panose="00020600040101010101" charset="-122"/>
                <a:ea typeface="阿里巴巴普惠体" panose="00020600040101010101" charset="-122"/>
                <a:cs typeface="阿里巴巴普惠体" panose="00020600040101010101" charset="-122"/>
              </a:defRPr>
            </a:lvl1pPr>
          </a:lstStyle>
          <a:p>
            <a:fld id="{1327AEBE-C8C5-4E0E-A693-5A9E000ADDD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5="http://schemas.microsoft.com/office/powerpoint/2012/main">
    <mc:Choice Requires="p15">
      <p:transition spd="med">
        <p15:prstTrans prst="peelOff"/>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阿里巴巴普惠体" panose="00020600040101010101" charset="-122"/>
          <a:ea typeface="阿里巴巴普惠体" panose="00020600040101010101" charset="-122"/>
          <a:cs typeface="阿里巴巴普惠体" panose="0002060004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阿里巴巴普惠体" panose="00020600040101010101" charset="-122"/>
          <a:ea typeface="阿里巴巴普惠体" panose="00020600040101010101" charset="-122"/>
          <a:cs typeface="阿里巴巴普惠体" panose="0002060004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阿里巴巴普惠体" panose="00020600040101010101" charset="-122"/>
          <a:ea typeface="阿里巴巴普惠体" panose="00020600040101010101" charset="-122"/>
          <a:cs typeface="阿里巴巴普惠体" panose="0002060004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阿里巴巴普惠体" panose="00020600040101010101" charset="-122"/>
          <a:ea typeface="阿里巴巴普惠体" panose="00020600040101010101" charset="-122"/>
          <a:cs typeface="阿里巴巴普惠体" panose="0002060004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阿里巴巴普惠体" panose="00020600040101010101" charset="-122"/>
          <a:ea typeface="阿里巴巴普惠体" panose="00020600040101010101" charset="-122"/>
          <a:cs typeface="阿里巴巴普惠体" panose="0002060004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阿里巴巴普惠体" panose="00020600040101010101" charset="-122"/>
          <a:ea typeface="阿里巴巴普惠体" panose="00020600040101010101" charset="-122"/>
          <a:cs typeface="阿里巴巴普惠体" panose="0002060004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latin typeface="阿里巴巴普惠体" panose="00020600040101010101" charset="-122"/>
                <a:ea typeface="阿里巴巴普惠体" panose="00020600040101010101" charset="-122"/>
                <a:cs typeface="阿里巴巴普惠体" panose="00020600040101010101" charset="-122"/>
              </a:defRPr>
            </a:lvl1pPr>
          </a:lstStyle>
          <a:p>
            <a:fld id="{FAF663DF-39A4-4636-8A54-B8A27E628762}" type="datetimeFigureOut">
              <a:rPr lang="zh-CN" altLang="en-US" smtClean="0"/>
              <a:t>2024/6/4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latin typeface="阿里巴巴普惠体" panose="00020600040101010101" charset="-122"/>
                <a:ea typeface="阿里巴巴普惠体" panose="00020600040101010101" charset="-122"/>
                <a:cs typeface="阿里巴巴普惠体" panose="0002060004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latin typeface="阿里巴巴普惠体" panose="00020600040101010101" charset="-122"/>
                <a:ea typeface="阿里巴巴普惠体" panose="00020600040101010101" charset="-122"/>
                <a:cs typeface="阿里巴巴普惠体" panose="00020600040101010101" charset="-122"/>
              </a:defRPr>
            </a:lvl1pPr>
          </a:lstStyle>
          <a:p>
            <a:fld id="{1327AEBE-C8C5-4E0E-A693-5A9E000ADDD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5="http://schemas.microsoft.com/office/powerpoint/2012/main">
    <mc:Choice Requires="p15">
      <p:transition spd="med">
        <p15:prstTrans prst="peelOff"/>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阿里巴巴普惠体" panose="00020600040101010101" charset="-122"/>
          <a:ea typeface="阿里巴巴普惠体" panose="00020600040101010101" charset="-122"/>
          <a:cs typeface="阿里巴巴普惠体" panose="0002060004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阿里巴巴普惠体" panose="00020600040101010101" charset="-122"/>
          <a:ea typeface="阿里巴巴普惠体" panose="00020600040101010101" charset="-122"/>
          <a:cs typeface="阿里巴巴普惠体" panose="0002060004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阿里巴巴普惠体" panose="00020600040101010101" charset="-122"/>
          <a:ea typeface="阿里巴巴普惠体" panose="00020600040101010101" charset="-122"/>
          <a:cs typeface="阿里巴巴普惠体" panose="0002060004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阿里巴巴普惠体" panose="00020600040101010101" charset="-122"/>
          <a:ea typeface="阿里巴巴普惠体" panose="00020600040101010101" charset="-122"/>
          <a:cs typeface="阿里巴巴普惠体" panose="0002060004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阿里巴巴普惠体" panose="00020600040101010101" charset="-122"/>
          <a:ea typeface="阿里巴巴普惠体" panose="00020600040101010101" charset="-122"/>
          <a:cs typeface="阿里巴巴普惠体" panose="0002060004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阿里巴巴普惠体" panose="00020600040101010101" charset="-122"/>
          <a:ea typeface="阿里巴巴普惠体" panose="00020600040101010101" charset="-122"/>
          <a:cs typeface="阿里巴巴普惠体" panose="0002060004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tags" Target="../tags/tag63.xml"/><Relationship Id="rId7" Type="http://schemas.openxmlformats.org/officeDocument/2006/relationships/slideLayout" Target="../slideLayouts/slideLayout7.xml"/><Relationship Id="rId2" Type="http://schemas.openxmlformats.org/officeDocument/2006/relationships/tags" Target="../tags/tag62.xml"/><Relationship Id="rId1" Type="http://schemas.openxmlformats.org/officeDocument/2006/relationships/tags" Target="../tags/tag61.xml"/><Relationship Id="rId6" Type="http://schemas.openxmlformats.org/officeDocument/2006/relationships/tags" Target="../tags/tag66.xml"/><Relationship Id="rId5" Type="http://schemas.openxmlformats.org/officeDocument/2006/relationships/tags" Target="../tags/tag65.xml"/><Relationship Id="rId10" Type="http://schemas.openxmlformats.org/officeDocument/2006/relationships/image" Target="../media/image11.png"/><Relationship Id="rId4" Type="http://schemas.openxmlformats.org/officeDocument/2006/relationships/tags" Target="../tags/tag64.xml"/><Relationship Id="rId9" Type="http://schemas.openxmlformats.org/officeDocument/2006/relationships/image" Target="../media/image7.png"/></Relationships>
</file>

<file path=ppt/slides/_rels/slide11.xml.rels><?xml version="1.0" encoding="UTF-8" standalone="yes"?>
<Relationships xmlns="http://schemas.openxmlformats.org/package/2006/relationships"><Relationship Id="rId8" Type="http://schemas.openxmlformats.org/officeDocument/2006/relationships/tags" Target="../tags/tag74.xml"/><Relationship Id="rId13" Type="http://schemas.openxmlformats.org/officeDocument/2006/relationships/image" Target="../media/image3.png"/><Relationship Id="rId3" Type="http://schemas.openxmlformats.org/officeDocument/2006/relationships/tags" Target="../tags/tag69.xml"/><Relationship Id="rId7" Type="http://schemas.openxmlformats.org/officeDocument/2006/relationships/tags" Target="../tags/tag73.xml"/><Relationship Id="rId12" Type="http://schemas.openxmlformats.org/officeDocument/2006/relationships/image" Target="../media/image7.png"/><Relationship Id="rId2" Type="http://schemas.openxmlformats.org/officeDocument/2006/relationships/tags" Target="../tags/tag68.xml"/><Relationship Id="rId1" Type="http://schemas.openxmlformats.org/officeDocument/2006/relationships/tags" Target="../tags/tag67.xml"/><Relationship Id="rId6" Type="http://schemas.openxmlformats.org/officeDocument/2006/relationships/tags" Target="../tags/tag72.xml"/><Relationship Id="rId11" Type="http://schemas.openxmlformats.org/officeDocument/2006/relationships/image" Target="../media/image6.jpeg"/><Relationship Id="rId5" Type="http://schemas.openxmlformats.org/officeDocument/2006/relationships/tags" Target="../tags/tag71.xml"/><Relationship Id="rId10" Type="http://schemas.openxmlformats.org/officeDocument/2006/relationships/slideLayout" Target="../slideLayouts/slideLayout7.xml"/><Relationship Id="rId4" Type="http://schemas.openxmlformats.org/officeDocument/2006/relationships/tags" Target="../tags/tag70.xml"/><Relationship Id="rId9" Type="http://schemas.openxmlformats.org/officeDocument/2006/relationships/tags" Target="../tags/tag75.xml"/></Relationships>
</file>

<file path=ppt/slides/_rels/slide12.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tags" Target="../tags/tag78.xml"/><Relationship Id="rId7" Type="http://schemas.openxmlformats.org/officeDocument/2006/relationships/image" Target="../media/image7.png"/><Relationship Id="rId2" Type="http://schemas.openxmlformats.org/officeDocument/2006/relationships/tags" Target="../tags/tag77.xml"/><Relationship Id="rId1" Type="http://schemas.openxmlformats.org/officeDocument/2006/relationships/tags" Target="../tags/tag76.xml"/><Relationship Id="rId6" Type="http://schemas.openxmlformats.org/officeDocument/2006/relationships/image" Target="../media/image6.jpeg"/><Relationship Id="rId5" Type="http://schemas.openxmlformats.org/officeDocument/2006/relationships/slideLayout" Target="../slideLayouts/slideLayout7.xml"/><Relationship Id="rId4" Type="http://schemas.openxmlformats.org/officeDocument/2006/relationships/tags" Target="../tags/tag79.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81.xml"/><Relationship Id="rId1" Type="http://schemas.openxmlformats.org/officeDocument/2006/relationships/tags" Target="../tags/tag80.xml"/><Relationship Id="rId5" Type="http://schemas.openxmlformats.org/officeDocument/2006/relationships/image" Target="../media/image3.png"/><Relationship Id="rId4" Type="http://schemas.openxmlformats.org/officeDocument/2006/relationships/image" Target="../media/image1.jpeg"/></Relationships>
</file>

<file path=ppt/slides/_rels/slide14.xml.rels><?xml version="1.0" encoding="UTF-8" standalone="yes"?>
<Relationships xmlns="http://schemas.openxmlformats.org/package/2006/relationships"><Relationship Id="rId8" Type="http://schemas.openxmlformats.org/officeDocument/2006/relationships/tags" Target="../tags/tag89.xml"/><Relationship Id="rId13" Type="http://schemas.openxmlformats.org/officeDocument/2006/relationships/image" Target="../media/image6.jpeg"/><Relationship Id="rId3" Type="http://schemas.openxmlformats.org/officeDocument/2006/relationships/tags" Target="../tags/tag84.xml"/><Relationship Id="rId7" Type="http://schemas.openxmlformats.org/officeDocument/2006/relationships/tags" Target="../tags/tag88.xml"/><Relationship Id="rId12" Type="http://schemas.openxmlformats.org/officeDocument/2006/relationships/slideLayout" Target="../slideLayouts/slideLayout7.xml"/><Relationship Id="rId2" Type="http://schemas.openxmlformats.org/officeDocument/2006/relationships/tags" Target="../tags/tag83.xml"/><Relationship Id="rId1" Type="http://schemas.openxmlformats.org/officeDocument/2006/relationships/tags" Target="../tags/tag82.xml"/><Relationship Id="rId6" Type="http://schemas.openxmlformats.org/officeDocument/2006/relationships/tags" Target="../tags/tag87.xml"/><Relationship Id="rId11" Type="http://schemas.openxmlformats.org/officeDocument/2006/relationships/tags" Target="../tags/tag92.xml"/><Relationship Id="rId5" Type="http://schemas.openxmlformats.org/officeDocument/2006/relationships/tags" Target="../tags/tag86.xml"/><Relationship Id="rId15" Type="http://schemas.openxmlformats.org/officeDocument/2006/relationships/image" Target="../media/image13.png"/><Relationship Id="rId10" Type="http://schemas.openxmlformats.org/officeDocument/2006/relationships/tags" Target="../tags/tag91.xml"/><Relationship Id="rId4" Type="http://schemas.openxmlformats.org/officeDocument/2006/relationships/tags" Target="../tags/tag85.xml"/><Relationship Id="rId9" Type="http://schemas.openxmlformats.org/officeDocument/2006/relationships/tags" Target="../tags/tag90.xml"/><Relationship Id="rId14" Type="http://schemas.openxmlformats.org/officeDocument/2006/relationships/image" Target="../media/image7.png"/></Relationships>
</file>

<file path=ppt/slides/_rels/slide15.xml.rels><?xml version="1.0" encoding="UTF-8" standalone="yes"?>
<Relationships xmlns="http://schemas.openxmlformats.org/package/2006/relationships"><Relationship Id="rId8" Type="http://schemas.openxmlformats.org/officeDocument/2006/relationships/tags" Target="../tags/tag100.xml"/><Relationship Id="rId3" Type="http://schemas.openxmlformats.org/officeDocument/2006/relationships/tags" Target="../tags/tag95.xml"/><Relationship Id="rId7" Type="http://schemas.openxmlformats.org/officeDocument/2006/relationships/tags" Target="../tags/tag99.xml"/><Relationship Id="rId12" Type="http://schemas.openxmlformats.org/officeDocument/2006/relationships/image" Target="../media/image14.png"/><Relationship Id="rId2" Type="http://schemas.openxmlformats.org/officeDocument/2006/relationships/tags" Target="../tags/tag94.xml"/><Relationship Id="rId1" Type="http://schemas.openxmlformats.org/officeDocument/2006/relationships/tags" Target="../tags/tag93.xml"/><Relationship Id="rId6" Type="http://schemas.openxmlformats.org/officeDocument/2006/relationships/tags" Target="../tags/tag98.xml"/><Relationship Id="rId11" Type="http://schemas.openxmlformats.org/officeDocument/2006/relationships/image" Target="../media/image7.png"/><Relationship Id="rId5" Type="http://schemas.openxmlformats.org/officeDocument/2006/relationships/tags" Target="../tags/tag97.xml"/><Relationship Id="rId10" Type="http://schemas.openxmlformats.org/officeDocument/2006/relationships/image" Target="../media/image6.jpeg"/><Relationship Id="rId4" Type="http://schemas.openxmlformats.org/officeDocument/2006/relationships/tags" Target="../tags/tag96.xml"/><Relationship Id="rId9"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8" Type="http://schemas.openxmlformats.org/officeDocument/2006/relationships/tags" Target="../tags/tag108.xml"/><Relationship Id="rId13" Type="http://schemas.openxmlformats.org/officeDocument/2006/relationships/image" Target="../media/image7.png"/><Relationship Id="rId3" Type="http://schemas.openxmlformats.org/officeDocument/2006/relationships/tags" Target="../tags/tag103.xml"/><Relationship Id="rId7" Type="http://schemas.openxmlformats.org/officeDocument/2006/relationships/tags" Target="../tags/tag107.xml"/><Relationship Id="rId12" Type="http://schemas.openxmlformats.org/officeDocument/2006/relationships/image" Target="../media/image6.jpeg"/><Relationship Id="rId2" Type="http://schemas.openxmlformats.org/officeDocument/2006/relationships/tags" Target="../tags/tag102.xml"/><Relationship Id="rId1" Type="http://schemas.openxmlformats.org/officeDocument/2006/relationships/tags" Target="../tags/tag101.xml"/><Relationship Id="rId6" Type="http://schemas.openxmlformats.org/officeDocument/2006/relationships/tags" Target="../tags/tag106.xml"/><Relationship Id="rId11" Type="http://schemas.openxmlformats.org/officeDocument/2006/relationships/slideLayout" Target="../slideLayouts/slideLayout7.xml"/><Relationship Id="rId5" Type="http://schemas.openxmlformats.org/officeDocument/2006/relationships/tags" Target="../tags/tag105.xml"/><Relationship Id="rId10" Type="http://schemas.openxmlformats.org/officeDocument/2006/relationships/tags" Target="../tags/tag110.xml"/><Relationship Id="rId4" Type="http://schemas.openxmlformats.org/officeDocument/2006/relationships/tags" Target="../tags/tag104.xml"/><Relationship Id="rId9" Type="http://schemas.openxmlformats.org/officeDocument/2006/relationships/tags" Target="../tags/tag109.xml"/><Relationship Id="rId14" Type="http://schemas.openxmlformats.org/officeDocument/2006/relationships/image" Target="../media/image15.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12.xml"/><Relationship Id="rId1" Type="http://schemas.openxmlformats.org/officeDocument/2006/relationships/tags" Target="../tags/tag111.xml"/><Relationship Id="rId5" Type="http://schemas.openxmlformats.org/officeDocument/2006/relationships/image" Target="../media/image3.png"/><Relationship Id="rId4" Type="http://schemas.openxmlformats.org/officeDocument/2006/relationships/image" Target="../media/image1.jpeg"/></Relationships>
</file>

<file path=ppt/slides/_rels/slide18.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tags" Target="../tags/tag115.xml"/><Relationship Id="rId7" Type="http://schemas.openxmlformats.org/officeDocument/2006/relationships/slideLayout" Target="../slideLayouts/slideLayout7.xml"/><Relationship Id="rId2" Type="http://schemas.openxmlformats.org/officeDocument/2006/relationships/tags" Target="../tags/tag114.xml"/><Relationship Id="rId1" Type="http://schemas.openxmlformats.org/officeDocument/2006/relationships/tags" Target="../tags/tag113.xml"/><Relationship Id="rId6" Type="http://schemas.openxmlformats.org/officeDocument/2006/relationships/tags" Target="../tags/tag118.xml"/><Relationship Id="rId5" Type="http://schemas.openxmlformats.org/officeDocument/2006/relationships/tags" Target="../tags/tag117.xml"/><Relationship Id="rId10" Type="http://schemas.openxmlformats.org/officeDocument/2006/relationships/image" Target="../media/image16.png"/><Relationship Id="rId4" Type="http://schemas.openxmlformats.org/officeDocument/2006/relationships/tags" Target="../tags/tag116.xml"/><Relationship Id="rId9" Type="http://schemas.openxmlformats.org/officeDocument/2006/relationships/image" Target="../media/image7.png"/></Relationships>
</file>

<file path=ppt/slides/_rels/slide19.xml.rels><?xml version="1.0" encoding="UTF-8" standalone="yes"?>
<Relationships xmlns="http://schemas.openxmlformats.org/package/2006/relationships"><Relationship Id="rId8" Type="http://schemas.openxmlformats.org/officeDocument/2006/relationships/tags" Target="../tags/tag126.xml"/><Relationship Id="rId13" Type="http://schemas.openxmlformats.org/officeDocument/2006/relationships/image" Target="../media/image7.png"/><Relationship Id="rId3" Type="http://schemas.openxmlformats.org/officeDocument/2006/relationships/tags" Target="../tags/tag121.xml"/><Relationship Id="rId7" Type="http://schemas.openxmlformats.org/officeDocument/2006/relationships/tags" Target="../tags/tag125.xml"/><Relationship Id="rId12" Type="http://schemas.openxmlformats.org/officeDocument/2006/relationships/image" Target="../media/image6.jpeg"/><Relationship Id="rId2" Type="http://schemas.openxmlformats.org/officeDocument/2006/relationships/tags" Target="../tags/tag120.xml"/><Relationship Id="rId1" Type="http://schemas.openxmlformats.org/officeDocument/2006/relationships/tags" Target="../tags/tag119.xml"/><Relationship Id="rId6" Type="http://schemas.openxmlformats.org/officeDocument/2006/relationships/tags" Target="../tags/tag124.xml"/><Relationship Id="rId11" Type="http://schemas.openxmlformats.org/officeDocument/2006/relationships/slideLayout" Target="../slideLayouts/slideLayout7.xml"/><Relationship Id="rId5" Type="http://schemas.openxmlformats.org/officeDocument/2006/relationships/tags" Target="../tags/tag123.xml"/><Relationship Id="rId10" Type="http://schemas.openxmlformats.org/officeDocument/2006/relationships/tags" Target="../tags/tag128.xml"/><Relationship Id="rId4" Type="http://schemas.openxmlformats.org/officeDocument/2006/relationships/tags" Target="../tags/tag122.xml"/><Relationship Id="rId9" Type="http://schemas.openxmlformats.org/officeDocument/2006/relationships/tags" Target="../tags/tag127.xml"/><Relationship Id="rId14" Type="http://schemas.openxmlformats.org/officeDocument/2006/relationships/image" Target="../media/image17.png"/></Relationships>
</file>

<file path=ppt/slides/_rels/slide2.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tags" Target="../tags/tag14.xml"/><Relationship Id="rId18" Type="http://schemas.openxmlformats.org/officeDocument/2006/relationships/slideLayout" Target="../slideLayouts/slideLayout12.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tags" Target="../tags/tag13.xml"/><Relationship Id="rId17" Type="http://schemas.openxmlformats.org/officeDocument/2006/relationships/tags" Target="../tags/tag18.xml"/><Relationship Id="rId2" Type="http://schemas.openxmlformats.org/officeDocument/2006/relationships/tags" Target="../tags/tag3.xml"/><Relationship Id="rId16" Type="http://schemas.openxmlformats.org/officeDocument/2006/relationships/tags" Target="../tags/tag17.xml"/><Relationship Id="rId20" Type="http://schemas.openxmlformats.org/officeDocument/2006/relationships/image" Target="../media/image5.png"/><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5" Type="http://schemas.openxmlformats.org/officeDocument/2006/relationships/tags" Target="../tags/tag16.xml"/><Relationship Id="rId10" Type="http://schemas.openxmlformats.org/officeDocument/2006/relationships/tags" Target="../tags/tag11.xml"/><Relationship Id="rId19" Type="http://schemas.openxmlformats.org/officeDocument/2006/relationships/image" Target="../media/image4.jpeg"/><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tags" Target="../tags/tag15.xml"/></Relationships>
</file>

<file path=ppt/slides/_rels/slide20.xml.rels><?xml version="1.0" encoding="UTF-8" standalone="yes"?>
<Relationships xmlns="http://schemas.openxmlformats.org/package/2006/relationships"><Relationship Id="rId8" Type="http://schemas.openxmlformats.org/officeDocument/2006/relationships/tags" Target="../tags/tag136.xml"/><Relationship Id="rId13" Type="http://schemas.openxmlformats.org/officeDocument/2006/relationships/tags" Target="../tags/tag141.xml"/><Relationship Id="rId18" Type="http://schemas.openxmlformats.org/officeDocument/2006/relationships/image" Target="../media/image6.jpeg"/><Relationship Id="rId3" Type="http://schemas.openxmlformats.org/officeDocument/2006/relationships/tags" Target="../tags/tag131.xml"/><Relationship Id="rId7" Type="http://schemas.openxmlformats.org/officeDocument/2006/relationships/tags" Target="../tags/tag135.xml"/><Relationship Id="rId12" Type="http://schemas.openxmlformats.org/officeDocument/2006/relationships/tags" Target="../tags/tag140.xml"/><Relationship Id="rId17" Type="http://schemas.openxmlformats.org/officeDocument/2006/relationships/slideLayout" Target="../slideLayouts/slideLayout7.xml"/><Relationship Id="rId2" Type="http://schemas.openxmlformats.org/officeDocument/2006/relationships/tags" Target="../tags/tag130.xml"/><Relationship Id="rId16" Type="http://schemas.openxmlformats.org/officeDocument/2006/relationships/tags" Target="../tags/tag144.xml"/><Relationship Id="rId20" Type="http://schemas.openxmlformats.org/officeDocument/2006/relationships/image" Target="../media/image18.png"/><Relationship Id="rId1" Type="http://schemas.openxmlformats.org/officeDocument/2006/relationships/tags" Target="../tags/tag129.xml"/><Relationship Id="rId6" Type="http://schemas.openxmlformats.org/officeDocument/2006/relationships/tags" Target="../tags/tag134.xml"/><Relationship Id="rId11" Type="http://schemas.openxmlformats.org/officeDocument/2006/relationships/tags" Target="../tags/tag139.xml"/><Relationship Id="rId5" Type="http://schemas.openxmlformats.org/officeDocument/2006/relationships/tags" Target="../tags/tag133.xml"/><Relationship Id="rId15" Type="http://schemas.openxmlformats.org/officeDocument/2006/relationships/tags" Target="../tags/tag143.xml"/><Relationship Id="rId10" Type="http://schemas.openxmlformats.org/officeDocument/2006/relationships/tags" Target="../tags/tag138.xml"/><Relationship Id="rId19" Type="http://schemas.openxmlformats.org/officeDocument/2006/relationships/image" Target="../media/image7.png"/><Relationship Id="rId4" Type="http://schemas.openxmlformats.org/officeDocument/2006/relationships/tags" Target="../tags/tag132.xml"/><Relationship Id="rId9" Type="http://schemas.openxmlformats.org/officeDocument/2006/relationships/tags" Target="../tags/tag137.xml"/><Relationship Id="rId14" Type="http://schemas.openxmlformats.org/officeDocument/2006/relationships/tags" Target="../tags/tag142.xml"/></Relationships>
</file>

<file path=ppt/slides/_rels/slide21.xml.rels><?xml version="1.0" encoding="UTF-8" standalone="yes"?>
<Relationships xmlns="http://schemas.openxmlformats.org/package/2006/relationships"><Relationship Id="rId8" Type="http://schemas.openxmlformats.org/officeDocument/2006/relationships/tags" Target="../tags/tag152.xml"/><Relationship Id="rId13" Type="http://schemas.openxmlformats.org/officeDocument/2006/relationships/tags" Target="../tags/tag157.xml"/><Relationship Id="rId18" Type="http://schemas.openxmlformats.org/officeDocument/2006/relationships/tags" Target="../tags/tag162.xml"/><Relationship Id="rId3" Type="http://schemas.openxmlformats.org/officeDocument/2006/relationships/tags" Target="../tags/tag147.xml"/><Relationship Id="rId21" Type="http://schemas.openxmlformats.org/officeDocument/2006/relationships/slideLayout" Target="../slideLayouts/slideLayout7.xml"/><Relationship Id="rId7" Type="http://schemas.openxmlformats.org/officeDocument/2006/relationships/tags" Target="../tags/tag151.xml"/><Relationship Id="rId12" Type="http://schemas.openxmlformats.org/officeDocument/2006/relationships/tags" Target="../tags/tag156.xml"/><Relationship Id="rId17" Type="http://schemas.openxmlformats.org/officeDocument/2006/relationships/tags" Target="../tags/tag161.xml"/><Relationship Id="rId2" Type="http://schemas.openxmlformats.org/officeDocument/2006/relationships/tags" Target="../tags/tag146.xml"/><Relationship Id="rId16" Type="http://schemas.openxmlformats.org/officeDocument/2006/relationships/tags" Target="../tags/tag160.xml"/><Relationship Id="rId20" Type="http://schemas.openxmlformats.org/officeDocument/2006/relationships/tags" Target="../tags/tag164.xml"/><Relationship Id="rId1" Type="http://schemas.openxmlformats.org/officeDocument/2006/relationships/tags" Target="../tags/tag145.xml"/><Relationship Id="rId6" Type="http://schemas.openxmlformats.org/officeDocument/2006/relationships/tags" Target="../tags/tag150.xml"/><Relationship Id="rId11" Type="http://schemas.openxmlformats.org/officeDocument/2006/relationships/tags" Target="../tags/tag155.xml"/><Relationship Id="rId5" Type="http://schemas.openxmlformats.org/officeDocument/2006/relationships/tags" Target="../tags/tag149.xml"/><Relationship Id="rId15" Type="http://schemas.openxmlformats.org/officeDocument/2006/relationships/tags" Target="../tags/tag159.xml"/><Relationship Id="rId23" Type="http://schemas.openxmlformats.org/officeDocument/2006/relationships/image" Target="../media/image7.png"/><Relationship Id="rId10" Type="http://schemas.openxmlformats.org/officeDocument/2006/relationships/tags" Target="../tags/tag154.xml"/><Relationship Id="rId19" Type="http://schemas.openxmlformats.org/officeDocument/2006/relationships/tags" Target="../tags/tag163.xml"/><Relationship Id="rId4" Type="http://schemas.openxmlformats.org/officeDocument/2006/relationships/tags" Target="../tags/tag148.xml"/><Relationship Id="rId9" Type="http://schemas.openxmlformats.org/officeDocument/2006/relationships/tags" Target="../tags/tag153.xml"/><Relationship Id="rId14" Type="http://schemas.openxmlformats.org/officeDocument/2006/relationships/tags" Target="../tags/tag158.xml"/><Relationship Id="rId22" Type="http://schemas.openxmlformats.org/officeDocument/2006/relationships/image" Target="../media/image6.jpeg"/></Relationships>
</file>

<file path=ppt/slides/_rels/slide22.xml.rels><?xml version="1.0" encoding="UTF-8" standalone="yes"?>
<Relationships xmlns="http://schemas.openxmlformats.org/package/2006/relationships"><Relationship Id="rId8" Type="http://schemas.openxmlformats.org/officeDocument/2006/relationships/tags" Target="../tags/tag172.xml"/><Relationship Id="rId13" Type="http://schemas.openxmlformats.org/officeDocument/2006/relationships/image" Target="../media/image7.png"/><Relationship Id="rId3" Type="http://schemas.openxmlformats.org/officeDocument/2006/relationships/tags" Target="../tags/tag167.xml"/><Relationship Id="rId7" Type="http://schemas.openxmlformats.org/officeDocument/2006/relationships/tags" Target="../tags/tag171.xml"/><Relationship Id="rId12" Type="http://schemas.openxmlformats.org/officeDocument/2006/relationships/image" Target="../media/image6.jpeg"/><Relationship Id="rId2" Type="http://schemas.openxmlformats.org/officeDocument/2006/relationships/tags" Target="../tags/tag166.xml"/><Relationship Id="rId1" Type="http://schemas.openxmlformats.org/officeDocument/2006/relationships/tags" Target="../tags/tag165.xml"/><Relationship Id="rId6" Type="http://schemas.openxmlformats.org/officeDocument/2006/relationships/tags" Target="../tags/tag170.xml"/><Relationship Id="rId11" Type="http://schemas.openxmlformats.org/officeDocument/2006/relationships/slideLayout" Target="../slideLayouts/slideLayout7.xml"/><Relationship Id="rId5" Type="http://schemas.openxmlformats.org/officeDocument/2006/relationships/tags" Target="../tags/tag169.xml"/><Relationship Id="rId10" Type="http://schemas.openxmlformats.org/officeDocument/2006/relationships/tags" Target="../tags/tag174.xml"/><Relationship Id="rId4" Type="http://schemas.openxmlformats.org/officeDocument/2006/relationships/tags" Target="../tags/tag168.xml"/><Relationship Id="rId9" Type="http://schemas.openxmlformats.org/officeDocument/2006/relationships/tags" Target="../tags/tag173.xml"/><Relationship Id="rId14" Type="http://schemas.openxmlformats.org/officeDocument/2006/relationships/image" Target="../media/image5.png"/></Relationships>
</file>

<file path=ppt/slides/_rels/slide23.xml.rels><?xml version="1.0" encoding="UTF-8" standalone="yes"?>
<Relationships xmlns="http://schemas.openxmlformats.org/package/2006/relationships"><Relationship Id="rId8" Type="http://schemas.openxmlformats.org/officeDocument/2006/relationships/tags" Target="../tags/tag182.xml"/><Relationship Id="rId13" Type="http://schemas.openxmlformats.org/officeDocument/2006/relationships/slideLayout" Target="../slideLayouts/slideLayout7.xml"/><Relationship Id="rId3" Type="http://schemas.openxmlformats.org/officeDocument/2006/relationships/tags" Target="../tags/tag177.xml"/><Relationship Id="rId7" Type="http://schemas.openxmlformats.org/officeDocument/2006/relationships/tags" Target="../tags/tag181.xml"/><Relationship Id="rId12" Type="http://schemas.openxmlformats.org/officeDocument/2006/relationships/tags" Target="../tags/tag186.xml"/><Relationship Id="rId2" Type="http://schemas.openxmlformats.org/officeDocument/2006/relationships/tags" Target="../tags/tag176.xml"/><Relationship Id="rId16" Type="http://schemas.openxmlformats.org/officeDocument/2006/relationships/image" Target="../media/image19.png"/><Relationship Id="rId1" Type="http://schemas.openxmlformats.org/officeDocument/2006/relationships/tags" Target="../tags/tag175.xml"/><Relationship Id="rId6" Type="http://schemas.openxmlformats.org/officeDocument/2006/relationships/tags" Target="../tags/tag180.xml"/><Relationship Id="rId11" Type="http://schemas.openxmlformats.org/officeDocument/2006/relationships/tags" Target="../tags/tag185.xml"/><Relationship Id="rId5" Type="http://schemas.openxmlformats.org/officeDocument/2006/relationships/tags" Target="../tags/tag179.xml"/><Relationship Id="rId15" Type="http://schemas.openxmlformats.org/officeDocument/2006/relationships/image" Target="../media/image7.png"/><Relationship Id="rId10" Type="http://schemas.openxmlformats.org/officeDocument/2006/relationships/tags" Target="../tags/tag184.xml"/><Relationship Id="rId4" Type="http://schemas.openxmlformats.org/officeDocument/2006/relationships/tags" Target="../tags/tag178.xml"/><Relationship Id="rId9" Type="http://schemas.openxmlformats.org/officeDocument/2006/relationships/tags" Target="../tags/tag183.xml"/><Relationship Id="rId14" Type="http://schemas.openxmlformats.org/officeDocument/2006/relationships/image" Target="../media/image6.jpe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2.png"/><Relationship Id="rId2" Type="http://schemas.openxmlformats.org/officeDocument/2006/relationships/tags" Target="../tags/tag188.xml"/><Relationship Id="rId1" Type="http://schemas.openxmlformats.org/officeDocument/2006/relationships/tags" Target="../tags/tag187.xm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notesSlide" Target="../notesSlides/notesSlide1.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0.xml"/><Relationship Id="rId1" Type="http://schemas.openxmlformats.org/officeDocument/2006/relationships/tags" Target="../tags/tag19.xml"/><Relationship Id="rId5" Type="http://schemas.openxmlformats.org/officeDocument/2006/relationships/image" Target="../media/image3.png"/><Relationship Id="rId4" Type="http://schemas.openxmlformats.org/officeDocument/2006/relationships/image" Target="../media/image1.jpeg"/></Relationships>
</file>

<file path=ppt/slides/_rels/slide4.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tags" Target="../tags/tag23.xml"/><Relationship Id="rId7" Type="http://schemas.openxmlformats.org/officeDocument/2006/relationships/slideLayout" Target="../slideLayouts/slideLayout7.xml"/><Relationship Id="rId2" Type="http://schemas.openxmlformats.org/officeDocument/2006/relationships/tags" Target="../tags/tag22.xml"/><Relationship Id="rId1" Type="http://schemas.openxmlformats.org/officeDocument/2006/relationships/tags" Target="../tags/tag21.xml"/><Relationship Id="rId6" Type="http://schemas.openxmlformats.org/officeDocument/2006/relationships/tags" Target="../tags/tag26.xml"/><Relationship Id="rId5" Type="http://schemas.openxmlformats.org/officeDocument/2006/relationships/tags" Target="../tags/tag25.xml"/><Relationship Id="rId10" Type="http://schemas.openxmlformats.org/officeDocument/2006/relationships/image" Target="../media/image8.png"/><Relationship Id="rId4" Type="http://schemas.openxmlformats.org/officeDocument/2006/relationships/tags" Target="../tags/tag24.xml"/><Relationship Id="rId9" Type="http://schemas.openxmlformats.org/officeDocument/2006/relationships/image" Target="../media/image7.png"/></Relationships>
</file>

<file path=ppt/slides/_rels/slide5.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tags" Target="../tags/tag29.xml"/><Relationship Id="rId7" Type="http://schemas.openxmlformats.org/officeDocument/2006/relationships/slideLayout" Target="../slideLayouts/slideLayout7.xml"/><Relationship Id="rId2" Type="http://schemas.openxmlformats.org/officeDocument/2006/relationships/tags" Target="../tags/tag28.xml"/><Relationship Id="rId1" Type="http://schemas.openxmlformats.org/officeDocument/2006/relationships/tags" Target="../tags/tag27.xml"/><Relationship Id="rId6" Type="http://schemas.openxmlformats.org/officeDocument/2006/relationships/tags" Target="../tags/tag32.xml"/><Relationship Id="rId5" Type="http://schemas.openxmlformats.org/officeDocument/2006/relationships/tags" Target="../tags/tag31.xml"/><Relationship Id="rId10" Type="http://schemas.openxmlformats.org/officeDocument/2006/relationships/image" Target="../media/image9.png"/><Relationship Id="rId4" Type="http://schemas.openxmlformats.org/officeDocument/2006/relationships/tags" Target="../tags/tag30.xml"/><Relationship Id="rId9" Type="http://schemas.openxmlformats.org/officeDocument/2006/relationships/image" Target="../media/image7.png"/></Relationships>
</file>

<file path=ppt/slides/_rels/slide6.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tags" Target="../tags/tag35.xml"/><Relationship Id="rId7" Type="http://schemas.openxmlformats.org/officeDocument/2006/relationships/slideLayout" Target="../slideLayouts/slideLayout7.xml"/><Relationship Id="rId2" Type="http://schemas.openxmlformats.org/officeDocument/2006/relationships/tags" Target="../tags/tag34.xml"/><Relationship Id="rId1" Type="http://schemas.openxmlformats.org/officeDocument/2006/relationships/tags" Target="../tags/tag33.xml"/><Relationship Id="rId6" Type="http://schemas.openxmlformats.org/officeDocument/2006/relationships/tags" Target="../tags/tag38.xml"/><Relationship Id="rId5" Type="http://schemas.openxmlformats.org/officeDocument/2006/relationships/tags" Target="../tags/tag37.xml"/><Relationship Id="rId4" Type="http://schemas.openxmlformats.org/officeDocument/2006/relationships/tags" Target="../tags/tag36.xml"/><Relationship Id="rId9" Type="http://schemas.openxmlformats.org/officeDocument/2006/relationships/image" Target="../media/image7.png"/></Relationships>
</file>

<file path=ppt/slides/_rels/slide7.xml.rels><?xml version="1.0" encoding="UTF-8" standalone="yes"?>
<Relationships xmlns="http://schemas.openxmlformats.org/package/2006/relationships"><Relationship Id="rId8" Type="http://schemas.openxmlformats.org/officeDocument/2006/relationships/tags" Target="../tags/tag46.xml"/><Relationship Id="rId13" Type="http://schemas.openxmlformats.org/officeDocument/2006/relationships/tags" Target="../tags/tag51.xml"/><Relationship Id="rId18" Type="http://schemas.openxmlformats.org/officeDocument/2006/relationships/image" Target="../media/image2.png"/><Relationship Id="rId3" Type="http://schemas.openxmlformats.org/officeDocument/2006/relationships/tags" Target="../tags/tag41.xml"/><Relationship Id="rId7" Type="http://schemas.openxmlformats.org/officeDocument/2006/relationships/tags" Target="../tags/tag45.xml"/><Relationship Id="rId12" Type="http://schemas.openxmlformats.org/officeDocument/2006/relationships/tags" Target="../tags/tag50.xml"/><Relationship Id="rId17" Type="http://schemas.openxmlformats.org/officeDocument/2006/relationships/image" Target="../media/image7.png"/><Relationship Id="rId2" Type="http://schemas.openxmlformats.org/officeDocument/2006/relationships/tags" Target="../tags/tag40.xml"/><Relationship Id="rId16" Type="http://schemas.openxmlformats.org/officeDocument/2006/relationships/image" Target="../media/image6.jpeg"/><Relationship Id="rId1" Type="http://schemas.openxmlformats.org/officeDocument/2006/relationships/tags" Target="../tags/tag39.xml"/><Relationship Id="rId6" Type="http://schemas.openxmlformats.org/officeDocument/2006/relationships/tags" Target="../tags/tag44.xml"/><Relationship Id="rId11" Type="http://schemas.openxmlformats.org/officeDocument/2006/relationships/tags" Target="../tags/tag49.xml"/><Relationship Id="rId5" Type="http://schemas.openxmlformats.org/officeDocument/2006/relationships/tags" Target="../tags/tag43.xml"/><Relationship Id="rId15" Type="http://schemas.openxmlformats.org/officeDocument/2006/relationships/slideLayout" Target="../slideLayouts/slideLayout7.xml"/><Relationship Id="rId10" Type="http://schemas.openxmlformats.org/officeDocument/2006/relationships/tags" Target="../tags/tag48.xml"/><Relationship Id="rId4" Type="http://schemas.openxmlformats.org/officeDocument/2006/relationships/tags" Target="../tags/tag42.xml"/><Relationship Id="rId9" Type="http://schemas.openxmlformats.org/officeDocument/2006/relationships/tags" Target="../tags/tag47.xml"/><Relationship Id="rId14" Type="http://schemas.openxmlformats.org/officeDocument/2006/relationships/tags" Target="../tags/tag52.xml"/></Relationships>
</file>

<file path=ppt/slides/_rels/slide8.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tags" Target="../tags/tag55.xml"/><Relationship Id="rId7" Type="http://schemas.openxmlformats.org/officeDocument/2006/relationships/slideLayout" Target="../slideLayouts/slideLayout7.xml"/><Relationship Id="rId2" Type="http://schemas.openxmlformats.org/officeDocument/2006/relationships/tags" Target="../tags/tag54.xml"/><Relationship Id="rId1" Type="http://schemas.openxmlformats.org/officeDocument/2006/relationships/tags" Target="../tags/tag53.xml"/><Relationship Id="rId6" Type="http://schemas.openxmlformats.org/officeDocument/2006/relationships/tags" Target="../tags/tag58.xml"/><Relationship Id="rId5" Type="http://schemas.openxmlformats.org/officeDocument/2006/relationships/tags" Target="../tags/tag57.xml"/><Relationship Id="rId10" Type="http://schemas.openxmlformats.org/officeDocument/2006/relationships/image" Target="../media/image10.png"/><Relationship Id="rId4" Type="http://schemas.openxmlformats.org/officeDocument/2006/relationships/tags" Target="../tags/tag56.xml"/><Relationship Id="rId9"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0.xml"/><Relationship Id="rId1" Type="http://schemas.openxmlformats.org/officeDocument/2006/relationships/tags" Target="../tags/tag59.xml"/><Relationship Id="rId5" Type="http://schemas.openxmlformats.org/officeDocument/2006/relationships/image" Target="../media/image3.png"/><Relationship Id="rId4"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01"/>
          <p:cNvPicPr>
            <a:picLocks noChangeAspect="1"/>
          </p:cNvPicPr>
          <p:nvPr/>
        </p:nvPicPr>
        <p:blipFill>
          <a:blip r:embed="rId2"/>
          <a:srcRect l="975" t="3747" r="975"/>
          <a:stretch>
            <a:fillRect/>
          </a:stretch>
        </p:blipFill>
        <p:spPr>
          <a:xfrm>
            <a:off x="0" y="0"/>
            <a:ext cx="12192000" cy="6851015"/>
          </a:xfrm>
          <a:prstGeom prst="rect">
            <a:avLst/>
          </a:prstGeom>
        </p:spPr>
      </p:pic>
      <p:sp>
        <p:nvSpPr>
          <p:cNvPr id="6" name="文本框 5"/>
          <p:cNvSpPr txBox="1"/>
          <p:nvPr/>
        </p:nvSpPr>
        <p:spPr>
          <a:xfrm>
            <a:off x="3048000" y="1746250"/>
            <a:ext cx="6096000" cy="1088390"/>
          </a:xfrm>
          <a:prstGeom prst="rect">
            <a:avLst/>
          </a:prstGeom>
          <a:noFill/>
        </p:spPr>
        <p:txBody>
          <a:bodyPr wrap="square" lIns="91440" tIns="45720" rIns="91440" bIns="45720" rtlCol="0" anchor="t">
            <a:spAutoFit/>
          </a:bodyPr>
          <a:lstStyle/>
          <a:p>
            <a:pPr lvl="0" algn="ctr">
              <a:lnSpc>
                <a:spcPct val="90000"/>
              </a:lnSpc>
              <a:buClrTx/>
              <a:buSzTx/>
              <a:buFontTx/>
            </a:pPr>
            <a:r>
              <a:rPr lang="zh-CN" altLang="en-US" sz="7200" dirty="0">
                <a:ln w="22225">
                  <a:noFill/>
                </a:ln>
                <a:solidFill>
                  <a:schemeClr val="accent6">
                    <a:lumMod val="75000"/>
                  </a:schemeClr>
                </a:solidFill>
                <a:effectLst/>
                <a:latin typeface="印品招牌体 中黑（非商用）" panose="02000500000000000000" charset="-122"/>
                <a:ea typeface="印品招牌体 中黑（非商用）" panose="02000500000000000000" charset="-122"/>
                <a:cs typeface="阿里巴巴普惠体" panose="00020600040101010101" charset="-122"/>
                <a:sym typeface="+mn-ea"/>
              </a:rPr>
              <a:t>识毒禁毒</a:t>
            </a:r>
          </a:p>
        </p:txBody>
      </p:sp>
      <p:sp>
        <p:nvSpPr>
          <p:cNvPr id="11" name="副标题 10"/>
          <p:cNvSpPr>
            <a:spLocks noGrp="1"/>
          </p:cNvSpPr>
          <p:nvPr>
            <p:ph type="subTitle" idx="1"/>
          </p:nvPr>
        </p:nvSpPr>
        <p:spPr>
          <a:xfrm>
            <a:off x="3215640" y="3968115"/>
            <a:ext cx="5791200" cy="457200"/>
          </a:xfrm>
        </p:spPr>
        <p:txBody>
          <a:bodyPr>
            <a:noAutofit/>
          </a:bodyPr>
          <a:lstStyle/>
          <a:p>
            <a:pPr algn="ctr"/>
            <a:r>
              <a:rPr lang="en-US" altLang="zh-CN" sz="2300" b="1" dirty="0">
                <a:solidFill>
                  <a:srgbClr val="3B7D23">
                    <a:alpha val="85000"/>
                  </a:srgbClr>
                </a:solidFill>
                <a:latin typeface="阿里巴巴普惠体" panose="00020600040101010101" charset="-122"/>
                <a:ea typeface="阿里巴巴普惠体" panose="00020600040101010101" charset="-122"/>
                <a:cs typeface="阿里巴巴普惠体" panose="00020600040101010101" charset="-122"/>
                <a:sym typeface="+mn-ea"/>
              </a:rPr>
              <a:t>—— </a:t>
            </a:r>
            <a:r>
              <a:rPr lang="zh-CN" altLang="en-US" sz="2300" b="1" dirty="0">
                <a:solidFill>
                  <a:srgbClr val="3B7D23">
                    <a:alpha val="85000"/>
                  </a:srgbClr>
                </a:solidFill>
                <a:latin typeface="阿里巴巴普惠体" panose="00020600040101010101" charset="-122"/>
                <a:ea typeface="阿里巴巴普惠体" panose="00020600040101010101" charset="-122"/>
                <a:cs typeface="阿里巴巴普惠体" panose="00020600040101010101" charset="-122"/>
                <a:sym typeface="+mn-ea"/>
              </a:rPr>
              <a:t>识/毒/禁/毒/宣/传/进/校/园</a:t>
            </a:r>
            <a:r>
              <a:rPr lang="en-US" altLang="zh-CN" sz="2300" b="1" dirty="0">
                <a:solidFill>
                  <a:srgbClr val="3B7D23">
                    <a:alpha val="85000"/>
                  </a:srgbClr>
                </a:solidFill>
                <a:latin typeface="阿里巴巴普惠体" panose="00020600040101010101" charset="-122"/>
                <a:ea typeface="阿里巴巴普惠体" panose="00020600040101010101" charset="-122"/>
                <a:cs typeface="阿里巴巴普惠体" panose="00020600040101010101" charset="-122"/>
                <a:sym typeface="+mn-ea"/>
              </a:rPr>
              <a:t> ——</a:t>
            </a:r>
          </a:p>
        </p:txBody>
      </p:sp>
      <p:sp>
        <p:nvSpPr>
          <p:cNvPr id="24" name="圆角矩形 23"/>
          <p:cNvSpPr/>
          <p:nvPr/>
        </p:nvSpPr>
        <p:spPr>
          <a:xfrm>
            <a:off x="3691255" y="4756150"/>
            <a:ext cx="2078990" cy="503555"/>
          </a:xfrm>
          <a:prstGeom prst="roundRect">
            <a:avLst>
              <a:gd name="adj" fmla="val 50000"/>
            </a:avLst>
          </a:prstGeom>
          <a:gradFill>
            <a:gsLst>
              <a:gs pos="100000">
                <a:schemeClr val="accent6"/>
              </a:gs>
              <a:gs pos="0">
                <a:srgbClr val="00B05B"/>
              </a:gs>
            </a:gsLst>
            <a:lin ang="16200000" scaled="0"/>
          </a:gradFill>
          <a:ln w="25400">
            <a:solidFill>
              <a:schemeClr val="bg1"/>
            </a:solidFill>
          </a:ln>
          <a:effectLst>
            <a:outerShdw blurRad="38100" dist="25400" dir="5400000" algn="t" rotWithShape="0">
              <a:schemeClr val="accent6">
                <a:lumMod val="75000"/>
                <a:alpha val="6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lgn="ctr"/>
            <a:r>
              <a:rPr lang="zh-CN" altLang="en-US" b="1" dirty="0">
                <a:solidFill>
                  <a:schemeClr val="bg1"/>
                </a:solidFill>
                <a:effectLst>
                  <a:outerShdw blurRad="50800" dist="38100" dir="2700000" algn="tl" rotWithShape="0">
                    <a:schemeClr val="accent6">
                      <a:lumMod val="75000"/>
                      <a:alpha val="80000"/>
                    </a:schemeClr>
                  </a:outerShdw>
                </a:effectLst>
                <a:latin typeface="阿里巴巴普惠体" panose="00020600040101010101" charset="-122"/>
                <a:ea typeface="阿里巴巴普惠体" panose="00020600040101010101" charset="-122"/>
                <a:cs typeface="阿里巴巴普惠体" panose="00020600040101010101" charset="-122"/>
              </a:rPr>
              <a:t>主讲人：    </a:t>
            </a:r>
          </a:p>
        </p:txBody>
      </p:sp>
      <p:sp>
        <p:nvSpPr>
          <p:cNvPr id="15" name="圆角矩形 14"/>
          <p:cNvSpPr/>
          <p:nvPr/>
        </p:nvSpPr>
        <p:spPr>
          <a:xfrm>
            <a:off x="6605270" y="4756150"/>
            <a:ext cx="2078990" cy="503555"/>
          </a:xfrm>
          <a:prstGeom prst="roundRect">
            <a:avLst>
              <a:gd name="adj" fmla="val 50000"/>
            </a:avLst>
          </a:prstGeom>
          <a:gradFill>
            <a:gsLst>
              <a:gs pos="100000">
                <a:schemeClr val="accent6"/>
              </a:gs>
              <a:gs pos="0">
                <a:srgbClr val="00B05B"/>
              </a:gs>
            </a:gsLst>
            <a:lin ang="16200000" scaled="0"/>
          </a:gradFill>
          <a:ln w="25400">
            <a:solidFill>
              <a:schemeClr val="bg1"/>
            </a:solidFill>
          </a:ln>
          <a:effectLst>
            <a:outerShdw blurRad="38100" dist="25400" dir="5400000" algn="t" rotWithShape="0">
              <a:schemeClr val="accent6">
                <a:lumMod val="75000"/>
                <a:alpha val="6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lvl="0" algn="ctr">
              <a:buClrTx/>
              <a:buSzTx/>
              <a:buFontTx/>
            </a:pPr>
            <a:r>
              <a:rPr lang="zh-CN" altLang="en-US" b="1" dirty="0">
                <a:solidFill>
                  <a:schemeClr val="bg1"/>
                </a:solidFill>
                <a:effectLst>
                  <a:outerShdw blurRad="50800" dist="38100" dir="2700000" algn="tl" rotWithShape="0">
                    <a:schemeClr val="accent6">
                      <a:lumMod val="75000"/>
                      <a:alpha val="80000"/>
                    </a:schemeClr>
                  </a:outerShdw>
                </a:effectLst>
                <a:latin typeface="阿里巴巴普惠体" panose="00020600040101010101" charset="-122"/>
                <a:ea typeface="阿里巴巴普惠体" panose="00020600040101010101" charset="-122"/>
                <a:cs typeface="阿里巴巴普惠体" panose="00020600040101010101" charset="-122"/>
                <a:sym typeface="+mn-ea"/>
              </a:rPr>
              <a:t>时 间：</a:t>
            </a:r>
            <a:r>
              <a:rPr lang="en-US" altLang="zh-CN" b="1" dirty="0">
                <a:solidFill>
                  <a:schemeClr val="bg1"/>
                </a:solidFill>
                <a:effectLst>
                  <a:outerShdw blurRad="50800" dist="38100" dir="2700000" algn="tl" rotWithShape="0">
                    <a:schemeClr val="accent6">
                      <a:lumMod val="75000"/>
                      <a:alpha val="80000"/>
                    </a:schemeClr>
                  </a:outerShdw>
                </a:effectLst>
                <a:latin typeface="阿里巴巴普惠体" panose="00020600040101010101" charset="-122"/>
                <a:ea typeface="阿里巴巴普惠体" panose="00020600040101010101" charset="-122"/>
                <a:cs typeface="阿里巴巴普惠体" panose="00020600040101010101" charset="-122"/>
                <a:sym typeface="+mn-ea"/>
              </a:rPr>
              <a:t>xx</a:t>
            </a:r>
            <a:r>
              <a:rPr lang="zh-CN" altLang="en-US" b="1" dirty="0">
                <a:solidFill>
                  <a:schemeClr val="bg1"/>
                </a:solidFill>
                <a:effectLst>
                  <a:outerShdw blurRad="50800" dist="38100" dir="2700000" algn="tl" rotWithShape="0">
                    <a:schemeClr val="accent6">
                      <a:lumMod val="75000"/>
                      <a:alpha val="80000"/>
                    </a:schemeClr>
                  </a:outerShdw>
                </a:effectLst>
                <a:latin typeface="阿里巴巴普惠体" panose="00020600040101010101" charset="-122"/>
                <a:ea typeface="阿里巴巴普惠体" panose="00020600040101010101" charset="-122"/>
                <a:cs typeface="阿里巴巴普惠体" panose="00020600040101010101" charset="-122"/>
                <a:sym typeface="+mn-ea"/>
              </a:rPr>
              <a:t>月</a:t>
            </a:r>
            <a:r>
              <a:rPr lang="en-US" altLang="zh-CN" b="1" dirty="0">
                <a:solidFill>
                  <a:schemeClr val="bg1"/>
                </a:solidFill>
                <a:effectLst>
                  <a:outerShdw blurRad="50800" dist="38100" dir="2700000" algn="tl" rotWithShape="0">
                    <a:schemeClr val="accent6">
                      <a:lumMod val="75000"/>
                      <a:alpha val="80000"/>
                    </a:schemeClr>
                  </a:outerShdw>
                </a:effectLst>
                <a:latin typeface="阿里巴巴普惠体" panose="00020600040101010101" charset="-122"/>
                <a:ea typeface="阿里巴巴普惠体" panose="00020600040101010101" charset="-122"/>
                <a:cs typeface="阿里巴巴普惠体" panose="00020600040101010101" charset="-122"/>
                <a:sym typeface="+mn-ea"/>
              </a:rPr>
              <a:t>xx</a:t>
            </a:r>
            <a:r>
              <a:rPr lang="zh-CN" altLang="en-US" b="1" dirty="0">
                <a:solidFill>
                  <a:schemeClr val="bg1"/>
                </a:solidFill>
                <a:effectLst>
                  <a:outerShdw blurRad="50800" dist="38100" dir="2700000" algn="tl" rotWithShape="0">
                    <a:schemeClr val="accent6">
                      <a:lumMod val="75000"/>
                      <a:alpha val="80000"/>
                    </a:schemeClr>
                  </a:outerShdw>
                </a:effectLst>
                <a:latin typeface="阿里巴巴普惠体" panose="00020600040101010101" charset="-122"/>
                <a:ea typeface="阿里巴巴普惠体" panose="00020600040101010101" charset="-122"/>
                <a:cs typeface="阿里巴巴普惠体" panose="00020600040101010101" charset="-122"/>
                <a:sym typeface="+mn-ea"/>
              </a:rPr>
              <a:t>日</a:t>
            </a:r>
          </a:p>
        </p:txBody>
      </p:sp>
      <p:sp>
        <p:nvSpPr>
          <p:cNvPr id="7" name="文本框 6"/>
          <p:cNvSpPr txBox="1"/>
          <p:nvPr/>
        </p:nvSpPr>
        <p:spPr>
          <a:xfrm>
            <a:off x="2000250" y="2880360"/>
            <a:ext cx="7479665" cy="922020"/>
          </a:xfrm>
          <a:prstGeom prst="rect">
            <a:avLst/>
          </a:prstGeom>
          <a:noFill/>
        </p:spPr>
        <p:txBody>
          <a:bodyPr wrap="square" lIns="91440" tIns="45720" rIns="91440" bIns="45720" rtlCol="0" anchor="t">
            <a:spAutoFit/>
          </a:bodyPr>
          <a:lstStyle/>
          <a:p>
            <a:pPr lvl="0" algn="ctr">
              <a:lnSpc>
                <a:spcPct val="90000"/>
              </a:lnSpc>
              <a:buClrTx/>
              <a:buSzTx/>
              <a:buFontTx/>
            </a:pPr>
            <a:r>
              <a:rPr lang="zh-CN" altLang="en-US" sz="6000" dirty="0">
                <a:ln w="22225">
                  <a:noFill/>
                </a:ln>
                <a:solidFill>
                  <a:schemeClr val="accent6">
                    <a:lumMod val="75000"/>
                  </a:schemeClr>
                </a:solidFill>
                <a:effectLst/>
                <a:latin typeface="印品招牌体 中黑（非商用）" panose="02000500000000000000" charset="-122"/>
                <a:ea typeface="印品招牌体 中黑（非商用）" panose="02000500000000000000" charset="-122"/>
                <a:cs typeface="阿里巴巴普惠体" panose="00020600040101010101" charset="-122"/>
                <a:sym typeface="+mn-ea"/>
              </a:rPr>
              <a:t>让我们一起对毒品说</a:t>
            </a:r>
          </a:p>
        </p:txBody>
      </p:sp>
      <p:sp>
        <p:nvSpPr>
          <p:cNvPr id="14" name="文本框 13"/>
          <p:cNvSpPr txBox="1"/>
          <p:nvPr/>
        </p:nvSpPr>
        <p:spPr>
          <a:xfrm>
            <a:off x="9052560" y="2880360"/>
            <a:ext cx="2040890" cy="922020"/>
          </a:xfrm>
          <a:prstGeom prst="rect">
            <a:avLst/>
          </a:prstGeom>
          <a:noFill/>
        </p:spPr>
        <p:txBody>
          <a:bodyPr wrap="square" rtlCol="0" anchor="t">
            <a:spAutoFit/>
          </a:bodyPr>
          <a:lstStyle/>
          <a:p>
            <a:pPr lvl="0" algn="ctr">
              <a:lnSpc>
                <a:spcPct val="90000"/>
              </a:lnSpc>
              <a:buClrTx/>
              <a:buSzTx/>
              <a:buFontTx/>
            </a:pPr>
            <a:r>
              <a:rPr lang="zh-CN" altLang="en-US" sz="6000" dirty="0">
                <a:ln w="22225">
                  <a:noFill/>
                </a:ln>
                <a:solidFill>
                  <a:schemeClr val="accent6">
                    <a:lumMod val="75000"/>
                  </a:schemeClr>
                </a:solidFill>
                <a:effectLst/>
                <a:latin typeface="印品招牌体 中黑（非商用）" panose="02000500000000000000" charset="-122"/>
                <a:ea typeface="印品招牌体 中黑（非商用）" panose="02000500000000000000" charset="-122"/>
                <a:cs typeface="阿里巴巴普惠体" panose="00020600040101010101" charset="-122"/>
                <a:sym typeface="+mn-ea"/>
              </a:rPr>
              <a:t>“不”</a:t>
            </a:r>
          </a:p>
        </p:txBody>
      </p:sp>
      <p:grpSp>
        <p:nvGrpSpPr>
          <p:cNvPr id="4" name="组合 3"/>
          <p:cNvGrpSpPr/>
          <p:nvPr/>
        </p:nvGrpSpPr>
        <p:grpSpPr>
          <a:xfrm>
            <a:off x="3069908" y="1694815"/>
            <a:ext cx="6003925" cy="826770"/>
            <a:chOff x="4800" y="2693"/>
            <a:chExt cx="9455" cy="1302"/>
          </a:xfrm>
        </p:grpSpPr>
        <p:pic>
          <p:nvPicPr>
            <p:cNvPr id="2" name="图片 1" descr="51miz-E1262338-1D8A2580"/>
            <p:cNvPicPr>
              <a:picLocks noChangeAspect="1"/>
            </p:cNvPicPr>
            <p:nvPr/>
          </p:nvPicPr>
          <p:blipFill>
            <a:blip r:embed="rId3"/>
            <a:srcRect l="11473" t="15306" r="60678" b="49768"/>
            <a:stretch>
              <a:fillRect/>
            </a:stretch>
          </p:blipFill>
          <p:spPr>
            <a:xfrm>
              <a:off x="12871" y="2693"/>
              <a:ext cx="1385" cy="1303"/>
            </a:xfrm>
            <a:prstGeom prst="rect">
              <a:avLst/>
            </a:prstGeom>
          </p:spPr>
        </p:pic>
        <p:pic>
          <p:nvPicPr>
            <p:cNvPr id="3" name="图片 2" descr="51miz-E1262338-1D8A2580"/>
            <p:cNvPicPr>
              <a:picLocks noChangeAspect="1"/>
            </p:cNvPicPr>
            <p:nvPr/>
          </p:nvPicPr>
          <p:blipFill>
            <a:blip r:embed="rId3"/>
            <a:srcRect l="11473" t="15306" r="60678" b="49768"/>
            <a:stretch>
              <a:fillRect/>
            </a:stretch>
          </p:blipFill>
          <p:spPr>
            <a:xfrm>
              <a:off x="4800" y="2693"/>
              <a:ext cx="1385" cy="1303"/>
            </a:xfrm>
            <a:prstGeom prst="rect">
              <a:avLst/>
            </a:prstGeom>
          </p:spPr>
        </p:pic>
      </p:grpSp>
      <p:pic>
        <p:nvPicPr>
          <p:cNvPr id="13" name="图片 12" descr="51miz-E1264280-F8CF7624"/>
          <p:cNvPicPr>
            <a:picLocks noChangeAspect="1"/>
          </p:cNvPicPr>
          <p:nvPr/>
        </p:nvPicPr>
        <p:blipFill>
          <a:blip r:embed="rId4">
            <a:lum contrast="6000"/>
          </a:blip>
          <a:srcRect l="14396" t="5641" r="12139" b="5315"/>
          <a:stretch>
            <a:fillRect/>
          </a:stretch>
        </p:blipFill>
        <p:spPr>
          <a:xfrm>
            <a:off x="9121140" y="4288155"/>
            <a:ext cx="2783840" cy="253238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par>
                                <p:cTn id="8" presetID="9" presetClass="entr" presetSubtype="0"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dissolve">
                                      <p:cBhvr>
                                        <p:cTn id="10" dur="500"/>
                                        <p:tgtEl>
                                          <p:spTgt spid="13"/>
                                        </p:tgtEl>
                                      </p:cBhvr>
                                    </p:animEffect>
                                  </p:childTnLst>
                                </p:cTn>
                              </p:par>
                            </p:childTnLst>
                          </p:cTn>
                        </p:par>
                        <p:par>
                          <p:cTn id="11" fill="hold">
                            <p:stCondLst>
                              <p:cond delay="500"/>
                            </p:stCondLst>
                            <p:childTnLst>
                              <p:par>
                                <p:cTn id="12" presetID="38" presetClass="entr" presetSubtype="0" accel="50000" fill="hold" grpId="0" nodeType="afterEffect">
                                  <p:stCondLst>
                                    <p:cond delay="0"/>
                                  </p:stCondLst>
                                  <p:iterate type="lt">
                                    <p:tmPct val="50000"/>
                                  </p:iterate>
                                  <p:childTnLst>
                                    <p:set>
                                      <p:cBhvr>
                                        <p:cTn id="13" dur="1" fill="hold">
                                          <p:stCondLst>
                                            <p:cond delay="0"/>
                                          </p:stCondLst>
                                        </p:cTn>
                                        <p:tgtEl>
                                          <p:spTgt spid="6"/>
                                        </p:tgtEl>
                                        <p:attrNameLst>
                                          <p:attrName>style.visibility</p:attrName>
                                        </p:attrNameLst>
                                      </p:cBhvr>
                                      <p:to>
                                        <p:strVal val="visible"/>
                                      </p:to>
                                    </p:set>
                                    <p:set>
                                      <p:cBhvr>
                                        <p:cTn id="14" dur="228" fill="hold">
                                          <p:stCondLst>
                                            <p:cond delay="0"/>
                                          </p:stCondLst>
                                        </p:cTn>
                                        <p:tgtEl>
                                          <p:spTgt spid="6"/>
                                        </p:tgtEl>
                                        <p:attrNameLst>
                                          <p:attrName>style.rotation</p:attrName>
                                        </p:attrNameLst>
                                      </p:cBhvr>
                                      <p:to>
                                        <p:strVal val="-45.0"/>
                                      </p:to>
                                    </p:set>
                                    <p:anim calcmode="lin" valueType="num">
                                      <p:cBhvr>
                                        <p:cTn id="15" dur="228" fill="hold">
                                          <p:stCondLst>
                                            <p:cond delay="228"/>
                                          </p:stCondLst>
                                        </p:cTn>
                                        <p:tgtEl>
                                          <p:spTgt spid="6"/>
                                        </p:tgtEl>
                                        <p:attrNameLst>
                                          <p:attrName>style.rotation</p:attrName>
                                        </p:attrNameLst>
                                      </p:cBhvr>
                                      <p:tavLst>
                                        <p:tav tm="0">
                                          <p:val>
                                            <p:fltVal val="-45"/>
                                          </p:val>
                                        </p:tav>
                                        <p:tav tm="69900">
                                          <p:val>
                                            <p:fltVal val="45"/>
                                          </p:val>
                                        </p:tav>
                                        <p:tav tm="100000">
                                          <p:val>
                                            <p:fltVal val="0"/>
                                          </p:val>
                                        </p:tav>
                                      </p:tavLst>
                                    </p:anim>
                                    <p:anim calcmode="lin" valueType="num">
                                      <p:cBhvr>
                                        <p:cTn id="16" dur="228" fill="hold">
                                          <p:stCondLst>
                                            <p:cond delay="0"/>
                                          </p:stCondLst>
                                        </p:cTn>
                                        <p:tgtEl>
                                          <p:spTgt spid="6"/>
                                        </p:tgtEl>
                                        <p:attrNameLst>
                                          <p:attrName>ppt_y</p:attrName>
                                        </p:attrNameLst>
                                      </p:cBhvr>
                                      <p:tavLst>
                                        <p:tav tm="0">
                                          <p:val>
                                            <p:strVal val="#ppt_y-1"/>
                                          </p:val>
                                        </p:tav>
                                        <p:tav tm="100000">
                                          <p:val>
                                            <p:strVal val="#ppt_y-(0.354*#ppt_w-0.172*#ppt_h)"/>
                                          </p:val>
                                        </p:tav>
                                      </p:tavLst>
                                    </p:anim>
                                    <p:anim calcmode="lin" valueType="num">
                                      <p:cBhvr>
                                        <p:cTn id="17" dur="78" decel="50000" autoRev="1" fill="hold">
                                          <p:stCondLst>
                                            <p:cond delay="228"/>
                                          </p:stCondLst>
                                        </p:cTn>
                                        <p:tgtEl>
                                          <p:spTgt spid="6"/>
                                        </p:tgtEl>
                                        <p:attrNameLst>
                                          <p:attrName>ppt_y</p:attrName>
                                        </p:attrNameLst>
                                      </p:cBhvr>
                                      <p:tavLst>
                                        <p:tav tm="0">
                                          <p:val>
                                            <p:strVal val="#ppt_y-(0.354*#ppt_w-0.172*#ppt_h)"/>
                                          </p:val>
                                        </p:tav>
                                        <p:tav tm="100000">
                                          <p:val>
                                            <p:strVal val="#ppt_y-(0.354*#ppt_w-0.172*#ppt_h)-#ppt_h/2"/>
                                          </p:val>
                                        </p:tav>
                                      </p:tavLst>
                                    </p:anim>
                                    <p:anim calcmode="lin" valueType="num">
                                      <p:cBhvr>
                                        <p:cTn id="18" dur="68" fill="hold">
                                          <p:stCondLst>
                                            <p:cond delay="432"/>
                                          </p:stCondLst>
                                        </p:cTn>
                                        <p:tgtEl>
                                          <p:spTgt spid="6"/>
                                        </p:tgtEl>
                                        <p:attrNameLst>
                                          <p:attrName>ppt_y</p:attrName>
                                        </p:attrNameLst>
                                      </p:cBhvr>
                                      <p:tavLst>
                                        <p:tav tm="0">
                                          <p:val>
                                            <p:strVal val="#ppt_y-(0.354*#ppt_w-0.172*#ppt_h)"/>
                                          </p:val>
                                        </p:tav>
                                        <p:tav tm="100000">
                                          <p:val>
                                            <p:strVal val="#ppt_y"/>
                                          </p:val>
                                        </p:tav>
                                      </p:tavLst>
                                    </p:anim>
                                  </p:childTnLst>
                                </p:cTn>
                              </p:par>
                            </p:childTnLst>
                          </p:cTn>
                        </p:par>
                        <p:par>
                          <p:cTn id="19" fill="hold">
                            <p:stCondLst>
                              <p:cond delay="125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7"/>
                                        </p:tgtEl>
                                        <p:attrNameLst>
                                          <p:attrName>ppt_y</p:attrName>
                                        </p:attrNameLst>
                                      </p:cBhvr>
                                      <p:tavLst>
                                        <p:tav tm="0">
                                          <p:val>
                                            <p:strVal val="#ppt_y"/>
                                          </p:val>
                                        </p:tav>
                                        <p:tav tm="100000">
                                          <p:val>
                                            <p:strVal val="#ppt_y"/>
                                          </p:val>
                                        </p:tav>
                                      </p:tavLst>
                                    </p:anim>
                                    <p:anim calcmode="lin" valueType="num">
                                      <p:cBhvr>
                                        <p:cTn id="24"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7"/>
                                        </p:tgtEl>
                                      </p:cBhvr>
                                    </p:animEffect>
                                  </p:childTnLst>
                                </p:cTn>
                              </p:par>
                            </p:childTnLst>
                          </p:cTn>
                        </p:par>
                        <p:par>
                          <p:cTn id="27" fill="hold">
                            <p:stCondLst>
                              <p:cond delay="2150"/>
                            </p:stCondLst>
                            <p:childTnLst>
                              <p:par>
                                <p:cTn id="28" presetID="41" presetClass="entr" presetSubtype="0" fill="hold" grpId="0" nodeType="afterEffect">
                                  <p:stCondLst>
                                    <p:cond delay="0"/>
                                  </p:stCondLst>
                                  <p:iterate type="lt">
                                    <p:tmPct val="10000"/>
                                  </p:iterate>
                                  <p:childTnLst>
                                    <p:set>
                                      <p:cBhvr>
                                        <p:cTn id="29" dur="1" fill="hold">
                                          <p:stCondLst>
                                            <p:cond delay="0"/>
                                          </p:stCondLst>
                                        </p:cTn>
                                        <p:tgtEl>
                                          <p:spTgt spid="14"/>
                                        </p:tgtEl>
                                        <p:attrNameLst>
                                          <p:attrName>style.visibility</p:attrName>
                                        </p:attrNameLst>
                                      </p:cBhvr>
                                      <p:to>
                                        <p:strVal val="visible"/>
                                      </p:to>
                                    </p:set>
                                    <p:anim calcmode="lin" valueType="num">
                                      <p:cBhvr>
                                        <p:cTn id="30"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14"/>
                                        </p:tgtEl>
                                        <p:attrNameLst>
                                          <p:attrName>ppt_y</p:attrName>
                                        </p:attrNameLst>
                                      </p:cBhvr>
                                      <p:tavLst>
                                        <p:tav tm="0">
                                          <p:val>
                                            <p:strVal val="#ppt_y"/>
                                          </p:val>
                                        </p:tav>
                                        <p:tav tm="100000">
                                          <p:val>
                                            <p:strVal val="#ppt_y"/>
                                          </p:val>
                                        </p:tav>
                                      </p:tavLst>
                                    </p:anim>
                                    <p:anim calcmode="lin" valueType="num">
                                      <p:cBhvr>
                                        <p:cTn id="32"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14"/>
                                        </p:tgtEl>
                                      </p:cBhvr>
                                    </p:animEffect>
                                  </p:childTnLst>
                                </p:cTn>
                              </p:par>
                              <p:par>
                                <p:cTn id="35" presetID="16" presetClass="entr" presetSubtype="37" fill="hold" nodeType="with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barn(outVertical)">
                                      <p:cBhvr>
                                        <p:cTn id="37" dur="500"/>
                                        <p:tgtEl>
                                          <p:spTgt spid="4"/>
                                        </p:tgtEl>
                                      </p:cBhvr>
                                    </p:animEffect>
                                  </p:childTnLst>
                                </p:cTn>
                              </p:par>
                            </p:childTnLst>
                          </p:cTn>
                        </p:par>
                        <p:par>
                          <p:cTn id="38" fill="hold">
                            <p:stCondLst>
                              <p:cond delay="2750"/>
                            </p:stCondLst>
                            <p:childTnLst>
                              <p:par>
                                <p:cTn id="39" presetID="16" presetClass="entr" presetSubtype="37" fill="hold" grpId="1" nodeType="afterEffect">
                                  <p:stCondLst>
                                    <p:cond delay="0"/>
                                  </p:stCondLst>
                                  <p:childTnLst>
                                    <p:set>
                                      <p:cBhvr>
                                        <p:cTn id="40" dur="1" fill="hold">
                                          <p:stCondLst>
                                            <p:cond delay="0"/>
                                          </p:stCondLst>
                                        </p:cTn>
                                        <p:tgtEl>
                                          <p:spTgt spid="11">
                                            <p:txEl>
                                              <p:pRg st="0" end="0"/>
                                            </p:txEl>
                                          </p:spTgt>
                                        </p:tgtEl>
                                        <p:attrNameLst>
                                          <p:attrName>style.visibility</p:attrName>
                                        </p:attrNameLst>
                                      </p:cBhvr>
                                      <p:to>
                                        <p:strVal val="visible"/>
                                      </p:to>
                                    </p:set>
                                    <p:animEffect transition="in" filter="barn(outVertical)">
                                      <p:cBhvr>
                                        <p:cTn id="41" dur="500"/>
                                        <p:tgtEl>
                                          <p:spTgt spid="11">
                                            <p:txEl>
                                              <p:pRg st="0" end="0"/>
                                            </p:txEl>
                                          </p:spTgt>
                                        </p:tgtEl>
                                      </p:cBhvr>
                                    </p:animEffect>
                                  </p:childTnLst>
                                </p:cTn>
                              </p:par>
                            </p:childTnLst>
                          </p:cTn>
                        </p:par>
                        <p:par>
                          <p:cTn id="42" fill="hold">
                            <p:stCondLst>
                              <p:cond delay="3250"/>
                            </p:stCondLst>
                            <p:childTnLst>
                              <p:par>
                                <p:cTn id="43" presetID="2" presetClass="entr" presetSubtype="4" fill="hold" grpId="0" nodeType="afterEffect">
                                  <p:stCondLst>
                                    <p:cond delay="0"/>
                                  </p:stCondLst>
                                  <p:childTnLst>
                                    <p:set>
                                      <p:cBhvr>
                                        <p:cTn id="44" dur="1" fill="hold">
                                          <p:stCondLst>
                                            <p:cond delay="0"/>
                                          </p:stCondLst>
                                        </p:cTn>
                                        <p:tgtEl>
                                          <p:spTgt spid="24"/>
                                        </p:tgtEl>
                                        <p:attrNameLst>
                                          <p:attrName>style.visibility</p:attrName>
                                        </p:attrNameLst>
                                      </p:cBhvr>
                                      <p:to>
                                        <p:strVal val="visible"/>
                                      </p:to>
                                    </p:set>
                                    <p:anim calcmode="lin" valueType="num">
                                      <p:cBhvr additive="base">
                                        <p:cTn id="45" dur="500" fill="hold"/>
                                        <p:tgtEl>
                                          <p:spTgt spid="24"/>
                                        </p:tgtEl>
                                        <p:attrNameLst>
                                          <p:attrName>ppt_x</p:attrName>
                                        </p:attrNameLst>
                                      </p:cBhvr>
                                      <p:tavLst>
                                        <p:tav tm="0">
                                          <p:val>
                                            <p:strVal val="#ppt_x"/>
                                          </p:val>
                                        </p:tav>
                                        <p:tav tm="100000">
                                          <p:val>
                                            <p:strVal val="#ppt_x"/>
                                          </p:val>
                                        </p:tav>
                                      </p:tavLst>
                                    </p:anim>
                                    <p:anim calcmode="lin" valueType="num">
                                      <p:cBhvr additive="base">
                                        <p:cTn id="46" dur="500" fill="hold"/>
                                        <p:tgtEl>
                                          <p:spTgt spid="24"/>
                                        </p:tgtEl>
                                        <p:attrNameLst>
                                          <p:attrName>ppt_y</p:attrName>
                                        </p:attrNameLst>
                                      </p:cBhvr>
                                      <p:tavLst>
                                        <p:tav tm="0">
                                          <p:val>
                                            <p:strVal val="1+#ppt_h/2"/>
                                          </p:val>
                                        </p:tav>
                                        <p:tav tm="100000">
                                          <p:val>
                                            <p:strVal val="#ppt_y"/>
                                          </p:val>
                                        </p:tav>
                                      </p:tavLst>
                                    </p:anim>
                                  </p:childTnLst>
                                </p:cTn>
                              </p:par>
                            </p:childTnLst>
                          </p:cTn>
                        </p:par>
                        <p:par>
                          <p:cTn id="47" fill="hold">
                            <p:stCondLst>
                              <p:cond delay="3750"/>
                            </p:stCondLst>
                            <p:childTnLst>
                              <p:par>
                                <p:cTn id="48" presetID="2" presetClass="entr" presetSubtype="4" fill="hold" grpId="0" nodeType="afterEffect">
                                  <p:stCondLst>
                                    <p:cond delay="0"/>
                                  </p:stCondLst>
                                  <p:childTnLst>
                                    <p:set>
                                      <p:cBhvr>
                                        <p:cTn id="49" dur="1" fill="hold">
                                          <p:stCondLst>
                                            <p:cond delay="0"/>
                                          </p:stCondLst>
                                        </p:cTn>
                                        <p:tgtEl>
                                          <p:spTgt spid="15"/>
                                        </p:tgtEl>
                                        <p:attrNameLst>
                                          <p:attrName>style.visibility</p:attrName>
                                        </p:attrNameLst>
                                      </p:cBhvr>
                                      <p:to>
                                        <p:strVal val="visible"/>
                                      </p:to>
                                    </p:set>
                                    <p:anim calcmode="lin" valueType="num">
                                      <p:cBhvr additive="base">
                                        <p:cTn id="50" dur="500" fill="hold"/>
                                        <p:tgtEl>
                                          <p:spTgt spid="15"/>
                                        </p:tgtEl>
                                        <p:attrNameLst>
                                          <p:attrName>ppt_x</p:attrName>
                                        </p:attrNameLst>
                                      </p:cBhvr>
                                      <p:tavLst>
                                        <p:tav tm="0">
                                          <p:val>
                                            <p:strVal val="#ppt_x"/>
                                          </p:val>
                                        </p:tav>
                                        <p:tav tm="100000">
                                          <p:val>
                                            <p:strVal val="#ppt_x"/>
                                          </p:val>
                                        </p:tav>
                                      </p:tavLst>
                                    </p:anim>
                                    <p:anim calcmode="lin" valueType="num">
                                      <p:cBhvr additive="base">
                                        <p:cTn id="51"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1" build="p"/>
      <p:bldP spid="24" grpId="0" animBg="1"/>
      <p:bldP spid="15" grpId="0" animBg="1"/>
      <p:bldP spid="7" grpId="0"/>
      <p:bldP spid="1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01-恢复的"/>
          <p:cNvPicPr>
            <a:picLocks noChangeAspect="1"/>
          </p:cNvPicPr>
          <p:nvPr/>
        </p:nvPicPr>
        <p:blipFill>
          <a:blip r:embed="rId8"/>
          <a:stretch>
            <a:fillRect/>
          </a:stretch>
        </p:blipFill>
        <p:spPr>
          <a:xfrm>
            <a:off x="0" y="0"/>
            <a:ext cx="12192000" cy="6858635"/>
          </a:xfrm>
          <a:prstGeom prst="rect">
            <a:avLst/>
          </a:prstGeom>
        </p:spPr>
      </p:pic>
      <p:pic>
        <p:nvPicPr>
          <p:cNvPr id="8" name="图片 7" descr="00"/>
          <p:cNvPicPr>
            <a:picLocks noChangeAspect="1"/>
          </p:cNvPicPr>
          <p:nvPr/>
        </p:nvPicPr>
        <p:blipFill>
          <a:blip r:embed="rId9"/>
          <a:srcRect l="2349" r="2109"/>
          <a:stretch>
            <a:fillRect/>
          </a:stretch>
        </p:blipFill>
        <p:spPr>
          <a:xfrm>
            <a:off x="271780" y="19685"/>
            <a:ext cx="11648440" cy="6741160"/>
          </a:xfrm>
          <a:prstGeom prst="rect">
            <a:avLst/>
          </a:prstGeom>
        </p:spPr>
      </p:pic>
      <p:sp>
        <p:nvSpPr>
          <p:cNvPr id="9" name="文本框 8"/>
          <p:cNvSpPr txBox="1"/>
          <p:nvPr>
            <p:custDataLst>
              <p:tags r:id="rId1"/>
            </p:custDataLst>
          </p:nvPr>
        </p:nvSpPr>
        <p:spPr>
          <a:xfrm>
            <a:off x="3048000" y="633214"/>
            <a:ext cx="6096000" cy="534035"/>
          </a:xfrm>
          <a:prstGeom prst="rect">
            <a:avLst/>
          </a:prstGeom>
          <a:noFill/>
        </p:spPr>
        <p:txBody>
          <a:bodyPr wrap="square" rtlCol="0" anchor="t">
            <a:spAutoFit/>
          </a:bodyPr>
          <a:lstStyle/>
          <a:p>
            <a:pPr lvl="0" algn="ctr">
              <a:lnSpc>
                <a:spcPct val="90000"/>
              </a:lnSpc>
              <a:buClrTx/>
              <a:buSzTx/>
              <a:buFontTx/>
            </a:pPr>
            <a:r>
              <a:rPr lang="zh-CN" altLang="en-US" sz="3200" b="1">
                <a:solidFill>
                  <a:srgbClr val="3B7D23"/>
                </a:solidFill>
                <a:latin typeface="阿里巴巴普惠体" panose="00020600040101010101" charset="-122"/>
                <a:ea typeface="阿里巴巴普惠体" panose="00020600040101010101" charset="-122"/>
                <a:cs typeface="阿里巴巴普惠体" panose="00020600040101010101" charset="-122"/>
                <a:sym typeface="+mn-ea"/>
              </a:rPr>
              <a:t>吸毒为何会上瘾</a:t>
            </a:r>
          </a:p>
        </p:txBody>
      </p:sp>
      <p:sp>
        <p:nvSpPr>
          <p:cNvPr id="10" name="文本框 9"/>
          <p:cNvSpPr txBox="1"/>
          <p:nvPr>
            <p:custDataLst>
              <p:tags r:id="rId2"/>
            </p:custDataLst>
          </p:nvPr>
        </p:nvSpPr>
        <p:spPr>
          <a:xfrm>
            <a:off x="3723958" y="1155700"/>
            <a:ext cx="4744085" cy="230505"/>
          </a:xfrm>
          <a:prstGeom prst="rect">
            <a:avLst/>
          </a:prstGeom>
          <a:noFill/>
        </p:spPr>
        <p:txBody>
          <a:bodyPr wrap="square" lIns="0" tIns="0" rIns="0" bIns="0" rtlCol="0" anchor="t">
            <a:spAutoFit/>
          </a:bodyPr>
          <a:lstStyle/>
          <a:p>
            <a:pPr algn="ctr"/>
            <a:r>
              <a:rPr sz="1500">
                <a:solidFill>
                  <a:srgbClr val="3B7D23"/>
                </a:solidFill>
                <a:latin typeface="阿里巴巴普惠体" panose="00020600040101010101" charset="-122"/>
                <a:ea typeface="阿里巴巴普惠体" panose="00020600040101010101" charset="-122"/>
                <a:cs typeface="阿里巴巴普惠体" panose="00020600040101010101" charset="-122"/>
              </a:rPr>
              <a:t>Why drug addiction occurs</a:t>
            </a:r>
          </a:p>
        </p:txBody>
      </p:sp>
      <p:grpSp>
        <p:nvGrpSpPr>
          <p:cNvPr id="60" name="组合 59"/>
          <p:cNvGrpSpPr/>
          <p:nvPr/>
        </p:nvGrpSpPr>
        <p:grpSpPr>
          <a:xfrm>
            <a:off x="10756265" y="5972175"/>
            <a:ext cx="617220" cy="215900"/>
            <a:chOff x="16722" y="9359"/>
            <a:chExt cx="972" cy="340"/>
          </a:xfrm>
          <a:gradFill>
            <a:gsLst>
              <a:gs pos="0">
                <a:srgbClr val="00CA75"/>
              </a:gs>
              <a:gs pos="100000">
                <a:srgbClr val="4BA937">
                  <a:alpha val="0"/>
                </a:srgbClr>
              </a:gs>
            </a:gsLst>
            <a:lin ang="10800000" scaled="0"/>
          </a:gradFill>
        </p:grpSpPr>
        <p:sp>
          <p:nvSpPr>
            <p:cNvPr id="61" name="燕尾形 60"/>
            <p:cNvSpPr/>
            <p:nvPr>
              <p:custDataLst>
                <p:tags r:id="rId3"/>
              </p:custDataLst>
            </p:nvPr>
          </p:nvSpPr>
          <p:spPr>
            <a:xfrm>
              <a:off x="17194" y="9359"/>
              <a:ext cx="264" cy="34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阿里巴巴普惠体" panose="00020600040101010101" charset="-122"/>
              </a:endParaRPr>
            </a:p>
          </p:txBody>
        </p:sp>
        <p:sp>
          <p:nvSpPr>
            <p:cNvPr id="62" name="燕尾形 61"/>
            <p:cNvSpPr/>
            <p:nvPr>
              <p:custDataLst>
                <p:tags r:id="rId4"/>
              </p:custDataLst>
            </p:nvPr>
          </p:nvSpPr>
          <p:spPr>
            <a:xfrm>
              <a:off x="17430" y="9359"/>
              <a:ext cx="264" cy="34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阿里巴巴普惠体" panose="00020600040101010101" charset="-122"/>
              </a:endParaRPr>
            </a:p>
          </p:txBody>
        </p:sp>
        <p:sp>
          <p:nvSpPr>
            <p:cNvPr id="63" name="燕尾形 62"/>
            <p:cNvSpPr/>
            <p:nvPr>
              <p:custDataLst>
                <p:tags r:id="rId5"/>
              </p:custDataLst>
            </p:nvPr>
          </p:nvSpPr>
          <p:spPr>
            <a:xfrm>
              <a:off x="16722" y="9359"/>
              <a:ext cx="264" cy="34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阿里巴巴普惠体" panose="00020600040101010101" charset="-122"/>
              </a:endParaRPr>
            </a:p>
          </p:txBody>
        </p:sp>
        <p:sp>
          <p:nvSpPr>
            <p:cNvPr id="64" name="燕尾形 63"/>
            <p:cNvSpPr/>
            <p:nvPr>
              <p:custDataLst>
                <p:tags r:id="rId6"/>
              </p:custDataLst>
            </p:nvPr>
          </p:nvSpPr>
          <p:spPr>
            <a:xfrm>
              <a:off x="16958" y="9359"/>
              <a:ext cx="264" cy="34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阿里巴巴普惠体" panose="00020600040101010101" charset="-122"/>
              </a:endParaRPr>
            </a:p>
          </p:txBody>
        </p:sp>
      </p:grpSp>
      <p:sp>
        <p:nvSpPr>
          <p:cNvPr id="12" name="圆角矩形 11"/>
          <p:cNvSpPr/>
          <p:nvPr/>
        </p:nvSpPr>
        <p:spPr>
          <a:xfrm>
            <a:off x="1353185" y="1788795"/>
            <a:ext cx="3457575" cy="506730"/>
          </a:xfrm>
          <a:prstGeom prst="roundRect">
            <a:avLst>
              <a:gd name="adj" fmla="val 50000"/>
            </a:avLst>
          </a:prstGeom>
          <a:solidFill>
            <a:srgbClr val="4BA937"/>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36195" rIns="0" bIns="0" numCol="1" spcCol="0" rtlCol="0" fromWordArt="0" anchor="ctr" anchorCtr="0" forceAA="0" compatLnSpc="1">
            <a:noAutofit/>
          </a:bodyPr>
          <a:lstStyle/>
          <a:p>
            <a:pPr lvl="0" algn="ctr">
              <a:buClrTx/>
              <a:buSzTx/>
              <a:buFontTx/>
            </a:pPr>
            <a:r>
              <a:rPr lang="zh-CN" altLang="en-US" sz="2300">
                <a:solidFill>
                  <a:schemeClr val="bg1"/>
                </a:solidFill>
                <a:latin typeface="阿里巴巴普惠体 Heavy" panose="00020600040101010101" charset="-122"/>
                <a:ea typeface="阿里巴巴普惠体 Heavy" panose="00020600040101010101" charset="-122"/>
                <a:cs typeface="阿里巴巴普惠体" panose="00020600040101010101" charset="-122"/>
                <a:sym typeface="+mn-ea"/>
              </a:rPr>
              <a:t>关于毒品的七个谎言</a:t>
            </a:r>
          </a:p>
        </p:txBody>
      </p:sp>
      <p:sp>
        <p:nvSpPr>
          <p:cNvPr id="3" name="矩形: 圆角 279"/>
          <p:cNvSpPr/>
          <p:nvPr/>
        </p:nvSpPr>
        <p:spPr>
          <a:xfrm>
            <a:off x="5664200" y="2509520"/>
            <a:ext cx="2281555" cy="537845"/>
          </a:xfrm>
          <a:prstGeom prst="roundRect">
            <a:avLst>
              <a:gd name="adj" fmla="val 50000"/>
            </a:avLst>
          </a:prstGeom>
          <a:solidFill>
            <a:srgbClr val="4BA937">
              <a:alpha val="10000"/>
            </a:srgbClr>
          </a:solidFill>
          <a:ln w="12700">
            <a:solidFill>
              <a:srgbClr val="4BA937"/>
            </a:solidFill>
            <a:prstDash val="solid"/>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r>
              <a:rPr lang="zh-CN" altLang="en-US" sz="2100" b="1" dirty="0">
                <a:solidFill>
                  <a:srgbClr val="3B7D23"/>
                </a:solidFill>
                <a:latin typeface="阿里巴巴普惠体" panose="00020600040101010101" charset="-122"/>
                <a:ea typeface="阿里巴巴普惠体" panose="00020600040101010101" charset="-122"/>
                <a:cs typeface="阿里巴巴普惠体" panose="00020600040101010101" charset="-122"/>
                <a:sym typeface="+mn-ea"/>
              </a:rPr>
              <a:t>可以治病</a:t>
            </a:r>
          </a:p>
        </p:txBody>
      </p:sp>
      <p:sp>
        <p:nvSpPr>
          <p:cNvPr id="4" name="矩形: 圆角 279"/>
          <p:cNvSpPr/>
          <p:nvPr/>
        </p:nvSpPr>
        <p:spPr>
          <a:xfrm>
            <a:off x="5664200" y="3272790"/>
            <a:ext cx="2281555" cy="537845"/>
          </a:xfrm>
          <a:prstGeom prst="roundRect">
            <a:avLst>
              <a:gd name="adj" fmla="val 50000"/>
            </a:avLst>
          </a:prstGeom>
          <a:solidFill>
            <a:srgbClr val="4BA937">
              <a:alpha val="10000"/>
            </a:srgbClr>
          </a:solidFill>
          <a:ln w="12700">
            <a:solidFill>
              <a:srgbClr val="4BA937"/>
            </a:solidFill>
            <a:prstDash val="solid"/>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r>
              <a:rPr lang="zh-CN" altLang="en-US" sz="2100" b="1" dirty="0">
                <a:solidFill>
                  <a:srgbClr val="3B7D23"/>
                </a:solidFill>
                <a:latin typeface="阿里巴巴普惠体" panose="00020600040101010101" charset="-122"/>
                <a:ea typeface="阿里巴巴普惠体" panose="00020600040101010101" charset="-122"/>
                <a:cs typeface="阿里巴巴普惠体" panose="00020600040101010101" charset="-122"/>
                <a:sym typeface="+mn-ea"/>
              </a:rPr>
              <a:t>可以减肥</a:t>
            </a:r>
          </a:p>
        </p:txBody>
      </p:sp>
      <p:sp>
        <p:nvSpPr>
          <p:cNvPr id="5" name="矩形: 圆角 279"/>
          <p:cNvSpPr/>
          <p:nvPr/>
        </p:nvSpPr>
        <p:spPr>
          <a:xfrm>
            <a:off x="8483600" y="2841625"/>
            <a:ext cx="2273935" cy="537845"/>
          </a:xfrm>
          <a:prstGeom prst="roundRect">
            <a:avLst>
              <a:gd name="adj" fmla="val 50000"/>
            </a:avLst>
          </a:prstGeom>
          <a:solidFill>
            <a:srgbClr val="4BA937">
              <a:alpha val="10000"/>
            </a:srgbClr>
          </a:solidFill>
          <a:ln w="12700">
            <a:solidFill>
              <a:srgbClr val="4BA937"/>
            </a:solidFill>
            <a:prstDash val="solid"/>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r>
              <a:rPr lang="zh-CN" altLang="en-US" sz="2100" b="1" dirty="0">
                <a:solidFill>
                  <a:srgbClr val="3B7D23"/>
                </a:solidFill>
                <a:latin typeface="阿里巴巴普惠体" panose="00020600040101010101" charset="-122"/>
                <a:ea typeface="阿里巴巴普惠体" panose="00020600040101010101" charset="-122"/>
                <a:cs typeface="阿里巴巴普惠体" panose="00020600040101010101" charset="-122"/>
                <a:sym typeface="+mn-ea"/>
              </a:rPr>
              <a:t>可以摆脱烦恼</a:t>
            </a:r>
          </a:p>
        </p:txBody>
      </p:sp>
      <p:sp>
        <p:nvSpPr>
          <p:cNvPr id="6" name="矩形: 圆角 279"/>
          <p:cNvSpPr/>
          <p:nvPr/>
        </p:nvSpPr>
        <p:spPr>
          <a:xfrm>
            <a:off x="8483600" y="3623945"/>
            <a:ext cx="2273935" cy="537845"/>
          </a:xfrm>
          <a:prstGeom prst="roundRect">
            <a:avLst>
              <a:gd name="adj" fmla="val 50000"/>
            </a:avLst>
          </a:prstGeom>
          <a:solidFill>
            <a:srgbClr val="4BA937">
              <a:alpha val="10000"/>
            </a:srgbClr>
          </a:solidFill>
          <a:ln w="12700">
            <a:solidFill>
              <a:srgbClr val="4BA937"/>
            </a:solidFill>
            <a:prstDash val="solid"/>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r>
              <a:rPr lang="zh-CN" altLang="en-US" sz="2100" b="1" dirty="0">
                <a:solidFill>
                  <a:srgbClr val="3B7D23"/>
                </a:solidFill>
                <a:latin typeface="阿里巴巴普惠体" panose="00020600040101010101" charset="-122"/>
                <a:ea typeface="阿里巴巴普惠体" panose="00020600040101010101" charset="-122"/>
                <a:cs typeface="阿里巴巴普惠体" panose="00020600040101010101" charset="-122"/>
                <a:sym typeface="+mn-ea"/>
              </a:rPr>
              <a:t>可以提神解乏</a:t>
            </a:r>
          </a:p>
        </p:txBody>
      </p:sp>
      <p:sp>
        <p:nvSpPr>
          <p:cNvPr id="7" name="矩形: 圆角 279"/>
          <p:cNvSpPr/>
          <p:nvPr/>
        </p:nvSpPr>
        <p:spPr>
          <a:xfrm>
            <a:off x="5671185" y="4799330"/>
            <a:ext cx="2274570" cy="537845"/>
          </a:xfrm>
          <a:prstGeom prst="roundRect">
            <a:avLst>
              <a:gd name="adj" fmla="val 50000"/>
            </a:avLst>
          </a:prstGeom>
          <a:solidFill>
            <a:srgbClr val="4BA937">
              <a:alpha val="10000"/>
            </a:srgbClr>
          </a:solidFill>
          <a:ln w="12700">
            <a:solidFill>
              <a:srgbClr val="4BA937"/>
            </a:solidFill>
            <a:prstDash val="solid"/>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r>
              <a:rPr lang="zh-CN" altLang="en-US" sz="2100" b="1" dirty="0">
                <a:solidFill>
                  <a:srgbClr val="3B7D23"/>
                </a:solidFill>
                <a:latin typeface="阿里巴巴普惠体" panose="00020600040101010101" charset="-122"/>
                <a:ea typeface="阿里巴巴普惠体" panose="00020600040101010101" charset="-122"/>
                <a:cs typeface="阿里巴巴普惠体" panose="00020600040101010101" charset="-122"/>
                <a:sym typeface="+mn-ea"/>
              </a:rPr>
              <a:t>不要钱</a:t>
            </a:r>
          </a:p>
        </p:txBody>
      </p:sp>
      <p:sp>
        <p:nvSpPr>
          <p:cNvPr id="13" name="矩形: 圆角 279"/>
          <p:cNvSpPr/>
          <p:nvPr/>
        </p:nvSpPr>
        <p:spPr>
          <a:xfrm>
            <a:off x="8483600" y="4406265"/>
            <a:ext cx="2273935" cy="537845"/>
          </a:xfrm>
          <a:prstGeom prst="roundRect">
            <a:avLst>
              <a:gd name="adj" fmla="val 50000"/>
            </a:avLst>
          </a:prstGeom>
          <a:solidFill>
            <a:srgbClr val="4BA937">
              <a:alpha val="10000"/>
            </a:srgbClr>
          </a:solidFill>
          <a:ln w="12700">
            <a:solidFill>
              <a:srgbClr val="4BA937"/>
            </a:solidFill>
            <a:prstDash val="solid"/>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r>
              <a:rPr lang="zh-CN" altLang="en-US" sz="2100" b="1" dirty="0">
                <a:solidFill>
                  <a:srgbClr val="3B7D23"/>
                </a:solidFill>
                <a:latin typeface="阿里巴巴普惠体" panose="00020600040101010101" charset="-122"/>
                <a:ea typeface="阿里巴巴普惠体" panose="00020600040101010101" charset="-122"/>
                <a:cs typeface="阿里巴巴普惠体" panose="00020600040101010101" charset="-122"/>
                <a:sym typeface="+mn-ea"/>
              </a:rPr>
              <a:t>不会上瘾</a:t>
            </a:r>
          </a:p>
        </p:txBody>
      </p:sp>
      <p:sp>
        <p:nvSpPr>
          <p:cNvPr id="17" name="矩形: 圆角 279"/>
          <p:cNvSpPr/>
          <p:nvPr/>
        </p:nvSpPr>
        <p:spPr>
          <a:xfrm>
            <a:off x="5664200" y="4036060"/>
            <a:ext cx="2281555" cy="537845"/>
          </a:xfrm>
          <a:prstGeom prst="roundRect">
            <a:avLst>
              <a:gd name="adj" fmla="val 50000"/>
            </a:avLst>
          </a:prstGeom>
          <a:solidFill>
            <a:srgbClr val="4BA937">
              <a:alpha val="10000"/>
            </a:srgbClr>
          </a:solidFill>
          <a:ln w="12700">
            <a:solidFill>
              <a:srgbClr val="4BA937"/>
            </a:solidFill>
            <a:prstDash val="solid"/>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r>
              <a:rPr lang="zh-CN" altLang="en-US" sz="2100" b="1" dirty="0">
                <a:solidFill>
                  <a:srgbClr val="3B7D23"/>
                </a:solidFill>
                <a:latin typeface="阿里巴巴普惠体" panose="00020600040101010101" charset="-122"/>
                <a:ea typeface="阿里巴巴普惠体" panose="00020600040101010101" charset="-122"/>
                <a:cs typeface="阿里巴巴普惠体" panose="00020600040101010101" charset="-122"/>
                <a:sym typeface="+mn-ea"/>
              </a:rPr>
              <a:t>不会丧命</a:t>
            </a:r>
          </a:p>
        </p:txBody>
      </p:sp>
      <p:pic>
        <p:nvPicPr>
          <p:cNvPr id="19" name="图片 18" descr="51miz-E1035116-957EB1D3"/>
          <p:cNvPicPr>
            <a:picLocks noChangeAspect="1"/>
          </p:cNvPicPr>
          <p:nvPr/>
        </p:nvPicPr>
        <p:blipFill>
          <a:blip r:embed="rId10">
            <a:lum bright="-6000" contrast="24000"/>
          </a:blip>
          <a:stretch>
            <a:fillRect/>
          </a:stretch>
        </p:blipFill>
        <p:spPr>
          <a:xfrm>
            <a:off x="1506220" y="2201545"/>
            <a:ext cx="3319780" cy="3319780"/>
          </a:xfrm>
          <a:prstGeom prst="rect">
            <a:avLst/>
          </a:prstGeom>
        </p:spPr>
      </p:pic>
    </p:spTree>
  </p:cSld>
  <p:clrMapOvr>
    <a:masterClrMapping/>
  </p:clrMapOvr>
  <mc:AlternateContent xmlns:mc="http://schemas.openxmlformats.org/markup-compatibility/2006" xmlns:p15="http://schemas.microsoft.com/office/powerpoint/2012/main">
    <mc:Choice Requires="p15">
      <p:transition spd="med">
        <p15:prstTrans prst="peelOff"/>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par>
                          <p:cTn id="8" fill="hold">
                            <p:stCondLst>
                              <p:cond delay="500"/>
                            </p:stCondLst>
                            <p:childTnLst>
                              <p:par>
                                <p:cTn id="9" presetID="6" presetClass="entr" presetSubtype="32" fill="hold" nodeType="afterEffect">
                                  <p:stCondLst>
                                    <p:cond delay="0"/>
                                  </p:stCondLst>
                                  <p:childTnLst>
                                    <p:set>
                                      <p:cBhvr>
                                        <p:cTn id="10" dur="500" fill="hold">
                                          <p:stCondLst>
                                            <p:cond delay="0"/>
                                          </p:stCondLst>
                                        </p:cTn>
                                        <p:tgtEl>
                                          <p:spTgt spid="8"/>
                                        </p:tgtEl>
                                        <p:attrNameLst>
                                          <p:attrName>style.visibility</p:attrName>
                                        </p:attrNameLst>
                                      </p:cBhvr>
                                      <p:to>
                                        <p:strVal val="visible"/>
                                      </p:to>
                                    </p:set>
                                    <p:animEffect transition="in" filter="circle(out)">
                                      <p:cBhvr>
                                        <p:cTn id="11" dur="500"/>
                                        <p:tgtEl>
                                          <p:spTgt spid="8"/>
                                        </p:tgtEl>
                                      </p:cBhvr>
                                    </p:animEffect>
                                  </p:childTnLst>
                                </p:cTn>
                              </p:par>
                            </p:childTnLst>
                          </p:cTn>
                        </p:par>
                        <p:par>
                          <p:cTn id="12" fill="hold">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arn(inVertical)">
                                      <p:cBhvr>
                                        <p:cTn id="15" dur="500"/>
                                        <p:tgtEl>
                                          <p:spTgt spid="9"/>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barn(inVertical)">
                                      <p:cBhvr>
                                        <p:cTn id="18" dur="500"/>
                                        <p:tgtEl>
                                          <p:spTgt spid="10"/>
                                        </p:tgtEl>
                                      </p:cBhvr>
                                    </p:animEffect>
                                  </p:childTnLst>
                                </p:cTn>
                              </p:par>
                            </p:childTnLst>
                          </p:cTn>
                        </p:par>
                        <p:par>
                          <p:cTn id="19" fill="hold">
                            <p:stCondLst>
                              <p:cond delay="1500"/>
                            </p:stCondLst>
                            <p:childTnLst>
                              <p:par>
                                <p:cTn id="20" presetID="22" presetClass="entr" presetSubtype="4"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down)">
                                      <p:cBhvr>
                                        <p:cTn id="22" dur="500"/>
                                        <p:tgtEl>
                                          <p:spTgt spid="12"/>
                                        </p:tgtEl>
                                      </p:cBhvr>
                                    </p:animEffect>
                                  </p:childTnLst>
                                </p:cTn>
                              </p:par>
                            </p:childTnLst>
                          </p:cTn>
                        </p:par>
                        <p:par>
                          <p:cTn id="23" fill="hold">
                            <p:stCondLst>
                              <p:cond delay="2000"/>
                            </p:stCondLst>
                            <p:childTnLst>
                              <p:par>
                                <p:cTn id="24" presetID="6" presetClass="entr" presetSubtype="32" fill="hold" nodeType="afterEffect">
                                  <p:stCondLst>
                                    <p:cond delay="0"/>
                                  </p:stCondLst>
                                  <p:childTnLst>
                                    <p:set>
                                      <p:cBhvr>
                                        <p:cTn id="25" dur="500" fill="hold">
                                          <p:stCondLst>
                                            <p:cond delay="0"/>
                                          </p:stCondLst>
                                        </p:cTn>
                                        <p:tgtEl>
                                          <p:spTgt spid="19"/>
                                        </p:tgtEl>
                                        <p:attrNameLst>
                                          <p:attrName>style.visibility</p:attrName>
                                        </p:attrNameLst>
                                      </p:cBhvr>
                                      <p:to>
                                        <p:strVal val="visible"/>
                                      </p:to>
                                    </p:set>
                                    <p:animEffect transition="in" filter="circle(out)">
                                      <p:cBhvr>
                                        <p:cTn id="26" dur="500"/>
                                        <p:tgtEl>
                                          <p:spTgt spid="19"/>
                                        </p:tgtEl>
                                      </p:cBhvr>
                                    </p:animEffect>
                                  </p:childTnLst>
                                </p:cTn>
                              </p:par>
                            </p:childTnLst>
                          </p:cTn>
                        </p:par>
                        <p:par>
                          <p:cTn id="27" fill="hold">
                            <p:stCondLst>
                              <p:cond delay="2500"/>
                            </p:stCondLst>
                            <p:childTnLst>
                              <p:par>
                                <p:cTn id="28" presetID="18" presetClass="entr" presetSubtype="6" fill="hold" grpId="0" nodeType="after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strips(downRight)">
                                      <p:cBhvr>
                                        <p:cTn id="30" dur="500"/>
                                        <p:tgtEl>
                                          <p:spTgt spid="3"/>
                                        </p:tgtEl>
                                      </p:cBhvr>
                                    </p:animEffect>
                                  </p:childTnLst>
                                </p:cTn>
                              </p:par>
                              <p:par>
                                <p:cTn id="31" presetID="18" presetClass="entr" presetSubtype="6" fill="hold" grpId="0" nodeType="with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strips(downRight)">
                                      <p:cBhvr>
                                        <p:cTn id="33" dur="500"/>
                                        <p:tgtEl>
                                          <p:spTgt spid="4"/>
                                        </p:tgtEl>
                                      </p:cBhvr>
                                    </p:animEffect>
                                  </p:childTnLst>
                                </p:cTn>
                              </p:par>
                              <p:par>
                                <p:cTn id="34" presetID="18" presetClass="entr" presetSubtype="6" fill="hold" grpId="0" nodeType="with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strips(downRight)">
                                      <p:cBhvr>
                                        <p:cTn id="36" dur="500"/>
                                        <p:tgtEl>
                                          <p:spTgt spid="7"/>
                                        </p:tgtEl>
                                      </p:cBhvr>
                                    </p:animEffect>
                                  </p:childTnLst>
                                </p:cTn>
                              </p:par>
                              <p:par>
                                <p:cTn id="37" presetID="18" presetClass="entr" presetSubtype="6" fill="hold" grpId="0" nodeType="with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strips(downRight)">
                                      <p:cBhvr>
                                        <p:cTn id="39" dur="500"/>
                                        <p:tgtEl>
                                          <p:spTgt spid="17"/>
                                        </p:tgtEl>
                                      </p:cBhvr>
                                    </p:animEffect>
                                  </p:childTnLst>
                                </p:cTn>
                              </p:par>
                            </p:childTnLst>
                          </p:cTn>
                        </p:par>
                        <p:par>
                          <p:cTn id="40" fill="hold">
                            <p:stCondLst>
                              <p:cond delay="3000"/>
                            </p:stCondLst>
                            <p:childTnLst>
                              <p:par>
                                <p:cTn id="41" presetID="18" presetClass="entr" presetSubtype="6" fill="hold" grpId="0" nodeType="after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strips(downRight)">
                                      <p:cBhvr>
                                        <p:cTn id="43" dur="500"/>
                                        <p:tgtEl>
                                          <p:spTgt spid="5"/>
                                        </p:tgtEl>
                                      </p:cBhvr>
                                    </p:animEffect>
                                  </p:childTnLst>
                                </p:cTn>
                              </p:par>
                              <p:par>
                                <p:cTn id="44" presetID="18" presetClass="entr" presetSubtype="6" fill="hold" grpId="0" nodeType="withEffect">
                                  <p:stCondLst>
                                    <p:cond delay="0"/>
                                  </p:stCondLst>
                                  <p:childTnLst>
                                    <p:set>
                                      <p:cBhvr>
                                        <p:cTn id="45" dur="1" fill="hold">
                                          <p:stCondLst>
                                            <p:cond delay="0"/>
                                          </p:stCondLst>
                                        </p:cTn>
                                        <p:tgtEl>
                                          <p:spTgt spid="6"/>
                                        </p:tgtEl>
                                        <p:attrNameLst>
                                          <p:attrName>style.visibility</p:attrName>
                                        </p:attrNameLst>
                                      </p:cBhvr>
                                      <p:to>
                                        <p:strVal val="visible"/>
                                      </p:to>
                                    </p:set>
                                    <p:animEffect transition="in" filter="strips(downRight)">
                                      <p:cBhvr>
                                        <p:cTn id="46" dur="500"/>
                                        <p:tgtEl>
                                          <p:spTgt spid="6"/>
                                        </p:tgtEl>
                                      </p:cBhvr>
                                    </p:animEffect>
                                  </p:childTnLst>
                                </p:cTn>
                              </p:par>
                              <p:par>
                                <p:cTn id="47" presetID="18" presetClass="entr" presetSubtype="6" fill="hold" grpId="0" nodeType="with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strips(downRight)">
                                      <p:cBhvr>
                                        <p:cTn id="49" dur="500"/>
                                        <p:tgtEl>
                                          <p:spTgt spid="13"/>
                                        </p:tgtEl>
                                      </p:cBhvr>
                                    </p:animEffect>
                                  </p:childTnLst>
                                </p:cTn>
                              </p:par>
                              <p:par>
                                <p:cTn id="50" presetID="22" presetClass="entr" presetSubtype="8" fill="hold" nodeType="withEffect">
                                  <p:stCondLst>
                                    <p:cond delay="0"/>
                                  </p:stCondLst>
                                  <p:childTnLst>
                                    <p:set>
                                      <p:cBhvr>
                                        <p:cTn id="51" dur="1" fill="hold">
                                          <p:stCondLst>
                                            <p:cond delay="0"/>
                                          </p:stCondLst>
                                        </p:cTn>
                                        <p:tgtEl>
                                          <p:spTgt spid="60"/>
                                        </p:tgtEl>
                                        <p:attrNameLst>
                                          <p:attrName>style.visibility</p:attrName>
                                        </p:attrNameLst>
                                      </p:cBhvr>
                                      <p:to>
                                        <p:strVal val="visible"/>
                                      </p:to>
                                    </p:set>
                                    <p:animEffect transition="in" filter="wipe(left)">
                                      <p:cBhvr>
                                        <p:cTn id="52"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2" grpId="0" bldLvl="0" animBg="1"/>
      <p:bldP spid="3" grpId="0" bldLvl="0" animBg="1"/>
      <p:bldP spid="4" grpId="0" bldLvl="0" animBg="1"/>
      <p:bldP spid="5" grpId="0" bldLvl="0" animBg="1"/>
      <p:bldP spid="6" grpId="0" bldLvl="0" animBg="1"/>
      <p:bldP spid="7" grpId="0" bldLvl="0" animBg="1"/>
      <p:bldP spid="13" grpId="0" bldLvl="0" animBg="1"/>
      <p:bldP spid="17"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01-恢复的"/>
          <p:cNvPicPr>
            <a:picLocks noChangeAspect="1"/>
          </p:cNvPicPr>
          <p:nvPr/>
        </p:nvPicPr>
        <p:blipFill>
          <a:blip r:embed="rId11"/>
          <a:stretch>
            <a:fillRect/>
          </a:stretch>
        </p:blipFill>
        <p:spPr>
          <a:xfrm>
            <a:off x="0" y="0"/>
            <a:ext cx="12192000" cy="6858635"/>
          </a:xfrm>
          <a:prstGeom prst="rect">
            <a:avLst/>
          </a:prstGeom>
        </p:spPr>
      </p:pic>
      <p:pic>
        <p:nvPicPr>
          <p:cNvPr id="8" name="图片 7" descr="00"/>
          <p:cNvPicPr>
            <a:picLocks noChangeAspect="1"/>
          </p:cNvPicPr>
          <p:nvPr/>
        </p:nvPicPr>
        <p:blipFill>
          <a:blip r:embed="rId12"/>
          <a:srcRect l="2349" r="2109"/>
          <a:stretch>
            <a:fillRect/>
          </a:stretch>
        </p:blipFill>
        <p:spPr>
          <a:xfrm>
            <a:off x="271780" y="19685"/>
            <a:ext cx="11648440" cy="6741160"/>
          </a:xfrm>
          <a:prstGeom prst="rect">
            <a:avLst/>
          </a:prstGeom>
        </p:spPr>
      </p:pic>
      <p:sp>
        <p:nvSpPr>
          <p:cNvPr id="9" name="文本框 8"/>
          <p:cNvSpPr txBox="1"/>
          <p:nvPr>
            <p:custDataLst>
              <p:tags r:id="rId1"/>
            </p:custDataLst>
          </p:nvPr>
        </p:nvSpPr>
        <p:spPr>
          <a:xfrm>
            <a:off x="3048000" y="633214"/>
            <a:ext cx="6096000" cy="534035"/>
          </a:xfrm>
          <a:prstGeom prst="rect">
            <a:avLst/>
          </a:prstGeom>
          <a:noFill/>
        </p:spPr>
        <p:txBody>
          <a:bodyPr wrap="square" rtlCol="0" anchor="t">
            <a:spAutoFit/>
          </a:bodyPr>
          <a:lstStyle/>
          <a:p>
            <a:pPr lvl="0" algn="ctr">
              <a:lnSpc>
                <a:spcPct val="90000"/>
              </a:lnSpc>
              <a:buClrTx/>
              <a:buSzTx/>
              <a:buFontTx/>
            </a:pPr>
            <a:r>
              <a:rPr lang="zh-CN" altLang="en-US" sz="3200" b="1">
                <a:solidFill>
                  <a:srgbClr val="3B7D23"/>
                </a:solidFill>
                <a:latin typeface="阿里巴巴普惠体" panose="00020600040101010101" charset="-122"/>
                <a:ea typeface="阿里巴巴普惠体" panose="00020600040101010101" charset="-122"/>
                <a:cs typeface="阿里巴巴普惠体" panose="00020600040101010101" charset="-122"/>
                <a:sym typeface="+mn-ea"/>
              </a:rPr>
              <a:t>吸毒为何会上瘾</a:t>
            </a:r>
          </a:p>
        </p:txBody>
      </p:sp>
      <p:sp>
        <p:nvSpPr>
          <p:cNvPr id="10" name="文本框 9"/>
          <p:cNvSpPr txBox="1"/>
          <p:nvPr>
            <p:custDataLst>
              <p:tags r:id="rId2"/>
            </p:custDataLst>
          </p:nvPr>
        </p:nvSpPr>
        <p:spPr>
          <a:xfrm>
            <a:off x="3723958" y="1155700"/>
            <a:ext cx="4744085" cy="230505"/>
          </a:xfrm>
          <a:prstGeom prst="rect">
            <a:avLst/>
          </a:prstGeom>
          <a:noFill/>
        </p:spPr>
        <p:txBody>
          <a:bodyPr wrap="square" lIns="0" tIns="0" rIns="0" bIns="0" rtlCol="0" anchor="t">
            <a:spAutoFit/>
          </a:bodyPr>
          <a:lstStyle/>
          <a:p>
            <a:pPr algn="ctr"/>
            <a:r>
              <a:rPr sz="1500">
                <a:solidFill>
                  <a:srgbClr val="3B7D23"/>
                </a:solidFill>
                <a:latin typeface="阿里巴巴普惠体" panose="00020600040101010101" charset="-122"/>
                <a:ea typeface="阿里巴巴普惠体" panose="00020600040101010101" charset="-122"/>
                <a:cs typeface="阿里巴巴普惠体" panose="00020600040101010101" charset="-122"/>
              </a:rPr>
              <a:t>Why drug addiction occurs</a:t>
            </a:r>
          </a:p>
        </p:txBody>
      </p:sp>
      <p:grpSp>
        <p:nvGrpSpPr>
          <p:cNvPr id="60" name="组合 59"/>
          <p:cNvGrpSpPr/>
          <p:nvPr/>
        </p:nvGrpSpPr>
        <p:grpSpPr>
          <a:xfrm>
            <a:off x="10756265" y="5972175"/>
            <a:ext cx="617220" cy="215900"/>
            <a:chOff x="16722" y="9359"/>
            <a:chExt cx="972" cy="340"/>
          </a:xfrm>
          <a:gradFill>
            <a:gsLst>
              <a:gs pos="0">
                <a:srgbClr val="00CA75"/>
              </a:gs>
              <a:gs pos="100000">
                <a:srgbClr val="4BA937">
                  <a:alpha val="0"/>
                </a:srgbClr>
              </a:gs>
            </a:gsLst>
            <a:lin ang="10800000" scaled="0"/>
          </a:gradFill>
        </p:grpSpPr>
        <p:sp>
          <p:nvSpPr>
            <p:cNvPr id="61" name="燕尾形 60"/>
            <p:cNvSpPr/>
            <p:nvPr>
              <p:custDataLst>
                <p:tags r:id="rId6"/>
              </p:custDataLst>
            </p:nvPr>
          </p:nvSpPr>
          <p:spPr>
            <a:xfrm>
              <a:off x="17194" y="9359"/>
              <a:ext cx="264" cy="34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阿里巴巴普惠体" panose="00020600040101010101" charset="-122"/>
              </a:endParaRPr>
            </a:p>
          </p:txBody>
        </p:sp>
        <p:sp>
          <p:nvSpPr>
            <p:cNvPr id="62" name="燕尾形 61"/>
            <p:cNvSpPr/>
            <p:nvPr>
              <p:custDataLst>
                <p:tags r:id="rId7"/>
              </p:custDataLst>
            </p:nvPr>
          </p:nvSpPr>
          <p:spPr>
            <a:xfrm>
              <a:off x="17430" y="9359"/>
              <a:ext cx="264" cy="34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阿里巴巴普惠体" panose="00020600040101010101" charset="-122"/>
              </a:endParaRPr>
            </a:p>
          </p:txBody>
        </p:sp>
        <p:sp>
          <p:nvSpPr>
            <p:cNvPr id="63" name="燕尾形 62"/>
            <p:cNvSpPr/>
            <p:nvPr>
              <p:custDataLst>
                <p:tags r:id="rId8"/>
              </p:custDataLst>
            </p:nvPr>
          </p:nvSpPr>
          <p:spPr>
            <a:xfrm>
              <a:off x="16722" y="9359"/>
              <a:ext cx="264" cy="34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阿里巴巴普惠体" panose="00020600040101010101" charset="-122"/>
              </a:endParaRPr>
            </a:p>
          </p:txBody>
        </p:sp>
        <p:sp>
          <p:nvSpPr>
            <p:cNvPr id="64" name="燕尾形 63"/>
            <p:cNvSpPr/>
            <p:nvPr>
              <p:custDataLst>
                <p:tags r:id="rId9"/>
              </p:custDataLst>
            </p:nvPr>
          </p:nvSpPr>
          <p:spPr>
            <a:xfrm>
              <a:off x="16958" y="9359"/>
              <a:ext cx="264" cy="34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阿里巴巴普惠体" panose="00020600040101010101" charset="-122"/>
              </a:endParaRPr>
            </a:p>
          </p:txBody>
        </p:sp>
      </p:grpSp>
      <p:sp>
        <p:nvSpPr>
          <p:cNvPr id="12" name="圆角矩形 11"/>
          <p:cNvSpPr/>
          <p:nvPr/>
        </p:nvSpPr>
        <p:spPr>
          <a:xfrm>
            <a:off x="1353185" y="1864995"/>
            <a:ext cx="2750185" cy="506730"/>
          </a:xfrm>
          <a:prstGeom prst="roundRect">
            <a:avLst>
              <a:gd name="adj" fmla="val 50000"/>
            </a:avLst>
          </a:prstGeom>
          <a:solidFill>
            <a:srgbClr val="4BA937"/>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36195" rIns="0" bIns="0" numCol="1" spcCol="0" rtlCol="0" fromWordArt="0" anchor="ctr" anchorCtr="0" forceAA="0" compatLnSpc="1">
            <a:noAutofit/>
          </a:bodyPr>
          <a:lstStyle/>
          <a:p>
            <a:pPr lvl="0" algn="ctr">
              <a:buClrTx/>
              <a:buSzTx/>
              <a:buFontTx/>
            </a:pPr>
            <a:r>
              <a:rPr lang="zh-CN" altLang="en-US" sz="2300">
                <a:solidFill>
                  <a:schemeClr val="bg1"/>
                </a:solidFill>
                <a:latin typeface="阿里巴巴普惠体 Heavy" panose="00020600040101010101" charset="-122"/>
                <a:ea typeface="阿里巴巴普惠体 Heavy" panose="00020600040101010101" charset="-122"/>
                <a:cs typeface="阿里巴巴普惠体" panose="00020600040101010101" charset="-122"/>
                <a:sym typeface="+mn-ea"/>
              </a:rPr>
              <a:t>毒品为何会上瘾</a:t>
            </a:r>
          </a:p>
        </p:txBody>
      </p:sp>
      <p:sp>
        <p:nvSpPr>
          <p:cNvPr id="280" name="矩形: 圆角 279"/>
          <p:cNvSpPr/>
          <p:nvPr>
            <p:custDataLst>
              <p:tags r:id="rId3"/>
            </p:custDataLst>
          </p:nvPr>
        </p:nvSpPr>
        <p:spPr>
          <a:xfrm>
            <a:off x="1390650" y="2699385"/>
            <a:ext cx="9365615" cy="2734310"/>
          </a:xfrm>
          <a:prstGeom prst="roundRect">
            <a:avLst>
              <a:gd name="adj" fmla="val 4503"/>
            </a:avLst>
          </a:prstGeom>
          <a:solidFill>
            <a:schemeClr val="bg1"/>
          </a:solidFill>
          <a:ln w="12700">
            <a:solidFill>
              <a:srgbClr val="4BA937"/>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阿里巴巴普惠体" panose="00020600040101010101" charset="-122"/>
            </a:endParaRPr>
          </a:p>
        </p:txBody>
      </p:sp>
      <p:sp>
        <p:nvSpPr>
          <p:cNvPr id="11" name="文本框 10"/>
          <p:cNvSpPr txBox="1"/>
          <p:nvPr>
            <p:custDataLst>
              <p:tags r:id="rId4"/>
            </p:custDataLst>
          </p:nvPr>
        </p:nvSpPr>
        <p:spPr>
          <a:xfrm>
            <a:off x="1642110" y="3033395"/>
            <a:ext cx="7153275" cy="530860"/>
          </a:xfrm>
          <a:prstGeom prst="rect">
            <a:avLst/>
          </a:prstGeom>
          <a:noFill/>
        </p:spPr>
        <p:txBody>
          <a:bodyPr wrap="square" rtlCol="0">
            <a:spAutoFit/>
          </a:bodyPr>
          <a:lstStyle/>
          <a:p>
            <a:pPr>
              <a:lnSpc>
                <a:spcPct val="130000"/>
              </a:lnSpc>
            </a:pPr>
            <a:r>
              <a:rPr lang="zh-CN" altLang="en-US" sz="2200" b="1" dirty="0">
                <a:solidFill>
                  <a:srgbClr val="3B7D23"/>
                </a:solidFill>
                <a:latin typeface="阿里巴巴普惠体" panose="00020600040101010101" charset="-122"/>
                <a:ea typeface="阿里巴巴普惠体" panose="00020600040101010101" charset="-122"/>
                <a:cs typeface="阿里巴巴普惠体" panose="00020600040101010101" charset="-122"/>
                <a:sym typeface="+mn-ea"/>
              </a:rPr>
              <a:t>总的来说，吸毒会成瘾是毒品与人体相互作用的结果。</a:t>
            </a:r>
            <a:endParaRPr lang="zh-CN" altLang="en-US" sz="2200" b="1" dirty="0">
              <a:solidFill>
                <a:srgbClr val="3B7D23"/>
              </a:solidFill>
              <a:latin typeface="阿里巴巴普惠体" panose="00020600040101010101" charset="-122"/>
              <a:ea typeface="阿里巴巴普惠体" panose="00020600040101010101" charset="-122"/>
              <a:cs typeface="阿里巴巴普惠体" panose="00020600040101010101" charset="-122"/>
            </a:endParaRPr>
          </a:p>
        </p:txBody>
      </p:sp>
      <p:sp>
        <p:nvSpPr>
          <p:cNvPr id="288" name="矩形 287"/>
          <p:cNvSpPr/>
          <p:nvPr>
            <p:custDataLst>
              <p:tags r:id="rId5"/>
            </p:custDataLst>
          </p:nvPr>
        </p:nvSpPr>
        <p:spPr>
          <a:xfrm>
            <a:off x="1642110" y="3560445"/>
            <a:ext cx="7392670" cy="1417320"/>
          </a:xfrm>
          <a:prstGeom prst="rect">
            <a:avLst/>
          </a:prstGeom>
        </p:spPr>
        <p:txBody>
          <a:bodyPr wrap="square" anchor="ctr" anchorCtr="0">
            <a:noAutofit/>
          </a:bodyPr>
          <a:lstStyle/>
          <a:p>
            <a:pPr>
              <a:lnSpc>
                <a:spcPct val="140000"/>
              </a:lnSpc>
            </a:pPr>
            <a:r>
              <a:rPr lang="en-US" altLang="zh-CN" sz="1900" b="1">
                <a:solidFill>
                  <a:srgbClr val="3B7D23"/>
                </a:solidFill>
                <a:latin typeface="阿里巴巴普惠体" panose="00020600040101010101" charset="-122"/>
                <a:ea typeface="阿里巴巴普惠体" panose="00020600040101010101" charset="-122"/>
                <a:cs typeface="阿里巴巴普惠体" panose="00020600040101010101" charset="-122"/>
                <a:sym typeface="+mn-ea"/>
              </a:rPr>
              <a:t>        </a:t>
            </a:r>
            <a:r>
              <a:rPr lang="zh-CN" altLang="en-US" sz="1900" b="1">
                <a:solidFill>
                  <a:srgbClr val="3B7D23"/>
                </a:solidFill>
                <a:latin typeface="阿里巴巴普惠体" panose="00020600040101010101" charset="-122"/>
                <a:ea typeface="阿里巴巴普惠体" panose="00020600040101010101" charset="-122"/>
                <a:cs typeface="阿里巴巴普惠体" panose="00020600040101010101" charset="-122"/>
                <a:sym typeface="+mn-ea"/>
              </a:rPr>
              <a:t>一方面</a:t>
            </a:r>
            <a:r>
              <a:rPr lang="zh-CN" altLang="en-US" sz="1900">
                <a:solidFill>
                  <a:schemeClr val="tx1">
                    <a:lumMod val="75000"/>
                    <a:lumOff val="25000"/>
                  </a:schemeClr>
                </a:solidFill>
                <a:latin typeface="阿里巴巴普惠体" panose="00020600040101010101" charset="-122"/>
                <a:ea typeface="阿里巴巴普惠体" panose="00020600040101010101" charset="-122"/>
                <a:cs typeface="阿里巴巴普惠体" panose="00020600040101010101" charset="-122"/>
                <a:sym typeface="+mn-ea"/>
              </a:rPr>
              <a:t>毒品有个共同的特性，就是进入人体后作用于人的脑内与学习记忆有关的神经系统，逐渐产生精神依赖（心瘾），进而形成追求使用该药物的行为。</a:t>
            </a:r>
            <a:endParaRPr lang="en-US" altLang="zh-CN" sz="1900">
              <a:solidFill>
                <a:schemeClr val="tx1">
                  <a:lumMod val="75000"/>
                  <a:lumOff val="25000"/>
                </a:schemeClr>
              </a:solidFill>
              <a:latin typeface="阿里巴巴普惠体" panose="00020600040101010101" charset="-122"/>
              <a:ea typeface="阿里巴巴普惠体" panose="00020600040101010101" charset="-122"/>
              <a:cs typeface="阿里巴巴普惠体" panose="00020600040101010101" charset="-122"/>
              <a:sym typeface="+mn-ea"/>
            </a:endParaRPr>
          </a:p>
        </p:txBody>
      </p:sp>
      <p:pic>
        <p:nvPicPr>
          <p:cNvPr id="14" name="图片 13" descr="51miz-E1264280-F8CF7624"/>
          <p:cNvPicPr>
            <a:picLocks noChangeAspect="1"/>
          </p:cNvPicPr>
          <p:nvPr/>
        </p:nvPicPr>
        <p:blipFill>
          <a:blip r:embed="rId13"/>
          <a:srcRect l="13612" r="13679"/>
          <a:stretch>
            <a:fillRect/>
          </a:stretch>
        </p:blipFill>
        <p:spPr>
          <a:xfrm>
            <a:off x="8601075" y="2898140"/>
            <a:ext cx="2980690" cy="3074035"/>
          </a:xfrm>
          <a:prstGeom prst="rect">
            <a:avLst/>
          </a:prstGeom>
        </p:spPr>
      </p:pic>
    </p:spTree>
  </p:cSld>
  <p:clrMapOvr>
    <a:masterClrMapping/>
  </p:clrMapOvr>
  <mc:AlternateContent xmlns:mc="http://schemas.openxmlformats.org/markup-compatibility/2006" xmlns:p15="http://schemas.microsoft.com/office/powerpoint/2012/main">
    <mc:Choice Requires="p15">
      <p:transition spd="med">
        <p15:prstTrans prst="peelOff"/>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par>
                          <p:cTn id="8" fill="hold">
                            <p:stCondLst>
                              <p:cond delay="500"/>
                            </p:stCondLst>
                            <p:childTnLst>
                              <p:par>
                                <p:cTn id="9" presetID="6" presetClass="entr" presetSubtype="32" fill="hold" nodeType="afterEffect">
                                  <p:stCondLst>
                                    <p:cond delay="0"/>
                                  </p:stCondLst>
                                  <p:childTnLst>
                                    <p:set>
                                      <p:cBhvr>
                                        <p:cTn id="10" dur="500" fill="hold">
                                          <p:stCondLst>
                                            <p:cond delay="0"/>
                                          </p:stCondLst>
                                        </p:cTn>
                                        <p:tgtEl>
                                          <p:spTgt spid="8"/>
                                        </p:tgtEl>
                                        <p:attrNameLst>
                                          <p:attrName>style.visibility</p:attrName>
                                        </p:attrNameLst>
                                      </p:cBhvr>
                                      <p:to>
                                        <p:strVal val="visible"/>
                                      </p:to>
                                    </p:set>
                                    <p:animEffect transition="in" filter="circle(out)">
                                      <p:cBhvr>
                                        <p:cTn id="11" dur="500"/>
                                        <p:tgtEl>
                                          <p:spTgt spid="8"/>
                                        </p:tgtEl>
                                      </p:cBhvr>
                                    </p:animEffect>
                                  </p:childTnLst>
                                </p:cTn>
                              </p:par>
                            </p:childTnLst>
                          </p:cTn>
                        </p:par>
                        <p:par>
                          <p:cTn id="12" fill="hold">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arn(inVertical)">
                                      <p:cBhvr>
                                        <p:cTn id="15" dur="500"/>
                                        <p:tgtEl>
                                          <p:spTgt spid="9"/>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barn(inVertical)">
                                      <p:cBhvr>
                                        <p:cTn id="18" dur="500"/>
                                        <p:tgtEl>
                                          <p:spTgt spid="10"/>
                                        </p:tgtEl>
                                      </p:cBhvr>
                                    </p:animEffect>
                                  </p:childTnLst>
                                </p:cTn>
                              </p:par>
                            </p:childTnLst>
                          </p:cTn>
                        </p:par>
                        <p:par>
                          <p:cTn id="19" fill="hold">
                            <p:stCondLst>
                              <p:cond delay="1500"/>
                            </p:stCondLst>
                            <p:childTnLst>
                              <p:par>
                                <p:cTn id="20" presetID="22" presetClass="entr" presetSubtype="4"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down)">
                                      <p:cBhvr>
                                        <p:cTn id="22" dur="500"/>
                                        <p:tgtEl>
                                          <p:spTgt spid="12"/>
                                        </p:tgtEl>
                                      </p:cBhvr>
                                    </p:animEffect>
                                  </p:childTnLst>
                                </p:cTn>
                              </p:par>
                            </p:childTnLst>
                          </p:cTn>
                        </p:par>
                        <p:par>
                          <p:cTn id="23" fill="hold">
                            <p:stCondLst>
                              <p:cond delay="2000"/>
                            </p:stCondLst>
                            <p:childTnLst>
                              <p:par>
                                <p:cTn id="24" presetID="16" presetClass="entr" presetSubtype="37" fill="hold" grpId="0" nodeType="afterEffect">
                                  <p:stCondLst>
                                    <p:cond delay="0"/>
                                  </p:stCondLst>
                                  <p:childTnLst>
                                    <p:set>
                                      <p:cBhvr>
                                        <p:cTn id="25" dur="1" fill="hold">
                                          <p:stCondLst>
                                            <p:cond delay="0"/>
                                          </p:stCondLst>
                                        </p:cTn>
                                        <p:tgtEl>
                                          <p:spTgt spid="280"/>
                                        </p:tgtEl>
                                        <p:attrNameLst>
                                          <p:attrName>style.visibility</p:attrName>
                                        </p:attrNameLst>
                                      </p:cBhvr>
                                      <p:to>
                                        <p:strVal val="visible"/>
                                      </p:to>
                                    </p:set>
                                    <p:animEffect transition="in" filter="barn(outVertical)">
                                      <p:cBhvr>
                                        <p:cTn id="26" dur="500"/>
                                        <p:tgtEl>
                                          <p:spTgt spid="280"/>
                                        </p:tgtEl>
                                      </p:cBhvr>
                                    </p:animEffect>
                                  </p:childTnLst>
                                </p:cTn>
                              </p:par>
                            </p:childTnLst>
                          </p:cTn>
                        </p:par>
                        <p:par>
                          <p:cTn id="27" fill="hold">
                            <p:stCondLst>
                              <p:cond delay="2500"/>
                            </p:stCondLst>
                            <p:childTnLst>
                              <p:par>
                                <p:cTn id="28" presetID="42" presetClass="entr" presetSubtype="0" fill="hold" grpId="0" nodeType="afterEffect">
                                  <p:stCondLst>
                                    <p:cond delay="0"/>
                                  </p:stCondLst>
                                  <p:childTnLst>
                                    <p:set>
                                      <p:cBhvr>
                                        <p:cTn id="29" dur="500" fill="hold">
                                          <p:stCondLst>
                                            <p:cond delay="0"/>
                                          </p:stCondLst>
                                        </p:cTn>
                                        <p:tgtEl>
                                          <p:spTgt spid="11"/>
                                        </p:tgtEl>
                                        <p:attrNameLst>
                                          <p:attrName>style.visibility</p:attrName>
                                        </p:attrNameLst>
                                      </p:cBhvr>
                                      <p:to>
                                        <p:strVal val="visible"/>
                                      </p:to>
                                    </p:set>
                                    <p:animEffect transition="in" filter="fade">
                                      <p:cBhvr>
                                        <p:cTn id="30" dur="500"/>
                                        <p:tgtEl>
                                          <p:spTgt spid="11"/>
                                        </p:tgtEl>
                                      </p:cBhvr>
                                    </p:animEffect>
                                    <p:anim calcmode="lin" valueType="num">
                                      <p:cBhvr>
                                        <p:cTn id="31" dur="500" fill="hold"/>
                                        <p:tgtEl>
                                          <p:spTgt spid="11"/>
                                        </p:tgtEl>
                                        <p:attrNameLst>
                                          <p:attrName>ppt_x</p:attrName>
                                        </p:attrNameLst>
                                      </p:cBhvr>
                                      <p:tavLst>
                                        <p:tav tm="0">
                                          <p:val>
                                            <p:strVal val="#ppt_x"/>
                                          </p:val>
                                        </p:tav>
                                        <p:tav tm="100000">
                                          <p:val>
                                            <p:strVal val="#ppt_x"/>
                                          </p:val>
                                        </p:tav>
                                      </p:tavLst>
                                    </p:anim>
                                    <p:anim calcmode="lin" valueType="num">
                                      <p:cBhvr>
                                        <p:cTn id="32" dur="500" fill="hold"/>
                                        <p:tgtEl>
                                          <p:spTgt spid="11"/>
                                        </p:tgtEl>
                                        <p:attrNameLst>
                                          <p:attrName>ppt_y</p:attrName>
                                        </p:attrNameLst>
                                      </p:cBhvr>
                                      <p:tavLst>
                                        <p:tav tm="0">
                                          <p:val>
                                            <p:strVal val="#ppt_y+.1"/>
                                          </p:val>
                                        </p:tav>
                                        <p:tav tm="100000">
                                          <p:val>
                                            <p:strVal val="#ppt_y"/>
                                          </p:val>
                                        </p:tav>
                                      </p:tavLst>
                                    </p:anim>
                                  </p:childTnLst>
                                </p:cTn>
                              </p:par>
                            </p:childTnLst>
                          </p:cTn>
                        </p:par>
                        <p:par>
                          <p:cTn id="33" fill="hold">
                            <p:stCondLst>
                              <p:cond delay="3000"/>
                            </p:stCondLst>
                            <p:childTnLst>
                              <p:par>
                                <p:cTn id="34" presetID="18" presetClass="entr" presetSubtype="6" fill="hold" grpId="0" nodeType="afterEffect">
                                  <p:stCondLst>
                                    <p:cond delay="0"/>
                                  </p:stCondLst>
                                  <p:childTnLst>
                                    <p:set>
                                      <p:cBhvr>
                                        <p:cTn id="35" dur="1" fill="hold">
                                          <p:stCondLst>
                                            <p:cond delay="0"/>
                                          </p:stCondLst>
                                        </p:cTn>
                                        <p:tgtEl>
                                          <p:spTgt spid="288"/>
                                        </p:tgtEl>
                                        <p:attrNameLst>
                                          <p:attrName>style.visibility</p:attrName>
                                        </p:attrNameLst>
                                      </p:cBhvr>
                                      <p:to>
                                        <p:strVal val="visible"/>
                                      </p:to>
                                    </p:set>
                                    <p:animEffect transition="in" filter="strips(downRight)">
                                      <p:cBhvr>
                                        <p:cTn id="36" dur="500"/>
                                        <p:tgtEl>
                                          <p:spTgt spid="288"/>
                                        </p:tgtEl>
                                      </p:cBhvr>
                                    </p:animEffect>
                                  </p:childTnLst>
                                </p:cTn>
                              </p:par>
                            </p:childTnLst>
                          </p:cTn>
                        </p:par>
                        <p:par>
                          <p:cTn id="37" fill="hold">
                            <p:stCondLst>
                              <p:cond delay="3500"/>
                            </p:stCondLst>
                            <p:childTnLst>
                              <p:par>
                                <p:cTn id="38" presetID="6" presetClass="entr" presetSubtype="32" fill="hold" nodeType="afterEffect">
                                  <p:stCondLst>
                                    <p:cond delay="0"/>
                                  </p:stCondLst>
                                  <p:childTnLst>
                                    <p:set>
                                      <p:cBhvr>
                                        <p:cTn id="39" dur="500" fill="hold">
                                          <p:stCondLst>
                                            <p:cond delay="0"/>
                                          </p:stCondLst>
                                        </p:cTn>
                                        <p:tgtEl>
                                          <p:spTgt spid="14"/>
                                        </p:tgtEl>
                                        <p:attrNameLst>
                                          <p:attrName>style.visibility</p:attrName>
                                        </p:attrNameLst>
                                      </p:cBhvr>
                                      <p:to>
                                        <p:strVal val="visible"/>
                                      </p:to>
                                    </p:set>
                                    <p:animEffect transition="in" filter="circle(out)">
                                      <p:cBhvr>
                                        <p:cTn id="40" dur="500"/>
                                        <p:tgtEl>
                                          <p:spTgt spid="14"/>
                                        </p:tgtEl>
                                      </p:cBhvr>
                                    </p:animEffect>
                                  </p:childTnLst>
                                </p:cTn>
                              </p:par>
                              <p:par>
                                <p:cTn id="41" presetID="22" presetClass="entr" presetSubtype="8" fill="hold" nodeType="withEffect">
                                  <p:stCondLst>
                                    <p:cond delay="0"/>
                                  </p:stCondLst>
                                  <p:childTnLst>
                                    <p:set>
                                      <p:cBhvr>
                                        <p:cTn id="42" dur="1" fill="hold">
                                          <p:stCondLst>
                                            <p:cond delay="0"/>
                                          </p:stCondLst>
                                        </p:cTn>
                                        <p:tgtEl>
                                          <p:spTgt spid="60"/>
                                        </p:tgtEl>
                                        <p:attrNameLst>
                                          <p:attrName>style.visibility</p:attrName>
                                        </p:attrNameLst>
                                      </p:cBhvr>
                                      <p:to>
                                        <p:strVal val="visible"/>
                                      </p:to>
                                    </p:set>
                                    <p:animEffect transition="in" filter="wipe(left)">
                                      <p:cBhvr>
                                        <p:cTn id="43"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2" grpId="0" bldLvl="0" animBg="1"/>
      <p:bldP spid="280" grpId="0" bldLvl="0" animBg="1"/>
      <p:bldP spid="11" grpId="0"/>
      <p:bldP spid="28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01-恢复的"/>
          <p:cNvPicPr>
            <a:picLocks noChangeAspect="1"/>
          </p:cNvPicPr>
          <p:nvPr/>
        </p:nvPicPr>
        <p:blipFill>
          <a:blip r:embed="rId6"/>
          <a:stretch>
            <a:fillRect/>
          </a:stretch>
        </p:blipFill>
        <p:spPr>
          <a:xfrm>
            <a:off x="0" y="0"/>
            <a:ext cx="12192000" cy="6858635"/>
          </a:xfrm>
          <a:prstGeom prst="rect">
            <a:avLst/>
          </a:prstGeom>
        </p:spPr>
      </p:pic>
      <p:pic>
        <p:nvPicPr>
          <p:cNvPr id="8" name="图片 7" descr="00"/>
          <p:cNvPicPr>
            <a:picLocks noChangeAspect="1"/>
          </p:cNvPicPr>
          <p:nvPr/>
        </p:nvPicPr>
        <p:blipFill>
          <a:blip r:embed="rId7"/>
          <a:srcRect l="2349" r="2109"/>
          <a:stretch>
            <a:fillRect/>
          </a:stretch>
        </p:blipFill>
        <p:spPr>
          <a:xfrm>
            <a:off x="271780" y="19685"/>
            <a:ext cx="11648440" cy="6741160"/>
          </a:xfrm>
          <a:prstGeom prst="rect">
            <a:avLst/>
          </a:prstGeom>
        </p:spPr>
      </p:pic>
      <p:sp>
        <p:nvSpPr>
          <p:cNvPr id="9" name="文本框 8"/>
          <p:cNvSpPr txBox="1"/>
          <p:nvPr>
            <p:custDataLst>
              <p:tags r:id="rId1"/>
            </p:custDataLst>
          </p:nvPr>
        </p:nvSpPr>
        <p:spPr>
          <a:xfrm>
            <a:off x="3048000" y="633214"/>
            <a:ext cx="6096000" cy="534035"/>
          </a:xfrm>
          <a:prstGeom prst="rect">
            <a:avLst/>
          </a:prstGeom>
          <a:noFill/>
        </p:spPr>
        <p:txBody>
          <a:bodyPr wrap="square" rtlCol="0" anchor="t">
            <a:spAutoFit/>
          </a:bodyPr>
          <a:lstStyle/>
          <a:p>
            <a:pPr lvl="0" algn="ctr">
              <a:lnSpc>
                <a:spcPct val="90000"/>
              </a:lnSpc>
              <a:buClrTx/>
              <a:buSzTx/>
              <a:buFontTx/>
            </a:pPr>
            <a:r>
              <a:rPr lang="zh-CN" altLang="en-US" sz="3200" b="1">
                <a:solidFill>
                  <a:srgbClr val="3B7D23"/>
                </a:solidFill>
                <a:latin typeface="阿里巴巴普惠体" panose="00020600040101010101" charset="-122"/>
                <a:ea typeface="阿里巴巴普惠体" panose="00020600040101010101" charset="-122"/>
                <a:cs typeface="阿里巴巴普惠体" panose="00020600040101010101" charset="-122"/>
                <a:sym typeface="+mn-ea"/>
              </a:rPr>
              <a:t>吸毒为何会上瘾</a:t>
            </a:r>
          </a:p>
        </p:txBody>
      </p:sp>
      <p:sp>
        <p:nvSpPr>
          <p:cNvPr id="10" name="文本框 9"/>
          <p:cNvSpPr txBox="1"/>
          <p:nvPr>
            <p:custDataLst>
              <p:tags r:id="rId2"/>
            </p:custDataLst>
          </p:nvPr>
        </p:nvSpPr>
        <p:spPr>
          <a:xfrm>
            <a:off x="3723958" y="1155700"/>
            <a:ext cx="4744085" cy="230505"/>
          </a:xfrm>
          <a:prstGeom prst="rect">
            <a:avLst/>
          </a:prstGeom>
          <a:noFill/>
        </p:spPr>
        <p:txBody>
          <a:bodyPr wrap="square" lIns="0" tIns="0" rIns="0" bIns="0" rtlCol="0" anchor="t">
            <a:spAutoFit/>
          </a:bodyPr>
          <a:lstStyle/>
          <a:p>
            <a:pPr algn="ctr"/>
            <a:r>
              <a:rPr sz="1500">
                <a:solidFill>
                  <a:srgbClr val="3B7D23"/>
                </a:solidFill>
                <a:latin typeface="阿里巴巴普惠体" panose="00020600040101010101" charset="-122"/>
                <a:ea typeface="阿里巴巴普惠体" panose="00020600040101010101" charset="-122"/>
                <a:cs typeface="阿里巴巴普惠体" panose="00020600040101010101" charset="-122"/>
              </a:rPr>
              <a:t>Why drug addiction occurs</a:t>
            </a:r>
          </a:p>
        </p:txBody>
      </p:sp>
      <p:sp>
        <p:nvSpPr>
          <p:cNvPr id="12" name="圆角矩形 11"/>
          <p:cNvSpPr/>
          <p:nvPr/>
        </p:nvSpPr>
        <p:spPr>
          <a:xfrm>
            <a:off x="1170305" y="1864995"/>
            <a:ext cx="2750185" cy="506730"/>
          </a:xfrm>
          <a:prstGeom prst="roundRect">
            <a:avLst>
              <a:gd name="adj" fmla="val 50000"/>
            </a:avLst>
          </a:prstGeom>
          <a:solidFill>
            <a:srgbClr val="4BA937"/>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36195" rIns="0" bIns="0" numCol="1" spcCol="0" rtlCol="0" fromWordArt="0" anchor="ctr" anchorCtr="0" forceAA="0" compatLnSpc="1">
            <a:noAutofit/>
          </a:bodyPr>
          <a:lstStyle/>
          <a:p>
            <a:pPr lvl="0" algn="ctr">
              <a:buClrTx/>
              <a:buSzTx/>
              <a:buFontTx/>
            </a:pPr>
            <a:r>
              <a:rPr lang="zh-CN" altLang="en-US" sz="2300">
                <a:solidFill>
                  <a:schemeClr val="bg1"/>
                </a:solidFill>
                <a:latin typeface="阿里巴巴普惠体 Heavy" panose="00020600040101010101" charset="-122"/>
                <a:ea typeface="阿里巴巴普惠体 Heavy" panose="00020600040101010101" charset="-122"/>
                <a:cs typeface="阿里巴巴普惠体" panose="00020600040101010101" charset="-122"/>
                <a:sym typeface="+mn-ea"/>
              </a:rPr>
              <a:t>毒品为何会上瘾</a:t>
            </a:r>
          </a:p>
        </p:txBody>
      </p:sp>
      <p:sp>
        <p:nvSpPr>
          <p:cNvPr id="280" name="矩形: 圆角 279"/>
          <p:cNvSpPr/>
          <p:nvPr>
            <p:custDataLst>
              <p:tags r:id="rId3"/>
            </p:custDataLst>
          </p:nvPr>
        </p:nvSpPr>
        <p:spPr>
          <a:xfrm>
            <a:off x="1207770" y="2699385"/>
            <a:ext cx="6768465" cy="2734310"/>
          </a:xfrm>
          <a:prstGeom prst="roundRect">
            <a:avLst>
              <a:gd name="adj" fmla="val 4503"/>
            </a:avLst>
          </a:prstGeom>
          <a:solidFill>
            <a:schemeClr val="bg1"/>
          </a:solidFill>
          <a:ln w="12700">
            <a:solidFill>
              <a:srgbClr val="4BA937"/>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阿里巴巴普惠体" panose="00020600040101010101" charset="-122"/>
            </a:endParaRPr>
          </a:p>
        </p:txBody>
      </p:sp>
      <p:sp>
        <p:nvSpPr>
          <p:cNvPr id="288" name="矩形 287"/>
          <p:cNvSpPr/>
          <p:nvPr>
            <p:custDataLst>
              <p:tags r:id="rId4"/>
            </p:custDataLst>
          </p:nvPr>
        </p:nvSpPr>
        <p:spPr>
          <a:xfrm>
            <a:off x="1459230" y="3145790"/>
            <a:ext cx="6164580" cy="1831975"/>
          </a:xfrm>
          <a:prstGeom prst="rect">
            <a:avLst/>
          </a:prstGeom>
        </p:spPr>
        <p:txBody>
          <a:bodyPr wrap="square" anchor="ctr" anchorCtr="0">
            <a:noAutofit/>
          </a:bodyPr>
          <a:lstStyle/>
          <a:p>
            <a:pPr lvl="0" algn="l">
              <a:lnSpc>
                <a:spcPct val="140000"/>
              </a:lnSpc>
              <a:buClrTx/>
              <a:buSzTx/>
              <a:buFontTx/>
            </a:pPr>
            <a:r>
              <a:rPr lang="en-US" altLang="zh-CN" sz="1900">
                <a:solidFill>
                  <a:schemeClr val="tx1">
                    <a:lumMod val="75000"/>
                    <a:lumOff val="25000"/>
                  </a:schemeClr>
                </a:solidFill>
                <a:latin typeface="阿里巴巴普惠体" panose="00020600040101010101" charset="-122"/>
                <a:ea typeface="阿里巴巴普惠体" panose="00020600040101010101" charset="-122"/>
                <a:cs typeface="阿里巴巴普惠体" panose="00020600040101010101" charset="-122"/>
                <a:sym typeface="+mn-ea"/>
              </a:rPr>
              <a:t>         </a:t>
            </a:r>
            <a:r>
              <a:rPr lang="zh-CN" altLang="en-US" sz="1900" b="1">
                <a:solidFill>
                  <a:srgbClr val="3B7D23"/>
                </a:solidFill>
                <a:latin typeface="阿里巴巴普惠体" panose="00020600040101010101" charset="-122"/>
                <a:ea typeface="阿里巴巴普惠体" panose="00020600040101010101" charset="-122"/>
                <a:cs typeface="阿里巴巴普惠体" panose="00020600040101010101" charset="-122"/>
                <a:sym typeface="+mn-ea"/>
              </a:rPr>
              <a:t>另一方面</a:t>
            </a:r>
            <a:r>
              <a:rPr lang="zh-CN" altLang="en-US" sz="1900">
                <a:solidFill>
                  <a:schemeClr val="tx1">
                    <a:lumMod val="75000"/>
                    <a:lumOff val="25000"/>
                  </a:schemeClr>
                </a:solidFill>
                <a:latin typeface="阿里巴巴普惠体" panose="00020600040101010101" charset="-122"/>
                <a:ea typeface="阿里巴巴普惠体" panose="00020600040101010101" charset="-122"/>
                <a:cs typeface="阿里巴巴普惠体" panose="00020600040101010101" charset="-122"/>
                <a:sym typeface="+mn-ea"/>
              </a:rPr>
              <a:t>，毒品进入人体后，破坏人体正常的平衡，产生在毒品作用下新的平衡状态（身体依赖）。</a:t>
            </a:r>
          </a:p>
          <a:p>
            <a:pPr lvl="0" algn="l">
              <a:lnSpc>
                <a:spcPct val="140000"/>
              </a:lnSpc>
              <a:buClrTx/>
              <a:buSzTx/>
              <a:buFontTx/>
            </a:pPr>
            <a:r>
              <a:rPr lang="en-US" altLang="zh-CN" sz="1900">
                <a:solidFill>
                  <a:schemeClr val="tx1">
                    <a:lumMod val="75000"/>
                    <a:lumOff val="25000"/>
                  </a:schemeClr>
                </a:solidFill>
                <a:latin typeface="阿里巴巴普惠体" panose="00020600040101010101" charset="-122"/>
                <a:ea typeface="阿里巴巴普惠体" panose="00020600040101010101" charset="-122"/>
                <a:cs typeface="阿里巴巴普惠体" panose="00020600040101010101" charset="-122"/>
                <a:sym typeface="+mn-ea"/>
              </a:rPr>
              <a:t>         </a:t>
            </a:r>
            <a:r>
              <a:rPr lang="zh-CN" altLang="en-US" sz="1900">
                <a:solidFill>
                  <a:schemeClr val="tx1">
                    <a:lumMod val="75000"/>
                    <a:lumOff val="25000"/>
                  </a:schemeClr>
                </a:solidFill>
                <a:latin typeface="阿里巴巴普惠体" panose="00020600040101010101" charset="-122"/>
                <a:ea typeface="阿里巴巴普惠体" panose="00020600040101010101" charset="-122"/>
                <a:cs typeface="阿里巴巴普惠体" panose="00020600040101010101" charset="-122"/>
                <a:sym typeface="+mn-ea"/>
              </a:rPr>
              <a:t>一旦停止吸毒，就会感到不适。只有连续不断地吸入更大剂量的毒品，才能保持人体新的平衡。</a:t>
            </a:r>
          </a:p>
        </p:txBody>
      </p:sp>
      <p:pic>
        <p:nvPicPr>
          <p:cNvPr id="3" name="图片 2" descr="51miz-E1263605-F790867A"/>
          <p:cNvPicPr>
            <a:picLocks noChangeAspect="1"/>
          </p:cNvPicPr>
          <p:nvPr/>
        </p:nvPicPr>
        <p:blipFill>
          <a:blip r:embed="rId8"/>
          <a:srcRect r="8940"/>
          <a:stretch>
            <a:fillRect/>
          </a:stretch>
        </p:blipFill>
        <p:spPr>
          <a:xfrm>
            <a:off x="7119620" y="1683385"/>
            <a:ext cx="4340225" cy="4766310"/>
          </a:xfrm>
          <a:prstGeom prst="rect">
            <a:avLst/>
          </a:prstGeom>
        </p:spPr>
      </p:pic>
    </p:spTree>
  </p:cSld>
  <p:clrMapOvr>
    <a:masterClrMapping/>
  </p:clrMapOvr>
  <mc:AlternateContent xmlns:mc="http://schemas.openxmlformats.org/markup-compatibility/2006" xmlns:p15="http://schemas.microsoft.com/office/powerpoint/2012/main">
    <mc:Choice Requires="p15">
      <p:transition spd="med">
        <p15:prstTrans prst="peelOff"/>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par>
                          <p:cTn id="8" fill="hold">
                            <p:stCondLst>
                              <p:cond delay="500"/>
                            </p:stCondLst>
                            <p:childTnLst>
                              <p:par>
                                <p:cTn id="9" presetID="6" presetClass="entr" presetSubtype="32" fill="hold" nodeType="afterEffect">
                                  <p:stCondLst>
                                    <p:cond delay="0"/>
                                  </p:stCondLst>
                                  <p:childTnLst>
                                    <p:set>
                                      <p:cBhvr>
                                        <p:cTn id="10" dur="500" fill="hold">
                                          <p:stCondLst>
                                            <p:cond delay="0"/>
                                          </p:stCondLst>
                                        </p:cTn>
                                        <p:tgtEl>
                                          <p:spTgt spid="8"/>
                                        </p:tgtEl>
                                        <p:attrNameLst>
                                          <p:attrName>style.visibility</p:attrName>
                                        </p:attrNameLst>
                                      </p:cBhvr>
                                      <p:to>
                                        <p:strVal val="visible"/>
                                      </p:to>
                                    </p:set>
                                    <p:animEffect transition="in" filter="circle(out)">
                                      <p:cBhvr>
                                        <p:cTn id="11" dur="500"/>
                                        <p:tgtEl>
                                          <p:spTgt spid="8"/>
                                        </p:tgtEl>
                                      </p:cBhvr>
                                    </p:animEffect>
                                  </p:childTnLst>
                                </p:cTn>
                              </p:par>
                            </p:childTnLst>
                          </p:cTn>
                        </p:par>
                        <p:par>
                          <p:cTn id="12" fill="hold">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arn(inVertical)">
                                      <p:cBhvr>
                                        <p:cTn id="15" dur="500"/>
                                        <p:tgtEl>
                                          <p:spTgt spid="9"/>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barn(inVertical)">
                                      <p:cBhvr>
                                        <p:cTn id="18" dur="500"/>
                                        <p:tgtEl>
                                          <p:spTgt spid="10"/>
                                        </p:tgtEl>
                                      </p:cBhvr>
                                    </p:animEffect>
                                  </p:childTnLst>
                                </p:cTn>
                              </p:par>
                            </p:childTnLst>
                          </p:cTn>
                        </p:par>
                        <p:par>
                          <p:cTn id="19" fill="hold">
                            <p:stCondLst>
                              <p:cond delay="1500"/>
                            </p:stCondLst>
                            <p:childTnLst>
                              <p:par>
                                <p:cTn id="20" presetID="22" presetClass="entr" presetSubtype="4"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down)">
                                      <p:cBhvr>
                                        <p:cTn id="22" dur="500"/>
                                        <p:tgtEl>
                                          <p:spTgt spid="12"/>
                                        </p:tgtEl>
                                      </p:cBhvr>
                                    </p:animEffect>
                                  </p:childTnLst>
                                </p:cTn>
                              </p:par>
                            </p:childTnLst>
                          </p:cTn>
                        </p:par>
                        <p:par>
                          <p:cTn id="23" fill="hold">
                            <p:stCondLst>
                              <p:cond delay="2000"/>
                            </p:stCondLst>
                            <p:childTnLst>
                              <p:par>
                                <p:cTn id="24" presetID="16" presetClass="entr" presetSubtype="37" fill="hold" grpId="0" nodeType="afterEffect">
                                  <p:stCondLst>
                                    <p:cond delay="0"/>
                                  </p:stCondLst>
                                  <p:childTnLst>
                                    <p:set>
                                      <p:cBhvr>
                                        <p:cTn id="25" dur="1" fill="hold">
                                          <p:stCondLst>
                                            <p:cond delay="0"/>
                                          </p:stCondLst>
                                        </p:cTn>
                                        <p:tgtEl>
                                          <p:spTgt spid="280"/>
                                        </p:tgtEl>
                                        <p:attrNameLst>
                                          <p:attrName>style.visibility</p:attrName>
                                        </p:attrNameLst>
                                      </p:cBhvr>
                                      <p:to>
                                        <p:strVal val="visible"/>
                                      </p:to>
                                    </p:set>
                                    <p:animEffect transition="in" filter="barn(outVertical)">
                                      <p:cBhvr>
                                        <p:cTn id="26" dur="500"/>
                                        <p:tgtEl>
                                          <p:spTgt spid="280"/>
                                        </p:tgtEl>
                                      </p:cBhvr>
                                    </p:animEffect>
                                  </p:childTnLst>
                                </p:cTn>
                              </p:par>
                            </p:childTnLst>
                          </p:cTn>
                        </p:par>
                        <p:par>
                          <p:cTn id="27" fill="hold">
                            <p:stCondLst>
                              <p:cond delay="2500"/>
                            </p:stCondLst>
                            <p:childTnLst>
                              <p:par>
                                <p:cTn id="28" presetID="18" presetClass="entr" presetSubtype="6" fill="hold" grpId="0" nodeType="afterEffect">
                                  <p:stCondLst>
                                    <p:cond delay="0"/>
                                  </p:stCondLst>
                                  <p:childTnLst>
                                    <p:set>
                                      <p:cBhvr>
                                        <p:cTn id="29" dur="1" fill="hold">
                                          <p:stCondLst>
                                            <p:cond delay="0"/>
                                          </p:stCondLst>
                                        </p:cTn>
                                        <p:tgtEl>
                                          <p:spTgt spid="288"/>
                                        </p:tgtEl>
                                        <p:attrNameLst>
                                          <p:attrName>style.visibility</p:attrName>
                                        </p:attrNameLst>
                                      </p:cBhvr>
                                      <p:to>
                                        <p:strVal val="visible"/>
                                      </p:to>
                                    </p:set>
                                    <p:animEffect transition="in" filter="strips(downRight)">
                                      <p:cBhvr>
                                        <p:cTn id="30" dur="500"/>
                                        <p:tgtEl>
                                          <p:spTgt spid="288"/>
                                        </p:tgtEl>
                                      </p:cBhvr>
                                    </p:animEffect>
                                  </p:childTnLst>
                                </p:cTn>
                              </p:par>
                            </p:childTnLst>
                          </p:cTn>
                        </p:par>
                        <p:par>
                          <p:cTn id="31" fill="hold">
                            <p:stCondLst>
                              <p:cond delay="3000"/>
                            </p:stCondLst>
                            <p:childTnLst>
                              <p:par>
                                <p:cTn id="32" presetID="18" presetClass="entr" presetSubtype="9" fill="hold" nodeType="after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strips(upLeft)">
                                      <p:cBhvr>
                                        <p:cTn id="3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2" grpId="0" bldLvl="0" animBg="1"/>
      <p:bldP spid="280" grpId="0" bldLvl="0" animBg="1"/>
      <p:bldP spid="28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01"/>
          <p:cNvPicPr>
            <a:picLocks noChangeAspect="1"/>
          </p:cNvPicPr>
          <p:nvPr/>
        </p:nvPicPr>
        <p:blipFill>
          <a:blip r:embed="rId4"/>
          <a:srcRect l="975" t="3747" r="975"/>
          <a:stretch>
            <a:fillRect/>
          </a:stretch>
        </p:blipFill>
        <p:spPr>
          <a:xfrm>
            <a:off x="0" y="0"/>
            <a:ext cx="12192000" cy="6851015"/>
          </a:xfrm>
          <a:prstGeom prst="rect">
            <a:avLst/>
          </a:prstGeom>
        </p:spPr>
      </p:pic>
      <p:sp>
        <p:nvSpPr>
          <p:cNvPr id="6" name="文本框 5"/>
          <p:cNvSpPr txBox="1"/>
          <p:nvPr/>
        </p:nvSpPr>
        <p:spPr>
          <a:xfrm>
            <a:off x="2994660" y="2576195"/>
            <a:ext cx="6202680" cy="1005840"/>
          </a:xfrm>
          <a:prstGeom prst="rect">
            <a:avLst/>
          </a:prstGeom>
          <a:noFill/>
        </p:spPr>
        <p:txBody>
          <a:bodyPr wrap="square" lIns="91440" tIns="45720" rIns="91440" bIns="45720" rtlCol="0" anchor="t">
            <a:noAutofit/>
          </a:bodyPr>
          <a:lstStyle/>
          <a:p>
            <a:pPr lvl="0" algn="dist">
              <a:lnSpc>
                <a:spcPct val="90000"/>
              </a:lnSpc>
              <a:buClrTx/>
              <a:buSzTx/>
              <a:buFontTx/>
            </a:pPr>
            <a:r>
              <a:rPr lang="zh-CN" altLang="en-US" sz="8800" dirty="0">
                <a:ln w="22225">
                  <a:noFill/>
                </a:ln>
                <a:solidFill>
                  <a:schemeClr val="accent6">
                    <a:lumMod val="75000"/>
                  </a:schemeClr>
                </a:solidFill>
                <a:effectLst/>
                <a:latin typeface="印品招牌体 中黑（非商用）" panose="02000500000000000000" charset="-122"/>
                <a:ea typeface="印品招牌体 中黑（非商用）" panose="02000500000000000000" charset="-122"/>
                <a:cs typeface="阿里巴巴普惠体" panose="00020600040101010101" charset="-122"/>
                <a:sym typeface="+mn-ea"/>
              </a:rPr>
              <a:t>吸毒的危害</a:t>
            </a:r>
          </a:p>
        </p:txBody>
      </p:sp>
      <p:sp>
        <p:nvSpPr>
          <p:cNvPr id="11" name="副标题 10"/>
          <p:cNvSpPr>
            <a:spLocks noGrp="1"/>
          </p:cNvSpPr>
          <p:nvPr>
            <p:ph type="subTitle" idx="1"/>
          </p:nvPr>
        </p:nvSpPr>
        <p:spPr>
          <a:xfrm>
            <a:off x="3200400" y="1750060"/>
            <a:ext cx="5791200" cy="457200"/>
          </a:xfrm>
        </p:spPr>
        <p:txBody>
          <a:bodyPr>
            <a:noAutofit/>
          </a:bodyPr>
          <a:lstStyle/>
          <a:p>
            <a:pPr algn="ctr"/>
            <a:r>
              <a:rPr lang="en-US" altLang="zh-CN" sz="2800" b="1" dirty="0">
                <a:solidFill>
                  <a:srgbClr val="3B7D23"/>
                </a:solidFill>
                <a:latin typeface="阿里巴巴普惠体" panose="00020600040101010101" charset="-122"/>
                <a:ea typeface="阿里巴巴普惠体" panose="00020600040101010101" charset="-122"/>
                <a:cs typeface="阿里巴巴普惠体" panose="00020600040101010101" charset="-122"/>
                <a:sym typeface="+mn-ea"/>
              </a:rPr>
              <a:t>—— </a:t>
            </a:r>
            <a:r>
              <a:rPr lang="zh-CN" altLang="en-US" sz="2800" b="1" dirty="0">
                <a:solidFill>
                  <a:srgbClr val="3B7D23"/>
                </a:solidFill>
                <a:latin typeface="阿里巴巴普惠体" panose="00020600040101010101" charset="-122"/>
                <a:ea typeface="阿里巴巴普惠体" panose="00020600040101010101" charset="-122"/>
                <a:cs typeface="阿里巴巴普惠体" panose="00020600040101010101" charset="-122"/>
                <a:sym typeface="+mn-ea"/>
              </a:rPr>
              <a:t>第三部分</a:t>
            </a:r>
            <a:r>
              <a:rPr lang="en-US" altLang="zh-CN" sz="2800" b="1" dirty="0">
                <a:solidFill>
                  <a:srgbClr val="3B7D23"/>
                </a:solidFill>
                <a:latin typeface="阿里巴巴普惠体" panose="00020600040101010101" charset="-122"/>
                <a:ea typeface="阿里巴巴普惠体" panose="00020600040101010101" charset="-122"/>
                <a:cs typeface="阿里巴巴普惠体" panose="00020600040101010101" charset="-122"/>
                <a:sym typeface="+mn-ea"/>
              </a:rPr>
              <a:t> ——</a:t>
            </a:r>
          </a:p>
        </p:txBody>
      </p:sp>
      <p:sp>
        <p:nvSpPr>
          <p:cNvPr id="24" name="圆角矩形 23"/>
          <p:cNvSpPr/>
          <p:nvPr/>
        </p:nvSpPr>
        <p:spPr>
          <a:xfrm>
            <a:off x="5163820" y="4479290"/>
            <a:ext cx="1864360" cy="503555"/>
          </a:xfrm>
          <a:prstGeom prst="roundRect">
            <a:avLst>
              <a:gd name="adj" fmla="val 50000"/>
            </a:avLst>
          </a:prstGeom>
          <a:gradFill>
            <a:gsLst>
              <a:gs pos="100000">
                <a:schemeClr val="accent6"/>
              </a:gs>
              <a:gs pos="0">
                <a:srgbClr val="00B05B">
                  <a:alpha val="100000"/>
                </a:srgbClr>
              </a:gs>
              <a:gs pos="50000">
                <a:srgbClr val="00B05B"/>
              </a:gs>
            </a:gsLst>
            <a:lin ang="16200000" scaled="0"/>
          </a:gradFill>
          <a:ln w="25400">
            <a:solidFill>
              <a:schemeClr val="bg1"/>
            </a:solidFill>
          </a:ln>
          <a:effectLst>
            <a:outerShdw blurRad="38100" dist="25400" dir="5400000" algn="t" rotWithShape="0">
              <a:schemeClr val="accent6">
                <a:lumMod val="75000"/>
                <a:alpha val="6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lgn="ctr"/>
            <a:r>
              <a:rPr lang="en-US" altLang="zh-CN" b="1" dirty="0">
                <a:solidFill>
                  <a:schemeClr val="bg1"/>
                </a:solidFill>
                <a:effectLst>
                  <a:outerShdw blurRad="50800" dist="38100" dir="2700000" algn="tl" rotWithShape="0">
                    <a:schemeClr val="accent6">
                      <a:lumMod val="75000"/>
                      <a:alpha val="80000"/>
                    </a:schemeClr>
                  </a:outerShdw>
                </a:effectLst>
                <a:latin typeface="阿里巴巴普惠体" panose="00020600040101010101" charset="-122"/>
                <a:ea typeface="阿里巴巴普惠体" panose="00020600040101010101" charset="-122"/>
                <a:cs typeface="阿里巴巴普惠体" panose="00020600040101010101" charset="-122"/>
              </a:rPr>
              <a:t>PART THREE</a:t>
            </a:r>
          </a:p>
        </p:txBody>
      </p:sp>
      <p:sp>
        <p:nvSpPr>
          <p:cNvPr id="3" name="副标题 10"/>
          <p:cNvSpPr>
            <a:spLocks noGrp="1"/>
          </p:cNvSpPr>
          <p:nvPr>
            <p:custDataLst>
              <p:tags r:id="rId1"/>
            </p:custDataLst>
          </p:nvPr>
        </p:nvSpPr>
        <p:spPr>
          <a:xfrm>
            <a:off x="2916238" y="3735705"/>
            <a:ext cx="6359525" cy="457200"/>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fontAlgn="auto">
              <a:spcBef>
                <a:spcPts val="0"/>
              </a:spcBef>
            </a:pPr>
            <a:r>
              <a:rPr lang="en-US" altLang="zh-CN" sz="1900" cap="all" dirty="0">
                <a:solidFill>
                  <a:srgbClr val="3B7D23">
                    <a:alpha val="85000"/>
                  </a:srgbClr>
                </a:solidFill>
                <a:uFillTx/>
                <a:latin typeface="阿里巴巴普惠体 Medium" panose="00020600040101010101" charset="-122"/>
                <a:ea typeface="阿里巴巴普惠体 Medium" panose="00020600040101010101" charset="-122"/>
                <a:cs typeface="阿里巴巴普惠体" panose="00020600040101010101" charset="-122"/>
                <a:sym typeface="+mn-ea"/>
              </a:rPr>
              <a:t>The hazards of drug use</a:t>
            </a:r>
          </a:p>
        </p:txBody>
      </p:sp>
      <p:pic>
        <p:nvPicPr>
          <p:cNvPr id="13" name="图片 12" descr="51miz-E1264280-F8CF7624"/>
          <p:cNvPicPr>
            <a:picLocks noChangeAspect="1"/>
          </p:cNvPicPr>
          <p:nvPr>
            <p:custDataLst>
              <p:tags r:id="rId2"/>
            </p:custDataLst>
          </p:nvPr>
        </p:nvPicPr>
        <p:blipFill>
          <a:blip r:embed="rId5">
            <a:lum contrast="6000"/>
          </a:blip>
          <a:srcRect l="14396" t="5641" r="12139" b="5315"/>
          <a:stretch>
            <a:fillRect/>
          </a:stretch>
        </p:blipFill>
        <p:spPr>
          <a:xfrm>
            <a:off x="9121140" y="4288155"/>
            <a:ext cx="2783840" cy="253238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par>
                                <p:cTn id="8" presetID="9" presetClass="entr" presetSubtype="0"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dissolve">
                                      <p:cBhvr>
                                        <p:cTn id="10" dur="500"/>
                                        <p:tgtEl>
                                          <p:spTgt spid="13"/>
                                        </p:tgtEl>
                                      </p:cBhvr>
                                    </p:animEffect>
                                  </p:childTnLst>
                                </p:cTn>
                              </p:par>
                            </p:childTnLst>
                          </p:cTn>
                        </p:par>
                        <p:par>
                          <p:cTn id="11" fill="hold">
                            <p:stCondLst>
                              <p:cond delay="500"/>
                            </p:stCondLst>
                            <p:childTnLst>
                              <p:par>
                                <p:cTn id="12" presetID="16" presetClass="entr" presetSubtype="37" fill="hold" grpId="1" nodeType="afterEffect">
                                  <p:stCondLst>
                                    <p:cond delay="0"/>
                                  </p:stCondLst>
                                  <p:childTnLst>
                                    <p:set>
                                      <p:cBhvr>
                                        <p:cTn id="13" dur="1" fill="hold">
                                          <p:stCondLst>
                                            <p:cond delay="0"/>
                                          </p:stCondLst>
                                        </p:cTn>
                                        <p:tgtEl>
                                          <p:spTgt spid="11">
                                            <p:txEl>
                                              <p:pRg st="0" end="0"/>
                                            </p:txEl>
                                          </p:spTgt>
                                        </p:tgtEl>
                                        <p:attrNameLst>
                                          <p:attrName>style.visibility</p:attrName>
                                        </p:attrNameLst>
                                      </p:cBhvr>
                                      <p:to>
                                        <p:strVal val="visible"/>
                                      </p:to>
                                    </p:set>
                                    <p:animEffect transition="in" filter="barn(outVertical)">
                                      <p:cBhvr>
                                        <p:cTn id="14" dur="500"/>
                                        <p:tgtEl>
                                          <p:spTgt spid="11">
                                            <p:txEl>
                                              <p:pRg st="0" end="0"/>
                                            </p:txEl>
                                          </p:spTgt>
                                        </p:tgtEl>
                                      </p:cBhvr>
                                    </p:animEffect>
                                  </p:childTnLst>
                                </p:cTn>
                              </p:par>
                            </p:childTnLst>
                          </p:cTn>
                        </p:par>
                        <p:par>
                          <p:cTn id="15" fill="hold">
                            <p:stCondLst>
                              <p:cond delay="1000"/>
                            </p:stCondLst>
                            <p:childTnLst>
                              <p:par>
                                <p:cTn id="16" presetID="38" presetClass="entr" presetSubtype="0" accel="50000" fill="hold" grpId="0" nodeType="afterEffect">
                                  <p:stCondLst>
                                    <p:cond delay="0"/>
                                  </p:stCondLst>
                                  <p:iterate type="lt">
                                    <p:tmPct val="50000"/>
                                  </p:iterate>
                                  <p:childTnLst>
                                    <p:set>
                                      <p:cBhvr>
                                        <p:cTn id="17" dur="1" fill="hold">
                                          <p:stCondLst>
                                            <p:cond delay="0"/>
                                          </p:stCondLst>
                                        </p:cTn>
                                        <p:tgtEl>
                                          <p:spTgt spid="6"/>
                                        </p:tgtEl>
                                        <p:attrNameLst>
                                          <p:attrName>style.visibility</p:attrName>
                                        </p:attrNameLst>
                                      </p:cBhvr>
                                      <p:to>
                                        <p:strVal val="visible"/>
                                      </p:to>
                                    </p:set>
                                    <p:set>
                                      <p:cBhvr>
                                        <p:cTn id="18" dur="228" fill="hold">
                                          <p:stCondLst>
                                            <p:cond delay="0"/>
                                          </p:stCondLst>
                                        </p:cTn>
                                        <p:tgtEl>
                                          <p:spTgt spid="6"/>
                                        </p:tgtEl>
                                        <p:attrNameLst>
                                          <p:attrName>style.rotation</p:attrName>
                                        </p:attrNameLst>
                                      </p:cBhvr>
                                      <p:to>
                                        <p:strVal val="-45.0"/>
                                      </p:to>
                                    </p:set>
                                    <p:anim calcmode="lin" valueType="num">
                                      <p:cBhvr>
                                        <p:cTn id="19" dur="228" fill="hold">
                                          <p:stCondLst>
                                            <p:cond delay="228"/>
                                          </p:stCondLst>
                                        </p:cTn>
                                        <p:tgtEl>
                                          <p:spTgt spid="6"/>
                                        </p:tgtEl>
                                        <p:attrNameLst>
                                          <p:attrName>style.rotation</p:attrName>
                                        </p:attrNameLst>
                                      </p:cBhvr>
                                      <p:tavLst>
                                        <p:tav tm="0">
                                          <p:val>
                                            <p:fltVal val="-45"/>
                                          </p:val>
                                        </p:tav>
                                        <p:tav tm="69900">
                                          <p:val>
                                            <p:fltVal val="45"/>
                                          </p:val>
                                        </p:tav>
                                        <p:tav tm="100000">
                                          <p:val>
                                            <p:fltVal val="0"/>
                                          </p:val>
                                        </p:tav>
                                      </p:tavLst>
                                    </p:anim>
                                    <p:anim calcmode="lin" valueType="num">
                                      <p:cBhvr>
                                        <p:cTn id="20" dur="228" fill="hold">
                                          <p:stCondLst>
                                            <p:cond delay="0"/>
                                          </p:stCondLst>
                                        </p:cTn>
                                        <p:tgtEl>
                                          <p:spTgt spid="6"/>
                                        </p:tgtEl>
                                        <p:attrNameLst>
                                          <p:attrName>ppt_y</p:attrName>
                                        </p:attrNameLst>
                                      </p:cBhvr>
                                      <p:tavLst>
                                        <p:tav tm="0">
                                          <p:val>
                                            <p:strVal val="#ppt_y-1"/>
                                          </p:val>
                                        </p:tav>
                                        <p:tav tm="100000">
                                          <p:val>
                                            <p:strVal val="#ppt_y-(0.354*#ppt_w-0.172*#ppt_h)"/>
                                          </p:val>
                                        </p:tav>
                                      </p:tavLst>
                                    </p:anim>
                                    <p:anim calcmode="lin" valueType="num">
                                      <p:cBhvr>
                                        <p:cTn id="21" dur="78" decel="50000" autoRev="1" fill="hold">
                                          <p:stCondLst>
                                            <p:cond delay="228"/>
                                          </p:stCondLst>
                                        </p:cTn>
                                        <p:tgtEl>
                                          <p:spTgt spid="6"/>
                                        </p:tgtEl>
                                        <p:attrNameLst>
                                          <p:attrName>ppt_y</p:attrName>
                                        </p:attrNameLst>
                                      </p:cBhvr>
                                      <p:tavLst>
                                        <p:tav tm="0">
                                          <p:val>
                                            <p:strVal val="#ppt_y-(0.354*#ppt_w-0.172*#ppt_h)"/>
                                          </p:val>
                                        </p:tav>
                                        <p:tav tm="100000">
                                          <p:val>
                                            <p:strVal val="#ppt_y-(0.354*#ppt_w-0.172*#ppt_h)-#ppt_h/2"/>
                                          </p:val>
                                        </p:tav>
                                      </p:tavLst>
                                    </p:anim>
                                    <p:anim calcmode="lin" valueType="num">
                                      <p:cBhvr>
                                        <p:cTn id="22" dur="68" fill="hold">
                                          <p:stCondLst>
                                            <p:cond delay="432"/>
                                          </p:stCondLst>
                                        </p:cTn>
                                        <p:tgtEl>
                                          <p:spTgt spid="6"/>
                                        </p:tgtEl>
                                        <p:attrNameLst>
                                          <p:attrName>ppt_y</p:attrName>
                                        </p:attrNameLst>
                                      </p:cBhvr>
                                      <p:tavLst>
                                        <p:tav tm="0">
                                          <p:val>
                                            <p:strVal val="#ppt_y-(0.354*#ppt_w-0.172*#ppt_h)"/>
                                          </p:val>
                                        </p:tav>
                                        <p:tav tm="100000">
                                          <p:val>
                                            <p:strVal val="#ppt_y"/>
                                          </p:val>
                                        </p:tav>
                                      </p:tavLst>
                                    </p:anim>
                                  </p:childTnLst>
                                </p:cTn>
                              </p:par>
                            </p:childTnLst>
                          </p:cTn>
                        </p:par>
                        <p:par>
                          <p:cTn id="23" fill="hold">
                            <p:stCondLst>
                              <p:cond delay="2000"/>
                            </p:stCondLst>
                            <p:childTnLst>
                              <p:par>
                                <p:cTn id="24" presetID="16" presetClass="entr" presetSubtype="37" fill="hold" grpId="1" nodeType="afterEffect">
                                  <p:stCondLst>
                                    <p:cond delay="0"/>
                                  </p:stCondLst>
                                  <p:childTnLst>
                                    <p:set>
                                      <p:cBhvr>
                                        <p:cTn id="25" dur="1" fill="hold">
                                          <p:stCondLst>
                                            <p:cond delay="0"/>
                                          </p:stCondLst>
                                        </p:cTn>
                                        <p:tgtEl>
                                          <p:spTgt spid="3">
                                            <p:txEl>
                                              <p:pRg st="0" end="0"/>
                                            </p:txEl>
                                          </p:spTgt>
                                        </p:tgtEl>
                                        <p:attrNameLst>
                                          <p:attrName>style.visibility</p:attrName>
                                        </p:attrNameLst>
                                      </p:cBhvr>
                                      <p:to>
                                        <p:strVal val="visible"/>
                                      </p:to>
                                    </p:set>
                                    <p:animEffect transition="in" filter="barn(outVertical)">
                                      <p:cBhvr>
                                        <p:cTn id="26" dur="500"/>
                                        <p:tgtEl>
                                          <p:spTgt spid="3">
                                            <p:txEl>
                                              <p:pRg st="0" end="0"/>
                                            </p:txEl>
                                          </p:spTgt>
                                        </p:tgtEl>
                                      </p:cBhvr>
                                    </p:animEffect>
                                  </p:childTnLst>
                                </p:cTn>
                              </p:par>
                            </p:childTnLst>
                          </p:cTn>
                        </p:par>
                        <p:par>
                          <p:cTn id="27" fill="hold">
                            <p:stCondLst>
                              <p:cond delay="2500"/>
                            </p:stCondLst>
                            <p:childTnLst>
                              <p:par>
                                <p:cTn id="28" presetID="2" presetClass="entr" presetSubtype="4" fill="hold" grpId="0" nodeType="afterEffect">
                                  <p:stCondLst>
                                    <p:cond delay="0"/>
                                  </p:stCondLst>
                                  <p:childTnLst>
                                    <p:set>
                                      <p:cBhvr>
                                        <p:cTn id="29" dur="1" fill="hold">
                                          <p:stCondLst>
                                            <p:cond delay="0"/>
                                          </p:stCondLst>
                                        </p:cTn>
                                        <p:tgtEl>
                                          <p:spTgt spid="24"/>
                                        </p:tgtEl>
                                        <p:attrNameLst>
                                          <p:attrName>style.visibility</p:attrName>
                                        </p:attrNameLst>
                                      </p:cBhvr>
                                      <p:to>
                                        <p:strVal val="visible"/>
                                      </p:to>
                                    </p:set>
                                    <p:anim calcmode="lin" valueType="num">
                                      <p:cBhvr additive="base">
                                        <p:cTn id="30" dur="500" fill="hold"/>
                                        <p:tgtEl>
                                          <p:spTgt spid="24"/>
                                        </p:tgtEl>
                                        <p:attrNameLst>
                                          <p:attrName>ppt_x</p:attrName>
                                        </p:attrNameLst>
                                      </p:cBhvr>
                                      <p:tavLst>
                                        <p:tav tm="0">
                                          <p:val>
                                            <p:strVal val="#ppt_x"/>
                                          </p:val>
                                        </p:tav>
                                        <p:tav tm="100000">
                                          <p:val>
                                            <p:strVal val="#ppt_x"/>
                                          </p:val>
                                        </p:tav>
                                      </p:tavLst>
                                    </p:anim>
                                    <p:anim calcmode="lin" valueType="num">
                                      <p:cBhvr additive="base">
                                        <p:cTn id="31"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1" build="p"/>
      <p:bldP spid="24" grpId="0" bldLvl="0" animBg="1"/>
      <p:bldP spid="3" grpId="1"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01-恢复的"/>
          <p:cNvPicPr>
            <a:picLocks noChangeAspect="1"/>
          </p:cNvPicPr>
          <p:nvPr/>
        </p:nvPicPr>
        <p:blipFill>
          <a:blip r:embed="rId13"/>
          <a:stretch>
            <a:fillRect/>
          </a:stretch>
        </p:blipFill>
        <p:spPr>
          <a:xfrm>
            <a:off x="0" y="0"/>
            <a:ext cx="12192000" cy="6858635"/>
          </a:xfrm>
          <a:prstGeom prst="rect">
            <a:avLst/>
          </a:prstGeom>
        </p:spPr>
      </p:pic>
      <p:pic>
        <p:nvPicPr>
          <p:cNvPr id="8" name="图片 7" descr="00"/>
          <p:cNvPicPr>
            <a:picLocks noChangeAspect="1"/>
          </p:cNvPicPr>
          <p:nvPr/>
        </p:nvPicPr>
        <p:blipFill>
          <a:blip r:embed="rId14"/>
          <a:srcRect l="2349" r="2109"/>
          <a:stretch>
            <a:fillRect/>
          </a:stretch>
        </p:blipFill>
        <p:spPr>
          <a:xfrm>
            <a:off x="271780" y="19685"/>
            <a:ext cx="11648440" cy="6741160"/>
          </a:xfrm>
          <a:prstGeom prst="rect">
            <a:avLst/>
          </a:prstGeom>
        </p:spPr>
      </p:pic>
      <p:sp>
        <p:nvSpPr>
          <p:cNvPr id="9" name="文本框 8"/>
          <p:cNvSpPr txBox="1"/>
          <p:nvPr>
            <p:custDataLst>
              <p:tags r:id="rId1"/>
            </p:custDataLst>
          </p:nvPr>
        </p:nvSpPr>
        <p:spPr>
          <a:xfrm>
            <a:off x="3048000" y="633214"/>
            <a:ext cx="6096000" cy="534035"/>
          </a:xfrm>
          <a:prstGeom prst="rect">
            <a:avLst/>
          </a:prstGeom>
          <a:noFill/>
        </p:spPr>
        <p:txBody>
          <a:bodyPr wrap="square" rtlCol="0" anchor="t">
            <a:spAutoFit/>
          </a:bodyPr>
          <a:lstStyle/>
          <a:p>
            <a:pPr lvl="0" algn="ctr">
              <a:lnSpc>
                <a:spcPct val="90000"/>
              </a:lnSpc>
              <a:buClrTx/>
              <a:buSzTx/>
              <a:buFontTx/>
            </a:pPr>
            <a:r>
              <a:rPr lang="zh-CN" altLang="en-US" sz="3200" b="1">
                <a:solidFill>
                  <a:srgbClr val="3B7D23"/>
                </a:solidFill>
                <a:latin typeface="阿里巴巴普惠体" panose="00020600040101010101" charset="-122"/>
                <a:ea typeface="阿里巴巴普惠体" panose="00020600040101010101" charset="-122"/>
                <a:cs typeface="阿里巴巴普惠体" panose="00020600040101010101" charset="-122"/>
                <a:sym typeface="+mn-ea"/>
              </a:rPr>
              <a:t>吸毒的危害</a:t>
            </a:r>
          </a:p>
        </p:txBody>
      </p:sp>
      <p:sp>
        <p:nvSpPr>
          <p:cNvPr id="10" name="文本框 9"/>
          <p:cNvSpPr txBox="1"/>
          <p:nvPr>
            <p:custDataLst>
              <p:tags r:id="rId2"/>
            </p:custDataLst>
          </p:nvPr>
        </p:nvSpPr>
        <p:spPr>
          <a:xfrm>
            <a:off x="3723958" y="1155700"/>
            <a:ext cx="4744085" cy="230505"/>
          </a:xfrm>
          <a:prstGeom prst="rect">
            <a:avLst/>
          </a:prstGeom>
          <a:noFill/>
        </p:spPr>
        <p:txBody>
          <a:bodyPr wrap="square" lIns="0" tIns="0" rIns="0" bIns="0" rtlCol="0" anchor="t">
            <a:spAutoFit/>
          </a:bodyPr>
          <a:lstStyle/>
          <a:p>
            <a:pPr lvl="0" algn="ctr">
              <a:buClrTx/>
              <a:buSzTx/>
              <a:buFontTx/>
            </a:pPr>
            <a:r>
              <a:rPr sz="1500">
                <a:solidFill>
                  <a:srgbClr val="3B7D23"/>
                </a:solidFill>
                <a:latin typeface="阿里巴巴普惠体" panose="00020600040101010101" charset="-122"/>
                <a:ea typeface="阿里巴巴普惠体" panose="00020600040101010101" charset="-122"/>
                <a:cs typeface="阿里巴巴普惠体" panose="00020600040101010101" charset="-122"/>
                <a:sym typeface="阿里巴巴普惠体" panose="00020600040101010101" charset="-122"/>
              </a:rPr>
              <a:t>The hazards of drug use</a:t>
            </a:r>
          </a:p>
        </p:txBody>
      </p:sp>
      <p:grpSp>
        <p:nvGrpSpPr>
          <p:cNvPr id="60" name="组合 59"/>
          <p:cNvGrpSpPr/>
          <p:nvPr/>
        </p:nvGrpSpPr>
        <p:grpSpPr>
          <a:xfrm>
            <a:off x="10756265" y="5972175"/>
            <a:ext cx="617220" cy="215900"/>
            <a:chOff x="16722" y="9359"/>
            <a:chExt cx="972" cy="340"/>
          </a:xfrm>
          <a:gradFill>
            <a:gsLst>
              <a:gs pos="0">
                <a:srgbClr val="00CA75"/>
              </a:gs>
              <a:gs pos="100000">
                <a:srgbClr val="4BA937">
                  <a:alpha val="0"/>
                </a:srgbClr>
              </a:gs>
            </a:gsLst>
            <a:lin ang="10800000" scaled="0"/>
          </a:gradFill>
        </p:grpSpPr>
        <p:sp>
          <p:nvSpPr>
            <p:cNvPr id="61" name="燕尾形 60"/>
            <p:cNvSpPr/>
            <p:nvPr>
              <p:custDataLst>
                <p:tags r:id="rId8"/>
              </p:custDataLst>
            </p:nvPr>
          </p:nvSpPr>
          <p:spPr>
            <a:xfrm>
              <a:off x="17194" y="9359"/>
              <a:ext cx="264" cy="34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阿里巴巴普惠体" panose="00020600040101010101" charset="-122"/>
              </a:endParaRPr>
            </a:p>
          </p:txBody>
        </p:sp>
        <p:sp>
          <p:nvSpPr>
            <p:cNvPr id="62" name="燕尾形 61"/>
            <p:cNvSpPr/>
            <p:nvPr>
              <p:custDataLst>
                <p:tags r:id="rId9"/>
              </p:custDataLst>
            </p:nvPr>
          </p:nvSpPr>
          <p:spPr>
            <a:xfrm>
              <a:off x="17430" y="9359"/>
              <a:ext cx="264" cy="34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阿里巴巴普惠体" panose="00020600040101010101" charset="-122"/>
              </a:endParaRPr>
            </a:p>
          </p:txBody>
        </p:sp>
        <p:sp>
          <p:nvSpPr>
            <p:cNvPr id="63" name="燕尾形 62"/>
            <p:cNvSpPr/>
            <p:nvPr>
              <p:custDataLst>
                <p:tags r:id="rId10"/>
              </p:custDataLst>
            </p:nvPr>
          </p:nvSpPr>
          <p:spPr>
            <a:xfrm>
              <a:off x="16722" y="9359"/>
              <a:ext cx="264" cy="34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阿里巴巴普惠体" panose="00020600040101010101" charset="-122"/>
              </a:endParaRPr>
            </a:p>
          </p:txBody>
        </p:sp>
        <p:sp>
          <p:nvSpPr>
            <p:cNvPr id="64" name="燕尾形 63"/>
            <p:cNvSpPr/>
            <p:nvPr>
              <p:custDataLst>
                <p:tags r:id="rId11"/>
              </p:custDataLst>
            </p:nvPr>
          </p:nvSpPr>
          <p:spPr>
            <a:xfrm>
              <a:off x="16958" y="9359"/>
              <a:ext cx="264" cy="34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阿里巴巴普惠体" panose="00020600040101010101" charset="-122"/>
              </a:endParaRPr>
            </a:p>
          </p:txBody>
        </p:sp>
      </p:grpSp>
      <p:sp>
        <p:nvSpPr>
          <p:cNvPr id="12" name="圆角矩形 11"/>
          <p:cNvSpPr/>
          <p:nvPr/>
        </p:nvSpPr>
        <p:spPr>
          <a:xfrm>
            <a:off x="1445895" y="1945005"/>
            <a:ext cx="2981325" cy="506730"/>
          </a:xfrm>
          <a:prstGeom prst="roundRect">
            <a:avLst>
              <a:gd name="adj" fmla="val 50000"/>
            </a:avLst>
          </a:prstGeom>
          <a:solidFill>
            <a:srgbClr val="4BA937"/>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36195" rIns="0" bIns="0" numCol="1" spcCol="0" rtlCol="0" fromWordArt="0" anchor="ctr" anchorCtr="0" forceAA="0" compatLnSpc="1">
            <a:noAutofit/>
          </a:bodyPr>
          <a:lstStyle/>
          <a:p>
            <a:pPr lvl="0" algn="ctr">
              <a:buClrTx/>
              <a:buSzTx/>
              <a:buFontTx/>
            </a:pPr>
            <a:r>
              <a:rPr lang="zh-CN" altLang="en-US" sz="2300">
                <a:solidFill>
                  <a:schemeClr val="bg1"/>
                </a:solidFill>
                <a:latin typeface="阿里巴巴普惠体 Heavy" panose="00020600040101010101" charset="-122"/>
                <a:ea typeface="阿里巴巴普惠体 Heavy" panose="00020600040101010101" charset="-122"/>
                <a:cs typeface="阿里巴巴普惠体" panose="00020600040101010101" charset="-122"/>
                <a:sym typeface="+mn-ea"/>
              </a:rPr>
              <a:t>吸毒对个人的危害</a:t>
            </a:r>
          </a:p>
        </p:txBody>
      </p:sp>
      <p:sp>
        <p:nvSpPr>
          <p:cNvPr id="11" name="矩形: 圆角 279"/>
          <p:cNvSpPr/>
          <p:nvPr>
            <p:custDataLst>
              <p:tags r:id="rId3"/>
            </p:custDataLst>
          </p:nvPr>
        </p:nvSpPr>
        <p:spPr>
          <a:xfrm>
            <a:off x="1445895" y="2861310"/>
            <a:ext cx="2281555" cy="537845"/>
          </a:xfrm>
          <a:prstGeom prst="roundRect">
            <a:avLst>
              <a:gd name="adj" fmla="val 50000"/>
            </a:avLst>
          </a:prstGeom>
          <a:solidFill>
            <a:srgbClr val="4BA937">
              <a:alpha val="10000"/>
            </a:srgbClr>
          </a:solidFill>
          <a:ln w="12700">
            <a:solidFill>
              <a:srgbClr val="4BA937"/>
            </a:solidFill>
            <a:prstDash val="solid"/>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r>
              <a:rPr lang="zh-CN" altLang="en-US" sz="2100" b="1" dirty="0">
                <a:solidFill>
                  <a:srgbClr val="3B7D23"/>
                </a:solidFill>
                <a:latin typeface="阿里巴巴普惠体" panose="00020600040101010101" charset="-122"/>
                <a:ea typeface="阿里巴巴普惠体" panose="00020600040101010101" charset="-122"/>
                <a:cs typeface="阿里巴巴普惠体" panose="00020600040101010101" charset="-122"/>
                <a:sym typeface="+mn-ea"/>
              </a:rPr>
              <a:t>摧毁健康</a:t>
            </a:r>
          </a:p>
        </p:txBody>
      </p:sp>
      <p:sp>
        <p:nvSpPr>
          <p:cNvPr id="15" name="矩形: 圆角 279"/>
          <p:cNvSpPr/>
          <p:nvPr>
            <p:custDataLst>
              <p:tags r:id="rId4"/>
            </p:custDataLst>
          </p:nvPr>
        </p:nvSpPr>
        <p:spPr>
          <a:xfrm>
            <a:off x="1445895" y="3752215"/>
            <a:ext cx="2281555" cy="537845"/>
          </a:xfrm>
          <a:prstGeom prst="roundRect">
            <a:avLst>
              <a:gd name="adj" fmla="val 50000"/>
            </a:avLst>
          </a:prstGeom>
          <a:solidFill>
            <a:srgbClr val="4BA937">
              <a:alpha val="10000"/>
            </a:srgbClr>
          </a:solidFill>
          <a:ln w="12700">
            <a:solidFill>
              <a:srgbClr val="4BA937"/>
            </a:solidFill>
            <a:prstDash val="solid"/>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r>
              <a:rPr lang="zh-CN" altLang="en-US" sz="2100" b="1" dirty="0">
                <a:solidFill>
                  <a:srgbClr val="3B7D23"/>
                </a:solidFill>
                <a:latin typeface="阿里巴巴普惠体" panose="00020600040101010101" charset="-122"/>
                <a:ea typeface="阿里巴巴普惠体" panose="00020600040101010101" charset="-122"/>
                <a:cs typeface="阿里巴巴普惠体" panose="00020600040101010101" charset="-122"/>
                <a:sym typeface="+mn-ea"/>
              </a:rPr>
              <a:t>备受歧视</a:t>
            </a:r>
          </a:p>
        </p:txBody>
      </p:sp>
      <p:sp>
        <p:nvSpPr>
          <p:cNvPr id="17" name="矩形: 圆角 279"/>
          <p:cNvSpPr/>
          <p:nvPr>
            <p:custDataLst>
              <p:tags r:id="rId5"/>
            </p:custDataLst>
          </p:nvPr>
        </p:nvSpPr>
        <p:spPr>
          <a:xfrm>
            <a:off x="4319270" y="2861310"/>
            <a:ext cx="2281555" cy="537845"/>
          </a:xfrm>
          <a:prstGeom prst="roundRect">
            <a:avLst>
              <a:gd name="adj" fmla="val 50000"/>
            </a:avLst>
          </a:prstGeom>
          <a:solidFill>
            <a:srgbClr val="4BA937">
              <a:alpha val="10000"/>
            </a:srgbClr>
          </a:solidFill>
          <a:ln w="12700">
            <a:solidFill>
              <a:srgbClr val="4BA937"/>
            </a:solidFill>
            <a:prstDash val="solid"/>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r>
              <a:rPr lang="zh-CN" altLang="en-US" sz="2100" b="1" dirty="0">
                <a:solidFill>
                  <a:srgbClr val="3B7D23"/>
                </a:solidFill>
                <a:latin typeface="阿里巴巴普惠体" panose="00020600040101010101" charset="-122"/>
                <a:ea typeface="阿里巴巴普惠体" panose="00020600040101010101" charset="-122"/>
                <a:cs typeface="阿里巴巴普惠体" panose="00020600040101010101" charset="-122"/>
                <a:sym typeface="+mn-ea"/>
              </a:rPr>
              <a:t>心理变态</a:t>
            </a:r>
          </a:p>
        </p:txBody>
      </p:sp>
      <p:sp>
        <p:nvSpPr>
          <p:cNvPr id="24" name="矩形: 圆角 279"/>
          <p:cNvSpPr/>
          <p:nvPr>
            <p:custDataLst>
              <p:tags r:id="rId6"/>
            </p:custDataLst>
          </p:nvPr>
        </p:nvSpPr>
        <p:spPr>
          <a:xfrm>
            <a:off x="4319270" y="3752215"/>
            <a:ext cx="2281555" cy="537845"/>
          </a:xfrm>
          <a:prstGeom prst="roundRect">
            <a:avLst>
              <a:gd name="adj" fmla="val 50000"/>
            </a:avLst>
          </a:prstGeom>
          <a:solidFill>
            <a:srgbClr val="4BA937">
              <a:alpha val="10000"/>
            </a:srgbClr>
          </a:solidFill>
          <a:ln w="12700">
            <a:solidFill>
              <a:srgbClr val="4BA937"/>
            </a:solidFill>
            <a:prstDash val="solid"/>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r>
              <a:rPr lang="zh-CN" altLang="en-US" sz="2100" b="1" dirty="0">
                <a:solidFill>
                  <a:srgbClr val="3B7D23"/>
                </a:solidFill>
                <a:latin typeface="阿里巴巴普惠体" panose="00020600040101010101" charset="-122"/>
                <a:ea typeface="阿里巴巴普惠体" panose="00020600040101010101" charset="-122"/>
                <a:cs typeface="阿里巴巴普惠体" panose="00020600040101010101" charset="-122"/>
                <a:sym typeface="+mn-ea"/>
              </a:rPr>
              <a:t>神经失常</a:t>
            </a:r>
          </a:p>
        </p:txBody>
      </p:sp>
      <p:sp>
        <p:nvSpPr>
          <p:cNvPr id="25" name="矩形: 圆角 279"/>
          <p:cNvSpPr/>
          <p:nvPr>
            <p:custDataLst>
              <p:tags r:id="rId7"/>
            </p:custDataLst>
          </p:nvPr>
        </p:nvSpPr>
        <p:spPr>
          <a:xfrm>
            <a:off x="1445895" y="4643120"/>
            <a:ext cx="2281555" cy="537845"/>
          </a:xfrm>
          <a:prstGeom prst="roundRect">
            <a:avLst>
              <a:gd name="adj" fmla="val 50000"/>
            </a:avLst>
          </a:prstGeom>
          <a:solidFill>
            <a:srgbClr val="4BA937">
              <a:alpha val="10000"/>
            </a:srgbClr>
          </a:solidFill>
          <a:ln w="12700">
            <a:solidFill>
              <a:srgbClr val="4BA937"/>
            </a:solidFill>
            <a:prstDash val="solid"/>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r>
              <a:rPr lang="zh-CN" altLang="en-US" sz="2100" b="1" dirty="0">
                <a:solidFill>
                  <a:srgbClr val="3B7D23"/>
                </a:solidFill>
                <a:latin typeface="阿里巴巴普惠体" panose="00020600040101010101" charset="-122"/>
                <a:ea typeface="阿里巴巴普惠体" panose="00020600040101010101" charset="-122"/>
                <a:cs typeface="阿里巴巴普惠体" panose="00020600040101010101" charset="-122"/>
                <a:sym typeface="+mn-ea"/>
              </a:rPr>
              <a:t>走上绝路</a:t>
            </a:r>
          </a:p>
        </p:txBody>
      </p:sp>
      <p:pic>
        <p:nvPicPr>
          <p:cNvPr id="26" name="图片 25" descr="51miz-E1262281-1D700009"/>
          <p:cNvPicPr>
            <a:picLocks noChangeAspect="1"/>
          </p:cNvPicPr>
          <p:nvPr/>
        </p:nvPicPr>
        <p:blipFill>
          <a:blip r:embed="rId15"/>
          <a:stretch>
            <a:fillRect/>
          </a:stretch>
        </p:blipFill>
        <p:spPr>
          <a:xfrm>
            <a:off x="6442075" y="2098675"/>
            <a:ext cx="4613910" cy="3460750"/>
          </a:xfrm>
          <a:prstGeom prst="rect">
            <a:avLst/>
          </a:prstGeom>
        </p:spPr>
      </p:pic>
      <p:sp>
        <p:nvSpPr>
          <p:cNvPr id="27" name="文本框 26"/>
          <p:cNvSpPr txBox="1"/>
          <p:nvPr/>
        </p:nvSpPr>
        <p:spPr>
          <a:xfrm>
            <a:off x="8154670" y="7716520"/>
            <a:ext cx="4064000" cy="368300"/>
          </a:xfrm>
          <a:prstGeom prst="rect">
            <a:avLst/>
          </a:prstGeom>
          <a:noFill/>
        </p:spPr>
        <p:txBody>
          <a:bodyPr wrap="square" rtlCol="0">
            <a:spAutoFit/>
          </a:bodyPr>
          <a:lstStyle/>
          <a:p>
            <a:endParaRPr lang="zh-CN" altLang="en-US"/>
          </a:p>
        </p:txBody>
      </p:sp>
    </p:spTree>
  </p:cSld>
  <p:clrMapOvr>
    <a:masterClrMapping/>
  </p:clrMapOvr>
  <mc:AlternateContent xmlns:mc="http://schemas.openxmlformats.org/markup-compatibility/2006" xmlns:p15="http://schemas.microsoft.com/office/powerpoint/2012/main">
    <mc:Choice Requires="p15">
      <p:transition spd="med">
        <p15:prstTrans prst="peelOff"/>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par>
                          <p:cTn id="8" fill="hold">
                            <p:stCondLst>
                              <p:cond delay="500"/>
                            </p:stCondLst>
                            <p:childTnLst>
                              <p:par>
                                <p:cTn id="9" presetID="6" presetClass="entr" presetSubtype="32" fill="hold" nodeType="afterEffect">
                                  <p:stCondLst>
                                    <p:cond delay="0"/>
                                  </p:stCondLst>
                                  <p:childTnLst>
                                    <p:set>
                                      <p:cBhvr>
                                        <p:cTn id="10" dur="500" fill="hold">
                                          <p:stCondLst>
                                            <p:cond delay="0"/>
                                          </p:stCondLst>
                                        </p:cTn>
                                        <p:tgtEl>
                                          <p:spTgt spid="8"/>
                                        </p:tgtEl>
                                        <p:attrNameLst>
                                          <p:attrName>style.visibility</p:attrName>
                                        </p:attrNameLst>
                                      </p:cBhvr>
                                      <p:to>
                                        <p:strVal val="visible"/>
                                      </p:to>
                                    </p:set>
                                    <p:animEffect transition="in" filter="circle(out)">
                                      <p:cBhvr>
                                        <p:cTn id="11" dur="500"/>
                                        <p:tgtEl>
                                          <p:spTgt spid="8"/>
                                        </p:tgtEl>
                                      </p:cBhvr>
                                    </p:animEffect>
                                  </p:childTnLst>
                                </p:cTn>
                              </p:par>
                            </p:childTnLst>
                          </p:cTn>
                        </p:par>
                        <p:par>
                          <p:cTn id="12" fill="hold">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arn(inVertical)">
                                      <p:cBhvr>
                                        <p:cTn id="15" dur="500"/>
                                        <p:tgtEl>
                                          <p:spTgt spid="9"/>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barn(inVertical)">
                                      <p:cBhvr>
                                        <p:cTn id="18" dur="500"/>
                                        <p:tgtEl>
                                          <p:spTgt spid="10"/>
                                        </p:tgtEl>
                                      </p:cBhvr>
                                    </p:animEffect>
                                  </p:childTnLst>
                                </p:cTn>
                              </p:par>
                            </p:childTnLst>
                          </p:cTn>
                        </p:par>
                        <p:par>
                          <p:cTn id="19" fill="hold">
                            <p:stCondLst>
                              <p:cond delay="1500"/>
                            </p:stCondLst>
                            <p:childTnLst>
                              <p:par>
                                <p:cTn id="20" presetID="22" presetClass="entr" presetSubtype="4"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down)">
                                      <p:cBhvr>
                                        <p:cTn id="22" dur="500"/>
                                        <p:tgtEl>
                                          <p:spTgt spid="12"/>
                                        </p:tgtEl>
                                      </p:cBhvr>
                                    </p:animEffect>
                                  </p:childTnLst>
                                </p:cTn>
                              </p:par>
                            </p:childTnLst>
                          </p:cTn>
                        </p:par>
                        <p:par>
                          <p:cTn id="23" fill="hold">
                            <p:stCondLst>
                              <p:cond delay="2000"/>
                            </p:stCondLst>
                            <p:childTnLst>
                              <p:par>
                                <p:cTn id="24" presetID="18" presetClass="entr" presetSubtype="6"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strips(downRight)">
                                      <p:cBhvr>
                                        <p:cTn id="26" dur="500"/>
                                        <p:tgtEl>
                                          <p:spTgt spid="11"/>
                                        </p:tgtEl>
                                      </p:cBhvr>
                                    </p:animEffect>
                                  </p:childTnLst>
                                </p:cTn>
                              </p:par>
                              <p:par>
                                <p:cTn id="27" presetID="18" presetClass="entr" presetSubtype="6" fill="hold" grpId="0"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strips(downRight)">
                                      <p:cBhvr>
                                        <p:cTn id="29" dur="500"/>
                                        <p:tgtEl>
                                          <p:spTgt spid="15"/>
                                        </p:tgtEl>
                                      </p:cBhvr>
                                    </p:animEffect>
                                  </p:childTnLst>
                                </p:cTn>
                              </p:par>
                            </p:childTnLst>
                          </p:cTn>
                        </p:par>
                        <p:par>
                          <p:cTn id="30" fill="hold">
                            <p:stCondLst>
                              <p:cond delay="2500"/>
                            </p:stCondLst>
                            <p:childTnLst>
                              <p:par>
                                <p:cTn id="31" presetID="18" presetClass="entr" presetSubtype="6" fill="hold" grpId="0" nodeType="after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strips(downRight)">
                                      <p:cBhvr>
                                        <p:cTn id="33" dur="500"/>
                                        <p:tgtEl>
                                          <p:spTgt spid="17"/>
                                        </p:tgtEl>
                                      </p:cBhvr>
                                    </p:animEffect>
                                  </p:childTnLst>
                                </p:cTn>
                              </p:par>
                              <p:par>
                                <p:cTn id="34" presetID="18" presetClass="entr" presetSubtype="6" fill="hold" grpId="0" nodeType="with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strips(downRight)">
                                      <p:cBhvr>
                                        <p:cTn id="36" dur="500"/>
                                        <p:tgtEl>
                                          <p:spTgt spid="24"/>
                                        </p:tgtEl>
                                      </p:cBhvr>
                                    </p:animEffect>
                                  </p:childTnLst>
                                </p:cTn>
                              </p:par>
                              <p:par>
                                <p:cTn id="37" presetID="18" presetClass="entr" presetSubtype="6" fill="hold" grpId="0" nodeType="with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strips(downRight)">
                                      <p:cBhvr>
                                        <p:cTn id="39" dur="500"/>
                                        <p:tgtEl>
                                          <p:spTgt spid="25"/>
                                        </p:tgtEl>
                                      </p:cBhvr>
                                    </p:animEffect>
                                  </p:childTnLst>
                                </p:cTn>
                              </p:par>
                            </p:childTnLst>
                          </p:cTn>
                        </p:par>
                        <p:par>
                          <p:cTn id="40" fill="hold">
                            <p:stCondLst>
                              <p:cond delay="3000"/>
                            </p:stCondLst>
                            <p:childTnLst>
                              <p:par>
                                <p:cTn id="41" presetID="6" presetClass="entr" presetSubtype="32" fill="hold" nodeType="afterEffect">
                                  <p:stCondLst>
                                    <p:cond delay="0"/>
                                  </p:stCondLst>
                                  <p:childTnLst>
                                    <p:set>
                                      <p:cBhvr>
                                        <p:cTn id="42" dur="500" fill="hold">
                                          <p:stCondLst>
                                            <p:cond delay="0"/>
                                          </p:stCondLst>
                                        </p:cTn>
                                        <p:tgtEl>
                                          <p:spTgt spid="26"/>
                                        </p:tgtEl>
                                        <p:attrNameLst>
                                          <p:attrName>style.visibility</p:attrName>
                                        </p:attrNameLst>
                                      </p:cBhvr>
                                      <p:to>
                                        <p:strVal val="visible"/>
                                      </p:to>
                                    </p:set>
                                    <p:animEffect transition="in" filter="circle(out)">
                                      <p:cBhvr>
                                        <p:cTn id="43" dur="500"/>
                                        <p:tgtEl>
                                          <p:spTgt spid="26"/>
                                        </p:tgtEl>
                                      </p:cBhvr>
                                    </p:animEffect>
                                  </p:childTnLst>
                                </p:cTn>
                              </p:par>
                              <p:par>
                                <p:cTn id="44" presetID="22" presetClass="entr" presetSubtype="8" fill="hold" nodeType="withEffect">
                                  <p:stCondLst>
                                    <p:cond delay="0"/>
                                  </p:stCondLst>
                                  <p:childTnLst>
                                    <p:set>
                                      <p:cBhvr>
                                        <p:cTn id="45" dur="1" fill="hold">
                                          <p:stCondLst>
                                            <p:cond delay="0"/>
                                          </p:stCondLst>
                                        </p:cTn>
                                        <p:tgtEl>
                                          <p:spTgt spid="60"/>
                                        </p:tgtEl>
                                        <p:attrNameLst>
                                          <p:attrName>style.visibility</p:attrName>
                                        </p:attrNameLst>
                                      </p:cBhvr>
                                      <p:to>
                                        <p:strVal val="visible"/>
                                      </p:to>
                                    </p:set>
                                    <p:animEffect transition="in" filter="wipe(left)">
                                      <p:cBhvr>
                                        <p:cTn id="46"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2" grpId="0" bldLvl="0" animBg="1"/>
      <p:bldP spid="11" grpId="0" bldLvl="0" animBg="1"/>
      <p:bldP spid="15" grpId="0" bldLvl="0" animBg="1"/>
      <p:bldP spid="17" grpId="0" bldLvl="0" animBg="1"/>
      <p:bldP spid="24" grpId="0" bldLvl="0" animBg="1"/>
      <p:bldP spid="25"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01-恢复的"/>
          <p:cNvPicPr>
            <a:picLocks noChangeAspect="1"/>
          </p:cNvPicPr>
          <p:nvPr/>
        </p:nvPicPr>
        <p:blipFill>
          <a:blip r:embed="rId10"/>
          <a:stretch>
            <a:fillRect/>
          </a:stretch>
        </p:blipFill>
        <p:spPr>
          <a:xfrm>
            <a:off x="0" y="0"/>
            <a:ext cx="12192000" cy="6858635"/>
          </a:xfrm>
          <a:prstGeom prst="rect">
            <a:avLst/>
          </a:prstGeom>
        </p:spPr>
      </p:pic>
      <p:pic>
        <p:nvPicPr>
          <p:cNvPr id="8" name="图片 7" descr="00"/>
          <p:cNvPicPr>
            <a:picLocks noChangeAspect="1"/>
          </p:cNvPicPr>
          <p:nvPr/>
        </p:nvPicPr>
        <p:blipFill>
          <a:blip r:embed="rId11"/>
          <a:srcRect l="2349" r="2109"/>
          <a:stretch>
            <a:fillRect/>
          </a:stretch>
        </p:blipFill>
        <p:spPr>
          <a:xfrm>
            <a:off x="271780" y="19685"/>
            <a:ext cx="11648440" cy="6741160"/>
          </a:xfrm>
          <a:prstGeom prst="rect">
            <a:avLst/>
          </a:prstGeom>
        </p:spPr>
      </p:pic>
      <p:sp>
        <p:nvSpPr>
          <p:cNvPr id="9" name="文本框 8"/>
          <p:cNvSpPr txBox="1"/>
          <p:nvPr>
            <p:custDataLst>
              <p:tags r:id="rId1"/>
            </p:custDataLst>
          </p:nvPr>
        </p:nvSpPr>
        <p:spPr>
          <a:xfrm>
            <a:off x="3048000" y="633214"/>
            <a:ext cx="6096000" cy="534035"/>
          </a:xfrm>
          <a:prstGeom prst="rect">
            <a:avLst/>
          </a:prstGeom>
          <a:noFill/>
        </p:spPr>
        <p:txBody>
          <a:bodyPr wrap="square" rtlCol="0" anchor="t">
            <a:spAutoFit/>
          </a:bodyPr>
          <a:lstStyle/>
          <a:p>
            <a:pPr lvl="0" algn="ctr">
              <a:lnSpc>
                <a:spcPct val="90000"/>
              </a:lnSpc>
              <a:buClrTx/>
              <a:buSzTx/>
              <a:buFontTx/>
            </a:pPr>
            <a:r>
              <a:rPr lang="zh-CN" altLang="en-US" sz="3200" b="1">
                <a:solidFill>
                  <a:srgbClr val="3B7D23"/>
                </a:solidFill>
                <a:latin typeface="阿里巴巴普惠体" panose="00020600040101010101" charset="-122"/>
                <a:ea typeface="阿里巴巴普惠体" panose="00020600040101010101" charset="-122"/>
                <a:cs typeface="阿里巴巴普惠体" panose="00020600040101010101" charset="-122"/>
                <a:sym typeface="+mn-ea"/>
              </a:rPr>
              <a:t>吸毒的危害</a:t>
            </a:r>
          </a:p>
        </p:txBody>
      </p:sp>
      <p:pic>
        <p:nvPicPr>
          <p:cNvPr id="3" name="图片 2" descr="51miz-E1264336-50B6053B"/>
          <p:cNvPicPr>
            <a:picLocks noChangeAspect="1"/>
          </p:cNvPicPr>
          <p:nvPr/>
        </p:nvPicPr>
        <p:blipFill>
          <a:blip r:embed="rId12"/>
          <a:stretch>
            <a:fillRect/>
          </a:stretch>
        </p:blipFill>
        <p:spPr>
          <a:xfrm>
            <a:off x="514350" y="1511935"/>
            <a:ext cx="5892800" cy="4419600"/>
          </a:xfrm>
          <a:prstGeom prst="rect">
            <a:avLst/>
          </a:prstGeom>
        </p:spPr>
      </p:pic>
      <p:sp>
        <p:nvSpPr>
          <p:cNvPr id="10" name="文本框 9"/>
          <p:cNvSpPr txBox="1"/>
          <p:nvPr>
            <p:custDataLst>
              <p:tags r:id="rId2"/>
            </p:custDataLst>
          </p:nvPr>
        </p:nvSpPr>
        <p:spPr>
          <a:xfrm>
            <a:off x="3723958" y="1155700"/>
            <a:ext cx="4744085" cy="230505"/>
          </a:xfrm>
          <a:prstGeom prst="rect">
            <a:avLst/>
          </a:prstGeom>
          <a:noFill/>
        </p:spPr>
        <p:txBody>
          <a:bodyPr wrap="square" lIns="0" tIns="0" rIns="0" bIns="0" rtlCol="0" anchor="t">
            <a:spAutoFit/>
          </a:bodyPr>
          <a:lstStyle/>
          <a:p>
            <a:pPr lvl="0" algn="ctr">
              <a:buClrTx/>
              <a:buSzTx/>
              <a:buFontTx/>
            </a:pPr>
            <a:r>
              <a:rPr sz="1500">
                <a:solidFill>
                  <a:srgbClr val="3B7D23"/>
                </a:solidFill>
                <a:latin typeface="阿里巴巴普惠体" panose="00020600040101010101" charset="-122"/>
                <a:ea typeface="阿里巴巴普惠体" panose="00020600040101010101" charset="-122"/>
                <a:cs typeface="阿里巴巴普惠体" panose="00020600040101010101" charset="-122"/>
                <a:sym typeface="阿里巴巴普惠体" panose="00020600040101010101" charset="-122"/>
              </a:rPr>
              <a:t>The hazards of drug use</a:t>
            </a:r>
          </a:p>
        </p:txBody>
      </p:sp>
      <p:grpSp>
        <p:nvGrpSpPr>
          <p:cNvPr id="60" name="组合 59"/>
          <p:cNvGrpSpPr/>
          <p:nvPr/>
        </p:nvGrpSpPr>
        <p:grpSpPr>
          <a:xfrm>
            <a:off x="10756265" y="5972175"/>
            <a:ext cx="617220" cy="215900"/>
            <a:chOff x="16722" y="9359"/>
            <a:chExt cx="972" cy="340"/>
          </a:xfrm>
          <a:gradFill>
            <a:gsLst>
              <a:gs pos="0">
                <a:srgbClr val="00CA75"/>
              </a:gs>
              <a:gs pos="100000">
                <a:srgbClr val="4BA937">
                  <a:alpha val="0"/>
                </a:srgbClr>
              </a:gs>
            </a:gsLst>
            <a:lin ang="10800000" scaled="0"/>
          </a:gradFill>
        </p:grpSpPr>
        <p:sp>
          <p:nvSpPr>
            <p:cNvPr id="61" name="燕尾形 60"/>
            <p:cNvSpPr/>
            <p:nvPr>
              <p:custDataLst>
                <p:tags r:id="rId5"/>
              </p:custDataLst>
            </p:nvPr>
          </p:nvSpPr>
          <p:spPr>
            <a:xfrm>
              <a:off x="17194" y="9359"/>
              <a:ext cx="264" cy="34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阿里巴巴普惠体" panose="00020600040101010101" charset="-122"/>
              </a:endParaRPr>
            </a:p>
          </p:txBody>
        </p:sp>
        <p:sp>
          <p:nvSpPr>
            <p:cNvPr id="62" name="燕尾形 61"/>
            <p:cNvSpPr/>
            <p:nvPr>
              <p:custDataLst>
                <p:tags r:id="rId6"/>
              </p:custDataLst>
            </p:nvPr>
          </p:nvSpPr>
          <p:spPr>
            <a:xfrm>
              <a:off x="17430" y="9359"/>
              <a:ext cx="264" cy="34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阿里巴巴普惠体" panose="00020600040101010101" charset="-122"/>
              </a:endParaRPr>
            </a:p>
          </p:txBody>
        </p:sp>
        <p:sp>
          <p:nvSpPr>
            <p:cNvPr id="63" name="燕尾形 62"/>
            <p:cNvSpPr/>
            <p:nvPr>
              <p:custDataLst>
                <p:tags r:id="rId7"/>
              </p:custDataLst>
            </p:nvPr>
          </p:nvSpPr>
          <p:spPr>
            <a:xfrm>
              <a:off x="16722" y="9359"/>
              <a:ext cx="264" cy="34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阿里巴巴普惠体" panose="00020600040101010101" charset="-122"/>
              </a:endParaRPr>
            </a:p>
          </p:txBody>
        </p:sp>
        <p:sp>
          <p:nvSpPr>
            <p:cNvPr id="64" name="燕尾形 63"/>
            <p:cNvSpPr/>
            <p:nvPr>
              <p:custDataLst>
                <p:tags r:id="rId8"/>
              </p:custDataLst>
            </p:nvPr>
          </p:nvSpPr>
          <p:spPr>
            <a:xfrm>
              <a:off x="16958" y="9359"/>
              <a:ext cx="264" cy="34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阿里巴巴普惠体" panose="00020600040101010101" charset="-122"/>
              </a:endParaRPr>
            </a:p>
          </p:txBody>
        </p:sp>
      </p:grpSp>
      <p:sp>
        <p:nvSpPr>
          <p:cNvPr id="12" name="圆角矩形 11"/>
          <p:cNvSpPr/>
          <p:nvPr/>
        </p:nvSpPr>
        <p:spPr>
          <a:xfrm>
            <a:off x="6826885" y="2083435"/>
            <a:ext cx="2981325" cy="506730"/>
          </a:xfrm>
          <a:prstGeom prst="roundRect">
            <a:avLst>
              <a:gd name="adj" fmla="val 50000"/>
            </a:avLst>
          </a:prstGeom>
          <a:solidFill>
            <a:srgbClr val="4BA937"/>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36195" rIns="0" bIns="0" numCol="1" spcCol="0" rtlCol="0" fromWordArt="0" anchor="ctr" anchorCtr="0" forceAA="0" compatLnSpc="1">
            <a:noAutofit/>
          </a:bodyPr>
          <a:lstStyle/>
          <a:p>
            <a:pPr lvl="0" algn="ctr">
              <a:buClrTx/>
              <a:buSzTx/>
              <a:buFontTx/>
            </a:pPr>
            <a:r>
              <a:rPr lang="zh-CN" altLang="en-US" sz="2300">
                <a:solidFill>
                  <a:schemeClr val="bg1"/>
                </a:solidFill>
                <a:latin typeface="阿里巴巴普惠体 Heavy" panose="00020600040101010101" charset="-122"/>
                <a:ea typeface="阿里巴巴普惠体 Heavy" panose="00020600040101010101" charset="-122"/>
                <a:cs typeface="阿里巴巴普惠体" panose="00020600040101010101" charset="-122"/>
                <a:sym typeface="+mn-ea"/>
              </a:rPr>
              <a:t>对家庭造成的危害</a:t>
            </a:r>
          </a:p>
        </p:txBody>
      </p:sp>
      <p:sp>
        <p:nvSpPr>
          <p:cNvPr id="280" name="矩形: 圆角 279"/>
          <p:cNvSpPr/>
          <p:nvPr>
            <p:custDataLst>
              <p:tags r:id="rId3"/>
            </p:custDataLst>
          </p:nvPr>
        </p:nvSpPr>
        <p:spPr>
          <a:xfrm>
            <a:off x="6840220" y="3010535"/>
            <a:ext cx="3907155" cy="2143125"/>
          </a:xfrm>
          <a:prstGeom prst="roundRect">
            <a:avLst>
              <a:gd name="adj" fmla="val 4503"/>
            </a:avLst>
          </a:prstGeom>
          <a:solidFill>
            <a:schemeClr val="bg1"/>
          </a:solidFill>
          <a:ln w="12700">
            <a:solidFill>
              <a:srgbClr val="4BA937"/>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阿里巴巴普惠体" panose="00020600040101010101" charset="-122"/>
            </a:endParaRPr>
          </a:p>
        </p:txBody>
      </p:sp>
      <p:sp>
        <p:nvSpPr>
          <p:cNvPr id="288" name="矩形 287"/>
          <p:cNvSpPr/>
          <p:nvPr>
            <p:custDataLst>
              <p:tags r:id="rId4"/>
            </p:custDataLst>
          </p:nvPr>
        </p:nvSpPr>
        <p:spPr>
          <a:xfrm>
            <a:off x="7062470" y="3135630"/>
            <a:ext cx="3558540" cy="1831975"/>
          </a:xfrm>
          <a:prstGeom prst="rect">
            <a:avLst/>
          </a:prstGeom>
        </p:spPr>
        <p:txBody>
          <a:bodyPr wrap="square" anchor="ctr" anchorCtr="0">
            <a:noAutofit/>
          </a:bodyPr>
          <a:lstStyle/>
          <a:p>
            <a:pPr algn="ctr">
              <a:lnSpc>
                <a:spcPct val="130000"/>
              </a:lnSpc>
            </a:pPr>
            <a:r>
              <a:rPr lang="zh-CN" altLang="en-US" sz="2400" dirty="0">
                <a:solidFill>
                  <a:schemeClr val="tx1">
                    <a:lumMod val="75000"/>
                    <a:lumOff val="25000"/>
                  </a:schemeClr>
                </a:solidFill>
                <a:latin typeface="阿里巴巴普惠体" panose="00020600040101010101" charset="-122"/>
                <a:ea typeface="阿里巴巴普惠体" panose="00020600040101010101" charset="-122"/>
                <a:cs typeface="阿里巴巴普惠体" panose="00020600040101010101" charset="-122"/>
                <a:sym typeface="+mn-ea"/>
              </a:rPr>
              <a:t>倾家荡产，妻离子散，</a:t>
            </a:r>
            <a:endParaRPr lang="zh-CN" altLang="en-US" sz="2400" dirty="0">
              <a:solidFill>
                <a:schemeClr val="tx1">
                  <a:lumMod val="75000"/>
                  <a:lumOff val="25000"/>
                </a:schemeClr>
              </a:solidFill>
              <a:latin typeface="阿里巴巴普惠体" panose="00020600040101010101" charset="-122"/>
              <a:ea typeface="阿里巴巴普惠体" panose="00020600040101010101" charset="-122"/>
              <a:cs typeface="阿里巴巴普惠体" panose="00020600040101010101" charset="-122"/>
            </a:endParaRPr>
          </a:p>
          <a:p>
            <a:pPr algn="ctr">
              <a:lnSpc>
                <a:spcPct val="130000"/>
              </a:lnSpc>
            </a:pPr>
            <a:r>
              <a:rPr lang="zh-CN" altLang="en-US" sz="2400" dirty="0">
                <a:solidFill>
                  <a:schemeClr val="tx1">
                    <a:lumMod val="75000"/>
                    <a:lumOff val="25000"/>
                  </a:schemeClr>
                </a:solidFill>
                <a:latin typeface="阿里巴巴普惠体" panose="00020600040101010101" charset="-122"/>
                <a:ea typeface="阿里巴巴普惠体" panose="00020600040101010101" charset="-122"/>
                <a:cs typeface="阿里巴巴普惠体" panose="00020600040101010101" charset="-122"/>
                <a:sym typeface="+mn-ea"/>
              </a:rPr>
              <a:t>家破人亡，危及后代。</a:t>
            </a:r>
          </a:p>
        </p:txBody>
      </p:sp>
    </p:spTree>
  </p:cSld>
  <p:clrMapOvr>
    <a:masterClrMapping/>
  </p:clrMapOvr>
  <mc:AlternateContent xmlns:mc="http://schemas.openxmlformats.org/markup-compatibility/2006" xmlns:p15="http://schemas.microsoft.com/office/powerpoint/2012/main">
    <mc:Choice Requires="p15">
      <p:transition spd="med">
        <p15:prstTrans prst="peelOff"/>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par>
                          <p:cTn id="8" fill="hold">
                            <p:stCondLst>
                              <p:cond delay="500"/>
                            </p:stCondLst>
                            <p:childTnLst>
                              <p:par>
                                <p:cTn id="9" presetID="6" presetClass="entr" presetSubtype="32" fill="hold" nodeType="afterEffect">
                                  <p:stCondLst>
                                    <p:cond delay="0"/>
                                  </p:stCondLst>
                                  <p:childTnLst>
                                    <p:set>
                                      <p:cBhvr>
                                        <p:cTn id="10" dur="500" fill="hold">
                                          <p:stCondLst>
                                            <p:cond delay="0"/>
                                          </p:stCondLst>
                                        </p:cTn>
                                        <p:tgtEl>
                                          <p:spTgt spid="8"/>
                                        </p:tgtEl>
                                        <p:attrNameLst>
                                          <p:attrName>style.visibility</p:attrName>
                                        </p:attrNameLst>
                                      </p:cBhvr>
                                      <p:to>
                                        <p:strVal val="visible"/>
                                      </p:to>
                                    </p:set>
                                    <p:animEffect transition="in" filter="circle(out)">
                                      <p:cBhvr>
                                        <p:cTn id="11" dur="500"/>
                                        <p:tgtEl>
                                          <p:spTgt spid="8"/>
                                        </p:tgtEl>
                                      </p:cBhvr>
                                    </p:animEffect>
                                  </p:childTnLst>
                                </p:cTn>
                              </p:par>
                            </p:childTnLst>
                          </p:cTn>
                        </p:par>
                        <p:par>
                          <p:cTn id="12" fill="hold">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arn(inVertical)">
                                      <p:cBhvr>
                                        <p:cTn id="15" dur="500"/>
                                        <p:tgtEl>
                                          <p:spTgt spid="9"/>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barn(inVertical)">
                                      <p:cBhvr>
                                        <p:cTn id="18" dur="500"/>
                                        <p:tgtEl>
                                          <p:spTgt spid="10"/>
                                        </p:tgtEl>
                                      </p:cBhvr>
                                    </p:animEffect>
                                  </p:childTnLst>
                                </p:cTn>
                              </p:par>
                            </p:childTnLst>
                          </p:cTn>
                        </p:par>
                        <p:par>
                          <p:cTn id="19" fill="hold">
                            <p:stCondLst>
                              <p:cond delay="1500"/>
                            </p:stCondLst>
                            <p:childTnLst>
                              <p:par>
                                <p:cTn id="20" presetID="6" presetClass="entr" presetSubtype="32" fill="hold" nodeType="afterEffect">
                                  <p:stCondLst>
                                    <p:cond delay="0"/>
                                  </p:stCondLst>
                                  <p:childTnLst>
                                    <p:set>
                                      <p:cBhvr>
                                        <p:cTn id="21" dur="500" fill="hold">
                                          <p:stCondLst>
                                            <p:cond delay="0"/>
                                          </p:stCondLst>
                                        </p:cTn>
                                        <p:tgtEl>
                                          <p:spTgt spid="3"/>
                                        </p:tgtEl>
                                        <p:attrNameLst>
                                          <p:attrName>style.visibility</p:attrName>
                                        </p:attrNameLst>
                                      </p:cBhvr>
                                      <p:to>
                                        <p:strVal val="visible"/>
                                      </p:to>
                                    </p:set>
                                    <p:animEffect transition="in" filter="circle(out)">
                                      <p:cBhvr>
                                        <p:cTn id="22" dur="500"/>
                                        <p:tgtEl>
                                          <p:spTgt spid="3"/>
                                        </p:tgtEl>
                                      </p:cBhvr>
                                    </p:animEffect>
                                  </p:childTnLst>
                                </p:cTn>
                              </p:par>
                            </p:childTnLst>
                          </p:cTn>
                        </p:par>
                        <p:par>
                          <p:cTn id="23" fill="hold">
                            <p:stCondLst>
                              <p:cond delay="2000"/>
                            </p:stCondLst>
                            <p:childTnLst>
                              <p:par>
                                <p:cTn id="24" presetID="22" presetClass="entr" presetSubtype="4"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wipe(down)">
                                      <p:cBhvr>
                                        <p:cTn id="26" dur="500"/>
                                        <p:tgtEl>
                                          <p:spTgt spid="12"/>
                                        </p:tgtEl>
                                      </p:cBhvr>
                                    </p:animEffect>
                                  </p:childTnLst>
                                </p:cTn>
                              </p:par>
                            </p:childTnLst>
                          </p:cTn>
                        </p:par>
                        <p:par>
                          <p:cTn id="27" fill="hold">
                            <p:stCondLst>
                              <p:cond delay="2500"/>
                            </p:stCondLst>
                            <p:childTnLst>
                              <p:par>
                                <p:cTn id="28" presetID="16" presetClass="entr" presetSubtype="37" fill="hold" grpId="0" nodeType="afterEffect">
                                  <p:stCondLst>
                                    <p:cond delay="0"/>
                                  </p:stCondLst>
                                  <p:childTnLst>
                                    <p:set>
                                      <p:cBhvr>
                                        <p:cTn id="29" dur="1" fill="hold">
                                          <p:stCondLst>
                                            <p:cond delay="0"/>
                                          </p:stCondLst>
                                        </p:cTn>
                                        <p:tgtEl>
                                          <p:spTgt spid="280"/>
                                        </p:tgtEl>
                                        <p:attrNameLst>
                                          <p:attrName>style.visibility</p:attrName>
                                        </p:attrNameLst>
                                      </p:cBhvr>
                                      <p:to>
                                        <p:strVal val="visible"/>
                                      </p:to>
                                    </p:set>
                                    <p:animEffect transition="in" filter="barn(outVertical)">
                                      <p:cBhvr>
                                        <p:cTn id="30" dur="500"/>
                                        <p:tgtEl>
                                          <p:spTgt spid="280"/>
                                        </p:tgtEl>
                                      </p:cBhvr>
                                    </p:animEffect>
                                  </p:childTnLst>
                                </p:cTn>
                              </p:par>
                            </p:childTnLst>
                          </p:cTn>
                        </p:par>
                        <p:par>
                          <p:cTn id="31" fill="hold">
                            <p:stCondLst>
                              <p:cond delay="3000"/>
                            </p:stCondLst>
                            <p:childTnLst>
                              <p:par>
                                <p:cTn id="32" presetID="18" presetClass="entr" presetSubtype="6" fill="hold" grpId="0" nodeType="afterEffect">
                                  <p:stCondLst>
                                    <p:cond delay="0"/>
                                  </p:stCondLst>
                                  <p:childTnLst>
                                    <p:set>
                                      <p:cBhvr>
                                        <p:cTn id="33" dur="1" fill="hold">
                                          <p:stCondLst>
                                            <p:cond delay="0"/>
                                          </p:stCondLst>
                                        </p:cTn>
                                        <p:tgtEl>
                                          <p:spTgt spid="288"/>
                                        </p:tgtEl>
                                        <p:attrNameLst>
                                          <p:attrName>style.visibility</p:attrName>
                                        </p:attrNameLst>
                                      </p:cBhvr>
                                      <p:to>
                                        <p:strVal val="visible"/>
                                      </p:to>
                                    </p:set>
                                    <p:animEffect transition="in" filter="strips(downRight)">
                                      <p:cBhvr>
                                        <p:cTn id="34" dur="500"/>
                                        <p:tgtEl>
                                          <p:spTgt spid="288"/>
                                        </p:tgtEl>
                                      </p:cBhvr>
                                    </p:animEffect>
                                  </p:childTnLst>
                                </p:cTn>
                              </p:par>
                              <p:par>
                                <p:cTn id="35" presetID="22" presetClass="entr" presetSubtype="8" fill="hold" nodeType="withEffect">
                                  <p:stCondLst>
                                    <p:cond delay="0"/>
                                  </p:stCondLst>
                                  <p:childTnLst>
                                    <p:set>
                                      <p:cBhvr>
                                        <p:cTn id="36" dur="1" fill="hold">
                                          <p:stCondLst>
                                            <p:cond delay="0"/>
                                          </p:stCondLst>
                                        </p:cTn>
                                        <p:tgtEl>
                                          <p:spTgt spid="60"/>
                                        </p:tgtEl>
                                        <p:attrNameLst>
                                          <p:attrName>style.visibility</p:attrName>
                                        </p:attrNameLst>
                                      </p:cBhvr>
                                      <p:to>
                                        <p:strVal val="visible"/>
                                      </p:to>
                                    </p:set>
                                    <p:animEffect transition="in" filter="wipe(left)">
                                      <p:cBhvr>
                                        <p:cTn id="37"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2" grpId="0" bldLvl="0" animBg="1"/>
      <p:bldP spid="280" grpId="0" bldLvl="0" animBg="1"/>
      <p:bldP spid="28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01-恢复的"/>
          <p:cNvPicPr>
            <a:picLocks noChangeAspect="1"/>
          </p:cNvPicPr>
          <p:nvPr/>
        </p:nvPicPr>
        <p:blipFill>
          <a:blip r:embed="rId12"/>
          <a:stretch>
            <a:fillRect/>
          </a:stretch>
        </p:blipFill>
        <p:spPr>
          <a:xfrm>
            <a:off x="0" y="0"/>
            <a:ext cx="12192000" cy="6858635"/>
          </a:xfrm>
          <a:prstGeom prst="rect">
            <a:avLst/>
          </a:prstGeom>
        </p:spPr>
      </p:pic>
      <p:pic>
        <p:nvPicPr>
          <p:cNvPr id="8" name="图片 7" descr="00"/>
          <p:cNvPicPr>
            <a:picLocks noChangeAspect="1"/>
          </p:cNvPicPr>
          <p:nvPr/>
        </p:nvPicPr>
        <p:blipFill>
          <a:blip r:embed="rId13"/>
          <a:srcRect l="2349" r="2109"/>
          <a:stretch>
            <a:fillRect/>
          </a:stretch>
        </p:blipFill>
        <p:spPr>
          <a:xfrm>
            <a:off x="271780" y="19685"/>
            <a:ext cx="11648440" cy="6741160"/>
          </a:xfrm>
          <a:prstGeom prst="rect">
            <a:avLst/>
          </a:prstGeom>
        </p:spPr>
      </p:pic>
      <p:sp>
        <p:nvSpPr>
          <p:cNvPr id="9" name="文本框 8"/>
          <p:cNvSpPr txBox="1"/>
          <p:nvPr>
            <p:custDataLst>
              <p:tags r:id="rId1"/>
            </p:custDataLst>
          </p:nvPr>
        </p:nvSpPr>
        <p:spPr>
          <a:xfrm>
            <a:off x="3048000" y="633214"/>
            <a:ext cx="6096000" cy="534035"/>
          </a:xfrm>
          <a:prstGeom prst="rect">
            <a:avLst/>
          </a:prstGeom>
          <a:noFill/>
        </p:spPr>
        <p:txBody>
          <a:bodyPr wrap="square" rtlCol="0" anchor="t">
            <a:spAutoFit/>
          </a:bodyPr>
          <a:lstStyle/>
          <a:p>
            <a:pPr lvl="0" algn="ctr">
              <a:lnSpc>
                <a:spcPct val="90000"/>
              </a:lnSpc>
              <a:buClrTx/>
              <a:buSzTx/>
              <a:buFontTx/>
            </a:pPr>
            <a:r>
              <a:rPr lang="zh-CN" altLang="en-US" sz="3200" b="1">
                <a:solidFill>
                  <a:srgbClr val="3B7D23"/>
                </a:solidFill>
                <a:latin typeface="阿里巴巴普惠体" panose="00020600040101010101" charset="-122"/>
                <a:ea typeface="阿里巴巴普惠体" panose="00020600040101010101" charset="-122"/>
                <a:cs typeface="阿里巴巴普惠体" panose="00020600040101010101" charset="-122"/>
                <a:sym typeface="+mn-ea"/>
              </a:rPr>
              <a:t>吸毒的危害</a:t>
            </a:r>
          </a:p>
        </p:txBody>
      </p:sp>
      <p:sp>
        <p:nvSpPr>
          <p:cNvPr id="10" name="文本框 9"/>
          <p:cNvSpPr txBox="1"/>
          <p:nvPr>
            <p:custDataLst>
              <p:tags r:id="rId2"/>
            </p:custDataLst>
          </p:nvPr>
        </p:nvSpPr>
        <p:spPr>
          <a:xfrm>
            <a:off x="3723958" y="1155700"/>
            <a:ext cx="4744085" cy="230505"/>
          </a:xfrm>
          <a:prstGeom prst="rect">
            <a:avLst/>
          </a:prstGeom>
          <a:noFill/>
        </p:spPr>
        <p:txBody>
          <a:bodyPr wrap="square" lIns="0" tIns="0" rIns="0" bIns="0" rtlCol="0" anchor="t">
            <a:spAutoFit/>
          </a:bodyPr>
          <a:lstStyle/>
          <a:p>
            <a:pPr lvl="0" algn="ctr">
              <a:buClrTx/>
              <a:buSzTx/>
              <a:buFontTx/>
            </a:pPr>
            <a:r>
              <a:rPr sz="1500">
                <a:solidFill>
                  <a:srgbClr val="3B7D23"/>
                </a:solidFill>
                <a:latin typeface="阿里巴巴普惠体" panose="00020600040101010101" charset="-122"/>
                <a:ea typeface="阿里巴巴普惠体" panose="00020600040101010101" charset="-122"/>
                <a:cs typeface="阿里巴巴普惠体" panose="00020600040101010101" charset="-122"/>
                <a:sym typeface="阿里巴巴普惠体" panose="00020600040101010101" charset="-122"/>
              </a:rPr>
              <a:t>The hazards of drug use</a:t>
            </a:r>
          </a:p>
        </p:txBody>
      </p:sp>
      <p:grpSp>
        <p:nvGrpSpPr>
          <p:cNvPr id="60" name="组合 59"/>
          <p:cNvGrpSpPr/>
          <p:nvPr/>
        </p:nvGrpSpPr>
        <p:grpSpPr>
          <a:xfrm>
            <a:off x="10756265" y="5972175"/>
            <a:ext cx="617220" cy="215900"/>
            <a:chOff x="16722" y="9359"/>
            <a:chExt cx="972" cy="340"/>
          </a:xfrm>
          <a:gradFill>
            <a:gsLst>
              <a:gs pos="0">
                <a:srgbClr val="00CA75"/>
              </a:gs>
              <a:gs pos="100000">
                <a:srgbClr val="4BA937">
                  <a:alpha val="0"/>
                </a:srgbClr>
              </a:gs>
            </a:gsLst>
            <a:lin ang="10800000" scaled="0"/>
          </a:gradFill>
        </p:grpSpPr>
        <p:sp>
          <p:nvSpPr>
            <p:cNvPr id="61" name="燕尾形 60"/>
            <p:cNvSpPr/>
            <p:nvPr>
              <p:custDataLst>
                <p:tags r:id="rId7"/>
              </p:custDataLst>
            </p:nvPr>
          </p:nvSpPr>
          <p:spPr>
            <a:xfrm>
              <a:off x="17194" y="9359"/>
              <a:ext cx="264" cy="34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阿里巴巴普惠体" panose="00020600040101010101" charset="-122"/>
              </a:endParaRPr>
            </a:p>
          </p:txBody>
        </p:sp>
        <p:sp>
          <p:nvSpPr>
            <p:cNvPr id="62" name="燕尾形 61"/>
            <p:cNvSpPr/>
            <p:nvPr>
              <p:custDataLst>
                <p:tags r:id="rId8"/>
              </p:custDataLst>
            </p:nvPr>
          </p:nvSpPr>
          <p:spPr>
            <a:xfrm>
              <a:off x="17430" y="9359"/>
              <a:ext cx="264" cy="34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阿里巴巴普惠体" panose="00020600040101010101" charset="-122"/>
              </a:endParaRPr>
            </a:p>
          </p:txBody>
        </p:sp>
        <p:sp>
          <p:nvSpPr>
            <p:cNvPr id="63" name="燕尾形 62"/>
            <p:cNvSpPr/>
            <p:nvPr>
              <p:custDataLst>
                <p:tags r:id="rId9"/>
              </p:custDataLst>
            </p:nvPr>
          </p:nvSpPr>
          <p:spPr>
            <a:xfrm>
              <a:off x="16722" y="9359"/>
              <a:ext cx="264" cy="34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阿里巴巴普惠体" panose="00020600040101010101" charset="-122"/>
              </a:endParaRPr>
            </a:p>
          </p:txBody>
        </p:sp>
        <p:sp>
          <p:nvSpPr>
            <p:cNvPr id="64" name="燕尾形 63"/>
            <p:cNvSpPr/>
            <p:nvPr>
              <p:custDataLst>
                <p:tags r:id="rId10"/>
              </p:custDataLst>
            </p:nvPr>
          </p:nvSpPr>
          <p:spPr>
            <a:xfrm>
              <a:off x="16958" y="9359"/>
              <a:ext cx="264" cy="34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阿里巴巴普惠体" panose="00020600040101010101" charset="-122"/>
              </a:endParaRPr>
            </a:p>
          </p:txBody>
        </p:sp>
      </p:grpSp>
      <p:sp>
        <p:nvSpPr>
          <p:cNvPr id="12" name="圆角矩形 11"/>
          <p:cNvSpPr/>
          <p:nvPr/>
        </p:nvSpPr>
        <p:spPr>
          <a:xfrm>
            <a:off x="1445895" y="1790700"/>
            <a:ext cx="2981325" cy="506730"/>
          </a:xfrm>
          <a:prstGeom prst="roundRect">
            <a:avLst>
              <a:gd name="adj" fmla="val 50000"/>
            </a:avLst>
          </a:prstGeom>
          <a:solidFill>
            <a:srgbClr val="4BA937"/>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36195" rIns="0" bIns="0" numCol="1" spcCol="0" rtlCol="0" fromWordArt="0" anchor="ctr" anchorCtr="0" forceAA="0" compatLnSpc="1">
            <a:noAutofit/>
          </a:bodyPr>
          <a:lstStyle/>
          <a:p>
            <a:pPr lvl="0" algn="ctr">
              <a:buClrTx/>
              <a:buSzTx/>
              <a:buFontTx/>
            </a:pPr>
            <a:r>
              <a:rPr lang="zh-CN" altLang="en-US" sz="2300">
                <a:solidFill>
                  <a:schemeClr val="bg1"/>
                </a:solidFill>
                <a:latin typeface="阿里巴巴普惠体 Heavy" panose="00020600040101010101" charset="-122"/>
                <a:ea typeface="阿里巴巴普惠体 Heavy" panose="00020600040101010101" charset="-122"/>
                <a:cs typeface="阿里巴巴普惠体" panose="00020600040101010101" charset="-122"/>
                <a:sym typeface="+mn-ea"/>
              </a:rPr>
              <a:t>对社会造成的危害</a:t>
            </a:r>
          </a:p>
        </p:txBody>
      </p:sp>
      <p:sp>
        <p:nvSpPr>
          <p:cNvPr id="11" name="矩形: 圆角 279"/>
          <p:cNvSpPr/>
          <p:nvPr>
            <p:custDataLst>
              <p:tags r:id="rId3"/>
            </p:custDataLst>
          </p:nvPr>
        </p:nvSpPr>
        <p:spPr>
          <a:xfrm>
            <a:off x="1445895" y="2600325"/>
            <a:ext cx="2281555" cy="537845"/>
          </a:xfrm>
          <a:prstGeom prst="roundRect">
            <a:avLst>
              <a:gd name="adj" fmla="val 50000"/>
            </a:avLst>
          </a:prstGeom>
          <a:solidFill>
            <a:srgbClr val="4BA937">
              <a:alpha val="10000"/>
            </a:srgbClr>
          </a:solidFill>
          <a:ln w="12700">
            <a:solidFill>
              <a:srgbClr val="4BA937"/>
            </a:solidFill>
            <a:prstDash val="solid"/>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marL="342900" lvl="0" indent="-342900" algn="ctr">
              <a:buClrTx/>
              <a:buSzTx/>
              <a:buFont typeface="Wingdings" panose="05000000000000000000" charset="0"/>
              <a:buChar char="ü"/>
            </a:pPr>
            <a:r>
              <a:rPr lang="zh-CN" altLang="en-US" sz="2100" b="1" dirty="0">
                <a:solidFill>
                  <a:srgbClr val="3B7D23"/>
                </a:solidFill>
                <a:latin typeface="阿里巴巴普惠体" panose="00020600040101010101" charset="-122"/>
                <a:ea typeface="阿里巴巴普惠体" panose="00020600040101010101" charset="-122"/>
                <a:cs typeface="阿里巴巴普惠体" panose="00020600040101010101" charset="-122"/>
                <a:sym typeface="+mn-ea"/>
              </a:rPr>
              <a:t>偷盗抢劫</a:t>
            </a:r>
          </a:p>
        </p:txBody>
      </p:sp>
      <p:sp>
        <p:nvSpPr>
          <p:cNvPr id="15" name="矩形: 圆角 279"/>
          <p:cNvSpPr/>
          <p:nvPr>
            <p:custDataLst>
              <p:tags r:id="rId4"/>
            </p:custDataLst>
          </p:nvPr>
        </p:nvSpPr>
        <p:spPr>
          <a:xfrm>
            <a:off x="1445895" y="3357880"/>
            <a:ext cx="2281555" cy="537845"/>
          </a:xfrm>
          <a:prstGeom prst="roundRect">
            <a:avLst>
              <a:gd name="adj" fmla="val 50000"/>
            </a:avLst>
          </a:prstGeom>
          <a:solidFill>
            <a:srgbClr val="4BA937">
              <a:alpha val="10000"/>
            </a:srgbClr>
          </a:solidFill>
          <a:ln w="12700">
            <a:solidFill>
              <a:srgbClr val="4BA937"/>
            </a:solidFill>
            <a:prstDash val="solid"/>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marL="342900" lvl="0" indent="-342900" algn="ctr">
              <a:buClrTx/>
              <a:buSzTx/>
              <a:buFont typeface="Wingdings" panose="05000000000000000000" charset="0"/>
              <a:buChar char="ü"/>
            </a:pPr>
            <a:r>
              <a:rPr lang="zh-CN" altLang="en-US" sz="2100" b="1" dirty="0">
                <a:solidFill>
                  <a:srgbClr val="3B7D23"/>
                </a:solidFill>
                <a:latin typeface="阿里巴巴普惠体" panose="00020600040101010101" charset="-122"/>
                <a:ea typeface="阿里巴巴普惠体" panose="00020600040101010101" charset="-122"/>
                <a:cs typeface="阿里巴巴普惠体" panose="00020600040101010101" charset="-122"/>
                <a:sym typeface="+mn-ea"/>
              </a:rPr>
              <a:t>杀人放火</a:t>
            </a:r>
          </a:p>
        </p:txBody>
      </p:sp>
      <p:sp>
        <p:nvSpPr>
          <p:cNvPr id="17" name="矩形: 圆角 279"/>
          <p:cNvSpPr/>
          <p:nvPr>
            <p:custDataLst>
              <p:tags r:id="rId5"/>
            </p:custDataLst>
          </p:nvPr>
        </p:nvSpPr>
        <p:spPr>
          <a:xfrm>
            <a:off x="1445895" y="4115435"/>
            <a:ext cx="2281555" cy="537845"/>
          </a:xfrm>
          <a:prstGeom prst="roundRect">
            <a:avLst>
              <a:gd name="adj" fmla="val 50000"/>
            </a:avLst>
          </a:prstGeom>
          <a:solidFill>
            <a:srgbClr val="4BA937">
              <a:alpha val="10000"/>
            </a:srgbClr>
          </a:solidFill>
          <a:ln w="12700">
            <a:solidFill>
              <a:srgbClr val="4BA937"/>
            </a:solidFill>
            <a:prstDash val="solid"/>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marL="342900" lvl="0" indent="-342900" algn="ctr">
              <a:buClrTx/>
              <a:buSzTx/>
              <a:buFont typeface="Wingdings" panose="05000000000000000000" charset="0"/>
              <a:buChar char="ü"/>
            </a:pPr>
            <a:r>
              <a:rPr lang="zh-CN" altLang="en-US" sz="2100" b="1" dirty="0">
                <a:solidFill>
                  <a:srgbClr val="3B7D23"/>
                </a:solidFill>
                <a:latin typeface="阿里巴巴普惠体" panose="00020600040101010101" charset="-122"/>
                <a:ea typeface="阿里巴巴普惠体" panose="00020600040101010101" charset="-122"/>
                <a:cs typeface="阿里巴巴普惠体" panose="00020600040101010101" charset="-122"/>
                <a:sym typeface="+mn-ea"/>
              </a:rPr>
              <a:t>传播疾病</a:t>
            </a:r>
          </a:p>
        </p:txBody>
      </p:sp>
      <p:sp>
        <p:nvSpPr>
          <p:cNvPr id="24" name="矩形: 圆角 279"/>
          <p:cNvSpPr/>
          <p:nvPr>
            <p:custDataLst>
              <p:tags r:id="rId6"/>
            </p:custDataLst>
          </p:nvPr>
        </p:nvSpPr>
        <p:spPr>
          <a:xfrm>
            <a:off x="1445895" y="4872990"/>
            <a:ext cx="2281555" cy="537845"/>
          </a:xfrm>
          <a:prstGeom prst="roundRect">
            <a:avLst>
              <a:gd name="adj" fmla="val 50000"/>
            </a:avLst>
          </a:prstGeom>
          <a:solidFill>
            <a:srgbClr val="4BA937">
              <a:alpha val="10000"/>
            </a:srgbClr>
          </a:solidFill>
          <a:ln w="12700">
            <a:solidFill>
              <a:srgbClr val="4BA937"/>
            </a:solidFill>
            <a:prstDash val="solid"/>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marL="342900" lvl="0" indent="-342900" algn="ctr">
              <a:buClrTx/>
              <a:buSzTx/>
              <a:buFont typeface="Wingdings" panose="05000000000000000000" charset="0"/>
              <a:buChar char="ü"/>
            </a:pPr>
            <a:r>
              <a:rPr lang="zh-CN" altLang="en-US" sz="2100" b="1" dirty="0">
                <a:solidFill>
                  <a:srgbClr val="3B7D23"/>
                </a:solidFill>
                <a:latin typeface="阿里巴巴普惠体" panose="00020600040101010101" charset="-122"/>
                <a:ea typeface="阿里巴巴普惠体" panose="00020600040101010101" charset="-122"/>
                <a:cs typeface="阿里巴巴普惠体" panose="00020600040101010101" charset="-122"/>
                <a:sym typeface="+mn-ea"/>
              </a:rPr>
              <a:t>累及他人</a:t>
            </a:r>
          </a:p>
        </p:txBody>
      </p:sp>
      <p:pic>
        <p:nvPicPr>
          <p:cNvPr id="4" name="图片 3" descr="51miz-E1268086-F2FE6AF0"/>
          <p:cNvPicPr>
            <a:picLocks noChangeAspect="1"/>
          </p:cNvPicPr>
          <p:nvPr/>
        </p:nvPicPr>
        <p:blipFill>
          <a:blip r:embed="rId14"/>
          <a:stretch>
            <a:fillRect/>
          </a:stretch>
        </p:blipFill>
        <p:spPr>
          <a:xfrm>
            <a:off x="3515995" y="908685"/>
            <a:ext cx="8180070" cy="6135370"/>
          </a:xfrm>
          <a:prstGeom prst="rect">
            <a:avLst/>
          </a:prstGeom>
        </p:spPr>
      </p:pic>
    </p:spTree>
  </p:cSld>
  <p:clrMapOvr>
    <a:masterClrMapping/>
  </p:clrMapOvr>
  <mc:AlternateContent xmlns:mc="http://schemas.openxmlformats.org/markup-compatibility/2006" xmlns:p15="http://schemas.microsoft.com/office/powerpoint/2012/main">
    <mc:Choice Requires="p15">
      <p:transition spd="med">
        <p15:prstTrans prst="peelOff"/>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par>
                          <p:cTn id="8" fill="hold">
                            <p:stCondLst>
                              <p:cond delay="500"/>
                            </p:stCondLst>
                            <p:childTnLst>
                              <p:par>
                                <p:cTn id="9" presetID="6" presetClass="entr" presetSubtype="32" fill="hold" nodeType="afterEffect">
                                  <p:stCondLst>
                                    <p:cond delay="0"/>
                                  </p:stCondLst>
                                  <p:childTnLst>
                                    <p:set>
                                      <p:cBhvr>
                                        <p:cTn id="10" dur="500" fill="hold">
                                          <p:stCondLst>
                                            <p:cond delay="0"/>
                                          </p:stCondLst>
                                        </p:cTn>
                                        <p:tgtEl>
                                          <p:spTgt spid="8"/>
                                        </p:tgtEl>
                                        <p:attrNameLst>
                                          <p:attrName>style.visibility</p:attrName>
                                        </p:attrNameLst>
                                      </p:cBhvr>
                                      <p:to>
                                        <p:strVal val="visible"/>
                                      </p:to>
                                    </p:set>
                                    <p:animEffect transition="in" filter="circle(out)">
                                      <p:cBhvr>
                                        <p:cTn id="11" dur="500"/>
                                        <p:tgtEl>
                                          <p:spTgt spid="8"/>
                                        </p:tgtEl>
                                      </p:cBhvr>
                                    </p:animEffect>
                                  </p:childTnLst>
                                </p:cTn>
                              </p:par>
                            </p:childTnLst>
                          </p:cTn>
                        </p:par>
                        <p:par>
                          <p:cTn id="12" fill="hold">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arn(inVertical)">
                                      <p:cBhvr>
                                        <p:cTn id="15" dur="500"/>
                                        <p:tgtEl>
                                          <p:spTgt spid="9"/>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barn(inVertical)">
                                      <p:cBhvr>
                                        <p:cTn id="18" dur="500"/>
                                        <p:tgtEl>
                                          <p:spTgt spid="10"/>
                                        </p:tgtEl>
                                      </p:cBhvr>
                                    </p:animEffect>
                                  </p:childTnLst>
                                </p:cTn>
                              </p:par>
                            </p:childTnLst>
                          </p:cTn>
                        </p:par>
                        <p:par>
                          <p:cTn id="19" fill="hold">
                            <p:stCondLst>
                              <p:cond delay="1500"/>
                            </p:stCondLst>
                            <p:childTnLst>
                              <p:par>
                                <p:cTn id="20" presetID="22" presetClass="entr" presetSubtype="4"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down)">
                                      <p:cBhvr>
                                        <p:cTn id="22" dur="500"/>
                                        <p:tgtEl>
                                          <p:spTgt spid="12"/>
                                        </p:tgtEl>
                                      </p:cBhvr>
                                    </p:animEffect>
                                  </p:childTnLst>
                                </p:cTn>
                              </p:par>
                            </p:childTnLst>
                          </p:cTn>
                        </p:par>
                        <p:par>
                          <p:cTn id="23" fill="hold">
                            <p:stCondLst>
                              <p:cond delay="2000"/>
                            </p:stCondLst>
                            <p:childTnLst>
                              <p:par>
                                <p:cTn id="24" presetID="18" presetClass="entr" presetSubtype="6"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strips(downRight)">
                                      <p:cBhvr>
                                        <p:cTn id="26" dur="500"/>
                                        <p:tgtEl>
                                          <p:spTgt spid="11"/>
                                        </p:tgtEl>
                                      </p:cBhvr>
                                    </p:animEffect>
                                  </p:childTnLst>
                                </p:cTn>
                              </p:par>
                              <p:par>
                                <p:cTn id="27" presetID="18" presetClass="entr" presetSubtype="6" fill="hold" grpId="0"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strips(downRight)">
                                      <p:cBhvr>
                                        <p:cTn id="29" dur="500"/>
                                        <p:tgtEl>
                                          <p:spTgt spid="15"/>
                                        </p:tgtEl>
                                      </p:cBhvr>
                                    </p:animEffect>
                                  </p:childTnLst>
                                </p:cTn>
                              </p:par>
                            </p:childTnLst>
                          </p:cTn>
                        </p:par>
                        <p:par>
                          <p:cTn id="30" fill="hold">
                            <p:stCondLst>
                              <p:cond delay="2500"/>
                            </p:stCondLst>
                            <p:childTnLst>
                              <p:par>
                                <p:cTn id="31" presetID="18" presetClass="entr" presetSubtype="6" fill="hold" grpId="0" nodeType="after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strips(downRight)">
                                      <p:cBhvr>
                                        <p:cTn id="33" dur="500"/>
                                        <p:tgtEl>
                                          <p:spTgt spid="17"/>
                                        </p:tgtEl>
                                      </p:cBhvr>
                                    </p:animEffect>
                                  </p:childTnLst>
                                </p:cTn>
                              </p:par>
                              <p:par>
                                <p:cTn id="34" presetID="18" presetClass="entr" presetSubtype="6" fill="hold" grpId="0" nodeType="with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strips(downRight)">
                                      <p:cBhvr>
                                        <p:cTn id="36" dur="500"/>
                                        <p:tgtEl>
                                          <p:spTgt spid="24"/>
                                        </p:tgtEl>
                                      </p:cBhvr>
                                    </p:animEffect>
                                  </p:childTnLst>
                                </p:cTn>
                              </p:par>
                            </p:childTnLst>
                          </p:cTn>
                        </p:par>
                        <p:par>
                          <p:cTn id="37" fill="hold">
                            <p:stCondLst>
                              <p:cond delay="3000"/>
                            </p:stCondLst>
                            <p:childTnLst>
                              <p:par>
                                <p:cTn id="38" presetID="6" presetClass="entr" presetSubtype="32" fill="hold" nodeType="afterEffect">
                                  <p:stCondLst>
                                    <p:cond delay="0"/>
                                  </p:stCondLst>
                                  <p:childTnLst>
                                    <p:set>
                                      <p:cBhvr>
                                        <p:cTn id="39" dur="500" fill="hold">
                                          <p:stCondLst>
                                            <p:cond delay="0"/>
                                          </p:stCondLst>
                                        </p:cTn>
                                        <p:tgtEl>
                                          <p:spTgt spid="4"/>
                                        </p:tgtEl>
                                        <p:attrNameLst>
                                          <p:attrName>style.visibility</p:attrName>
                                        </p:attrNameLst>
                                      </p:cBhvr>
                                      <p:to>
                                        <p:strVal val="visible"/>
                                      </p:to>
                                    </p:set>
                                    <p:animEffect transition="in" filter="circle(out)">
                                      <p:cBhvr>
                                        <p:cTn id="40" dur="500"/>
                                        <p:tgtEl>
                                          <p:spTgt spid="4"/>
                                        </p:tgtEl>
                                      </p:cBhvr>
                                    </p:animEffect>
                                  </p:childTnLst>
                                </p:cTn>
                              </p:par>
                              <p:par>
                                <p:cTn id="41" presetID="22" presetClass="entr" presetSubtype="8" fill="hold" nodeType="withEffect">
                                  <p:stCondLst>
                                    <p:cond delay="0"/>
                                  </p:stCondLst>
                                  <p:childTnLst>
                                    <p:set>
                                      <p:cBhvr>
                                        <p:cTn id="42" dur="1" fill="hold">
                                          <p:stCondLst>
                                            <p:cond delay="0"/>
                                          </p:stCondLst>
                                        </p:cTn>
                                        <p:tgtEl>
                                          <p:spTgt spid="60"/>
                                        </p:tgtEl>
                                        <p:attrNameLst>
                                          <p:attrName>style.visibility</p:attrName>
                                        </p:attrNameLst>
                                      </p:cBhvr>
                                      <p:to>
                                        <p:strVal val="visible"/>
                                      </p:to>
                                    </p:set>
                                    <p:animEffect transition="in" filter="wipe(left)">
                                      <p:cBhvr>
                                        <p:cTn id="43"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2" grpId="0" bldLvl="0" animBg="1"/>
      <p:bldP spid="11" grpId="0" bldLvl="0" animBg="1"/>
      <p:bldP spid="15" grpId="0" bldLvl="0" animBg="1"/>
      <p:bldP spid="17" grpId="0" bldLvl="0" animBg="1"/>
      <p:bldP spid="24"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01"/>
          <p:cNvPicPr>
            <a:picLocks noChangeAspect="1"/>
          </p:cNvPicPr>
          <p:nvPr/>
        </p:nvPicPr>
        <p:blipFill>
          <a:blip r:embed="rId4"/>
          <a:srcRect l="975" t="3747" r="975"/>
          <a:stretch>
            <a:fillRect/>
          </a:stretch>
        </p:blipFill>
        <p:spPr>
          <a:xfrm>
            <a:off x="0" y="0"/>
            <a:ext cx="12192000" cy="6851015"/>
          </a:xfrm>
          <a:prstGeom prst="rect">
            <a:avLst/>
          </a:prstGeom>
        </p:spPr>
      </p:pic>
      <p:sp>
        <p:nvSpPr>
          <p:cNvPr id="6" name="文本框 5"/>
          <p:cNvSpPr txBox="1"/>
          <p:nvPr/>
        </p:nvSpPr>
        <p:spPr>
          <a:xfrm>
            <a:off x="1088390" y="2576195"/>
            <a:ext cx="10275570" cy="1005840"/>
          </a:xfrm>
          <a:prstGeom prst="rect">
            <a:avLst/>
          </a:prstGeom>
          <a:noFill/>
        </p:spPr>
        <p:txBody>
          <a:bodyPr wrap="square" lIns="0" tIns="45720" rIns="0" bIns="45720" rtlCol="0" anchor="t">
            <a:noAutofit/>
          </a:bodyPr>
          <a:lstStyle/>
          <a:p>
            <a:pPr lvl="0" algn="ctr">
              <a:lnSpc>
                <a:spcPct val="90000"/>
              </a:lnSpc>
              <a:buClrTx/>
              <a:buSzTx/>
              <a:buFontTx/>
            </a:pPr>
            <a:r>
              <a:rPr lang="zh-CN" altLang="en-US" sz="7200" dirty="0">
                <a:ln w="22225">
                  <a:noFill/>
                </a:ln>
                <a:solidFill>
                  <a:schemeClr val="accent6">
                    <a:lumMod val="75000"/>
                  </a:schemeClr>
                </a:solidFill>
                <a:effectLst/>
                <a:latin typeface="印品招牌体 中黑（非商用）" panose="02000500000000000000" charset="-122"/>
                <a:ea typeface="印品招牌体 中黑（非商用）" panose="02000500000000000000" charset="-122"/>
                <a:cs typeface="阿里巴巴普惠体" panose="00020600040101010101" charset="-122"/>
                <a:sym typeface="+mn-ea"/>
              </a:rPr>
              <a:t>青少年如何防止吸毒</a:t>
            </a:r>
          </a:p>
        </p:txBody>
      </p:sp>
      <p:sp>
        <p:nvSpPr>
          <p:cNvPr id="11" name="副标题 10"/>
          <p:cNvSpPr>
            <a:spLocks noGrp="1"/>
          </p:cNvSpPr>
          <p:nvPr>
            <p:ph type="subTitle" idx="1"/>
          </p:nvPr>
        </p:nvSpPr>
        <p:spPr>
          <a:xfrm>
            <a:off x="3200400" y="1750060"/>
            <a:ext cx="5791200" cy="457200"/>
          </a:xfrm>
        </p:spPr>
        <p:txBody>
          <a:bodyPr>
            <a:noAutofit/>
          </a:bodyPr>
          <a:lstStyle/>
          <a:p>
            <a:pPr algn="ctr"/>
            <a:r>
              <a:rPr lang="en-US" altLang="zh-CN" sz="2800" b="1" dirty="0">
                <a:solidFill>
                  <a:srgbClr val="3B7D23"/>
                </a:solidFill>
                <a:latin typeface="阿里巴巴普惠体" panose="00020600040101010101" charset="-122"/>
                <a:ea typeface="阿里巴巴普惠体" panose="00020600040101010101" charset="-122"/>
                <a:cs typeface="阿里巴巴普惠体" panose="00020600040101010101" charset="-122"/>
                <a:sym typeface="+mn-ea"/>
              </a:rPr>
              <a:t>—— </a:t>
            </a:r>
            <a:r>
              <a:rPr lang="zh-CN" altLang="en-US" sz="2800" b="1" dirty="0">
                <a:solidFill>
                  <a:srgbClr val="3B7D23"/>
                </a:solidFill>
                <a:latin typeface="阿里巴巴普惠体" panose="00020600040101010101" charset="-122"/>
                <a:ea typeface="阿里巴巴普惠体" panose="00020600040101010101" charset="-122"/>
                <a:cs typeface="阿里巴巴普惠体" panose="00020600040101010101" charset="-122"/>
                <a:sym typeface="+mn-ea"/>
              </a:rPr>
              <a:t>第四部分</a:t>
            </a:r>
            <a:r>
              <a:rPr lang="en-US" altLang="zh-CN" sz="2800" b="1" dirty="0">
                <a:solidFill>
                  <a:srgbClr val="3B7D23"/>
                </a:solidFill>
                <a:latin typeface="阿里巴巴普惠体" panose="00020600040101010101" charset="-122"/>
                <a:ea typeface="阿里巴巴普惠体" panose="00020600040101010101" charset="-122"/>
                <a:cs typeface="阿里巴巴普惠体" panose="00020600040101010101" charset="-122"/>
                <a:sym typeface="+mn-ea"/>
              </a:rPr>
              <a:t> ——</a:t>
            </a:r>
          </a:p>
        </p:txBody>
      </p:sp>
      <p:sp>
        <p:nvSpPr>
          <p:cNvPr id="24" name="圆角矩形 23"/>
          <p:cNvSpPr/>
          <p:nvPr/>
        </p:nvSpPr>
        <p:spPr>
          <a:xfrm>
            <a:off x="5163820" y="4479290"/>
            <a:ext cx="1864360" cy="503555"/>
          </a:xfrm>
          <a:prstGeom prst="roundRect">
            <a:avLst>
              <a:gd name="adj" fmla="val 50000"/>
            </a:avLst>
          </a:prstGeom>
          <a:gradFill>
            <a:gsLst>
              <a:gs pos="100000">
                <a:schemeClr val="accent6"/>
              </a:gs>
              <a:gs pos="0">
                <a:srgbClr val="00B05B">
                  <a:alpha val="100000"/>
                </a:srgbClr>
              </a:gs>
              <a:gs pos="50000">
                <a:srgbClr val="00B05B"/>
              </a:gs>
            </a:gsLst>
            <a:lin ang="16200000" scaled="0"/>
          </a:gradFill>
          <a:ln w="25400">
            <a:solidFill>
              <a:schemeClr val="bg1"/>
            </a:solidFill>
          </a:ln>
          <a:effectLst>
            <a:outerShdw blurRad="38100" dist="25400" dir="5400000" algn="t" rotWithShape="0">
              <a:schemeClr val="accent6">
                <a:lumMod val="75000"/>
                <a:alpha val="6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lgn="ctr"/>
            <a:r>
              <a:rPr lang="en-US" altLang="zh-CN" b="1" dirty="0">
                <a:solidFill>
                  <a:schemeClr val="bg1"/>
                </a:solidFill>
                <a:effectLst>
                  <a:outerShdw blurRad="50800" dist="38100" dir="2700000" algn="tl" rotWithShape="0">
                    <a:schemeClr val="accent6">
                      <a:lumMod val="75000"/>
                      <a:alpha val="80000"/>
                    </a:schemeClr>
                  </a:outerShdw>
                </a:effectLst>
                <a:latin typeface="阿里巴巴普惠体" panose="00020600040101010101" charset="-122"/>
                <a:ea typeface="阿里巴巴普惠体" panose="00020600040101010101" charset="-122"/>
                <a:cs typeface="阿里巴巴普惠体" panose="00020600040101010101" charset="-122"/>
              </a:rPr>
              <a:t>PART FOUR</a:t>
            </a:r>
          </a:p>
        </p:txBody>
      </p:sp>
      <p:sp>
        <p:nvSpPr>
          <p:cNvPr id="3" name="副标题 10"/>
          <p:cNvSpPr>
            <a:spLocks noGrp="1"/>
          </p:cNvSpPr>
          <p:nvPr>
            <p:custDataLst>
              <p:tags r:id="rId1"/>
            </p:custDataLst>
          </p:nvPr>
        </p:nvSpPr>
        <p:spPr>
          <a:xfrm>
            <a:off x="2916238" y="3735705"/>
            <a:ext cx="6359525" cy="457200"/>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fontAlgn="auto">
              <a:spcBef>
                <a:spcPts val="0"/>
              </a:spcBef>
            </a:pPr>
            <a:r>
              <a:rPr lang="en-US" altLang="zh-CN" sz="1900" cap="all" dirty="0">
                <a:solidFill>
                  <a:srgbClr val="3B7D23">
                    <a:alpha val="85000"/>
                  </a:srgbClr>
                </a:solidFill>
                <a:uFillTx/>
                <a:latin typeface="阿里巴巴普惠体 Medium" panose="00020600040101010101" charset="-122"/>
                <a:ea typeface="阿里巴巴普惠体 Medium" panose="00020600040101010101" charset="-122"/>
                <a:cs typeface="阿里巴巴普惠体" panose="00020600040101010101" charset="-122"/>
                <a:sym typeface="+mn-ea"/>
              </a:rPr>
              <a:t>How teenagers can prevent drug use</a:t>
            </a:r>
          </a:p>
        </p:txBody>
      </p:sp>
      <p:pic>
        <p:nvPicPr>
          <p:cNvPr id="13" name="图片 12" descr="51miz-E1264280-F8CF7624"/>
          <p:cNvPicPr>
            <a:picLocks noChangeAspect="1"/>
          </p:cNvPicPr>
          <p:nvPr>
            <p:custDataLst>
              <p:tags r:id="rId2"/>
            </p:custDataLst>
          </p:nvPr>
        </p:nvPicPr>
        <p:blipFill>
          <a:blip r:embed="rId5">
            <a:lum contrast="6000"/>
          </a:blip>
          <a:srcRect l="14396" t="5641" r="12139" b="5315"/>
          <a:stretch>
            <a:fillRect/>
          </a:stretch>
        </p:blipFill>
        <p:spPr>
          <a:xfrm>
            <a:off x="9121140" y="4288155"/>
            <a:ext cx="2783840" cy="253238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par>
                                <p:cTn id="8" presetID="9" presetClass="entr" presetSubtype="0"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dissolve">
                                      <p:cBhvr>
                                        <p:cTn id="10" dur="500"/>
                                        <p:tgtEl>
                                          <p:spTgt spid="13"/>
                                        </p:tgtEl>
                                      </p:cBhvr>
                                    </p:animEffect>
                                  </p:childTnLst>
                                </p:cTn>
                              </p:par>
                            </p:childTnLst>
                          </p:cTn>
                        </p:par>
                        <p:par>
                          <p:cTn id="11" fill="hold">
                            <p:stCondLst>
                              <p:cond delay="500"/>
                            </p:stCondLst>
                            <p:childTnLst>
                              <p:par>
                                <p:cTn id="12" presetID="16" presetClass="entr" presetSubtype="37" fill="hold" grpId="1" nodeType="afterEffect">
                                  <p:stCondLst>
                                    <p:cond delay="0"/>
                                  </p:stCondLst>
                                  <p:childTnLst>
                                    <p:set>
                                      <p:cBhvr>
                                        <p:cTn id="13" dur="1" fill="hold">
                                          <p:stCondLst>
                                            <p:cond delay="0"/>
                                          </p:stCondLst>
                                        </p:cTn>
                                        <p:tgtEl>
                                          <p:spTgt spid="11">
                                            <p:txEl>
                                              <p:pRg st="0" end="0"/>
                                            </p:txEl>
                                          </p:spTgt>
                                        </p:tgtEl>
                                        <p:attrNameLst>
                                          <p:attrName>style.visibility</p:attrName>
                                        </p:attrNameLst>
                                      </p:cBhvr>
                                      <p:to>
                                        <p:strVal val="visible"/>
                                      </p:to>
                                    </p:set>
                                    <p:animEffect transition="in" filter="barn(outVertical)">
                                      <p:cBhvr>
                                        <p:cTn id="14" dur="500"/>
                                        <p:tgtEl>
                                          <p:spTgt spid="11">
                                            <p:txEl>
                                              <p:pRg st="0" end="0"/>
                                            </p:txEl>
                                          </p:spTgt>
                                        </p:tgtEl>
                                      </p:cBhvr>
                                    </p:animEffect>
                                  </p:childTnLst>
                                </p:cTn>
                              </p:par>
                            </p:childTnLst>
                          </p:cTn>
                        </p:par>
                        <p:par>
                          <p:cTn id="15" fill="hold">
                            <p:stCondLst>
                              <p:cond delay="1000"/>
                            </p:stCondLst>
                            <p:childTnLst>
                              <p:par>
                                <p:cTn id="16" presetID="38" presetClass="entr" presetSubtype="0" accel="50000" fill="hold" grpId="0" nodeType="afterEffect">
                                  <p:stCondLst>
                                    <p:cond delay="0"/>
                                  </p:stCondLst>
                                  <p:iterate type="lt">
                                    <p:tmPct val="50000"/>
                                  </p:iterate>
                                  <p:childTnLst>
                                    <p:set>
                                      <p:cBhvr>
                                        <p:cTn id="17" dur="1" fill="hold">
                                          <p:stCondLst>
                                            <p:cond delay="0"/>
                                          </p:stCondLst>
                                        </p:cTn>
                                        <p:tgtEl>
                                          <p:spTgt spid="6"/>
                                        </p:tgtEl>
                                        <p:attrNameLst>
                                          <p:attrName>style.visibility</p:attrName>
                                        </p:attrNameLst>
                                      </p:cBhvr>
                                      <p:to>
                                        <p:strVal val="visible"/>
                                      </p:to>
                                    </p:set>
                                    <p:set>
                                      <p:cBhvr>
                                        <p:cTn id="18" dur="228" fill="hold">
                                          <p:stCondLst>
                                            <p:cond delay="0"/>
                                          </p:stCondLst>
                                        </p:cTn>
                                        <p:tgtEl>
                                          <p:spTgt spid="6"/>
                                        </p:tgtEl>
                                        <p:attrNameLst>
                                          <p:attrName>style.rotation</p:attrName>
                                        </p:attrNameLst>
                                      </p:cBhvr>
                                      <p:to>
                                        <p:strVal val="-45.0"/>
                                      </p:to>
                                    </p:set>
                                    <p:anim calcmode="lin" valueType="num">
                                      <p:cBhvr>
                                        <p:cTn id="19" dur="228" fill="hold">
                                          <p:stCondLst>
                                            <p:cond delay="228"/>
                                          </p:stCondLst>
                                        </p:cTn>
                                        <p:tgtEl>
                                          <p:spTgt spid="6"/>
                                        </p:tgtEl>
                                        <p:attrNameLst>
                                          <p:attrName>style.rotation</p:attrName>
                                        </p:attrNameLst>
                                      </p:cBhvr>
                                      <p:tavLst>
                                        <p:tav tm="0">
                                          <p:val>
                                            <p:fltVal val="-45"/>
                                          </p:val>
                                        </p:tav>
                                        <p:tav tm="69900">
                                          <p:val>
                                            <p:fltVal val="45"/>
                                          </p:val>
                                        </p:tav>
                                        <p:tav tm="100000">
                                          <p:val>
                                            <p:fltVal val="0"/>
                                          </p:val>
                                        </p:tav>
                                      </p:tavLst>
                                    </p:anim>
                                    <p:anim calcmode="lin" valueType="num">
                                      <p:cBhvr>
                                        <p:cTn id="20" dur="228" fill="hold">
                                          <p:stCondLst>
                                            <p:cond delay="0"/>
                                          </p:stCondLst>
                                        </p:cTn>
                                        <p:tgtEl>
                                          <p:spTgt spid="6"/>
                                        </p:tgtEl>
                                        <p:attrNameLst>
                                          <p:attrName>ppt_y</p:attrName>
                                        </p:attrNameLst>
                                      </p:cBhvr>
                                      <p:tavLst>
                                        <p:tav tm="0">
                                          <p:val>
                                            <p:strVal val="#ppt_y-1"/>
                                          </p:val>
                                        </p:tav>
                                        <p:tav tm="100000">
                                          <p:val>
                                            <p:strVal val="#ppt_y-(0.354*#ppt_w-0.172*#ppt_h)"/>
                                          </p:val>
                                        </p:tav>
                                      </p:tavLst>
                                    </p:anim>
                                    <p:anim calcmode="lin" valueType="num">
                                      <p:cBhvr>
                                        <p:cTn id="21" dur="78" decel="50000" autoRev="1" fill="hold">
                                          <p:stCondLst>
                                            <p:cond delay="228"/>
                                          </p:stCondLst>
                                        </p:cTn>
                                        <p:tgtEl>
                                          <p:spTgt spid="6"/>
                                        </p:tgtEl>
                                        <p:attrNameLst>
                                          <p:attrName>ppt_y</p:attrName>
                                        </p:attrNameLst>
                                      </p:cBhvr>
                                      <p:tavLst>
                                        <p:tav tm="0">
                                          <p:val>
                                            <p:strVal val="#ppt_y-(0.354*#ppt_w-0.172*#ppt_h)"/>
                                          </p:val>
                                        </p:tav>
                                        <p:tav tm="100000">
                                          <p:val>
                                            <p:strVal val="#ppt_y-(0.354*#ppt_w-0.172*#ppt_h)-#ppt_h/2"/>
                                          </p:val>
                                        </p:tav>
                                      </p:tavLst>
                                    </p:anim>
                                    <p:anim calcmode="lin" valueType="num">
                                      <p:cBhvr>
                                        <p:cTn id="22" dur="68" fill="hold">
                                          <p:stCondLst>
                                            <p:cond delay="432"/>
                                          </p:stCondLst>
                                        </p:cTn>
                                        <p:tgtEl>
                                          <p:spTgt spid="6"/>
                                        </p:tgtEl>
                                        <p:attrNameLst>
                                          <p:attrName>ppt_y</p:attrName>
                                        </p:attrNameLst>
                                      </p:cBhvr>
                                      <p:tavLst>
                                        <p:tav tm="0">
                                          <p:val>
                                            <p:strVal val="#ppt_y-(0.354*#ppt_w-0.172*#ppt_h)"/>
                                          </p:val>
                                        </p:tav>
                                        <p:tav tm="100000">
                                          <p:val>
                                            <p:strVal val="#ppt_y"/>
                                          </p:val>
                                        </p:tav>
                                      </p:tavLst>
                                    </p:anim>
                                  </p:childTnLst>
                                </p:cTn>
                              </p:par>
                            </p:childTnLst>
                          </p:cTn>
                        </p:par>
                        <p:par>
                          <p:cTn id="23" fill="hold">
                            <p:stCondLst>
                              <p:cond delay="3000"/>
                            </p:stCondLst>
                            <p:childTnLst>
                              <p:par>
                                <p:cTn id="24" presetID="16" presetClass="entr" presetSubtype="37" fill="hold" grpId="1" nodeType="afterEffect">
                                  <p:stCondLst>
                                    <p:cond delay="0"/>
                                  </p:stCondLst>
                                  <p:childTnLst>
                                    <p:set>
                                      <p:cBhvr>
                                        <p:cTn id="25" dur="1" fill="hold">
                                          <p:stCondLst>
                                            <p:cond delay="0"/>
                                          </p:stCondLst>
                                        </p:cTn>
                                        <p:tgtEl>
                                          <p:spTgt spid="3">
                                            <p:txEl>
                                              <p:pRg st="0" end="0"/>
                                            </p:txEl>
                                          </p:spTgt>
                                        </p:tgtEl>
                                        <p:attrNameLst>
                                          <p:attrName>style.visibility</p:attrName>
                                        </p:attrNameLst>
                                      </p:cBhvr>
                                      <p:to>
                                        <p:strVal val="visible"/>
                                      </p:to>
                                    </p:set>
                                    <p:animEffect transition="in" filter="barn(outVertical)">
                                      <p:cBhvr>
                                        <p:cTn id="26" dur="500"/>
                                        <p:tgtEl>
                                          <p:spTgt spid="3">
                                            <p:txEl>
                                              <p:pRg st="0" end="0"/>
                                            </p:txEl>
                                          </p:spTgt>
                                        </p:tgtEl>
                                      </p:cBhvr>
                                    </p:animEffect>
                                  </p:childTnLst>
                                </p:cTn>
                              </p:par>
                            </p:childTnLst>
                          </p:cTn>
                        </p:par>
                        <p:par>
                          <p:cTn id="27" fill="hold">
                            <p:stCondLst>
                              <p:cond delay="3500"/>
                            </p:stCondLst>
                            <p:childTnLst>
                              <p:par>
                                <p:cTn id="28" presetID="2" presetClass="entr" presetSubtype="4" fill="hold" grpId="0" nodeType="afterEffect">
                                  <p:stCondLst>
                                    <p:cond delay="0"/>
                                  </p:stCondLst>
                                  <p:childTnLst>
                                    <p:set>
                                      <p:cBhvr>
                                        <p:cTn id="29" dur="1" fill="hold">
                                          <p:stCondLst>
                                            <p:cond delay="0"/>
                                          </p:stCondLst>
                                        </p:cTn>
                                        <p:tgtEl>
                                          <p:spTgt spid="24"/>
                                        </p:tgtEl>
                                        <p:attrNameLst>
                                          <p:attrName>style.visibility</p:attrName>
                                        </p:attrNameLst>
                                      </p:cBhvr>
                                      <p:to>
                                        <p:strVal val="visible"/>
                                      </p:to>
                                    </p:set>
                                    <p:anim calcmode="lin" valueType="num">
                                      <p:cBhvr additive="base">
                                        <p:cTn id="30" dur="500" fill="hold"/>
                                        <p:tgtEl>
                                          <p:spTgt spid="24"/>
                                        </p:tgtEl>
                                        <p:attrNameLst>
                                          <p:attrName>ppt_x</p:attrName>
                                        </p:attrNameLst>
                                      </p:cBhvr>
                                      <p:tavLst>
                                        <p:tav tm="0">
                                          <p:val>
                                            <p:strVal val="#ppt_x"/>
                                          </p:val>
                                        </p:tav>
                                        <p:tav tm="100000">
                                          <p:val>
                                            <p:strVal val="#ppt_x"/>
                                          </p:val>
                                        </p:tav>
                                      </p:tavLst>
                                    </p:anim>
                                    <p:anim calcmode="lin" valueType="num">
                                      <p:cBhvr additive="base">
                                        <p:cTn id="31"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1" build="p"/>
      <p:bldP spid="24" grpId="0" bldLvl="0" animBg="1"/>
      <p:bldP spid="3" grpId="1"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01-恢复的"/>
          <p:cNvPicPr>
            <a:picLocks noChangeAspect="1"/>
          </p:cNvPicPr>
          <p:nvPr/>
        </p:nvPicPr>
        <p:blipFill>
          <a:blip r:embed="rId8"/>
          <a:stretch>
            <a:fillRect/>
          </a:stretch>
        </p:blipFill>
        <p:spPr>
          <a:xfrm>
            <a:off x="0" y="0"/>
            <a:ext cx="12192000" cy="6858635"/>
          </a:xfrm>
          <a:prstGeom prst="rect">
            <a:avLst/>
          </a:prstGeom>
        </p:spPr>
      </p:pic>
      <p:pic>
        <p:nvPicPr>
          <p:cNvPr id="8" name="图片 7" descr="00"/>
          <p:cNvPicPr>
            <a:picLocks noChangeAspect="1"/>
          </p:cNvPicPr>
          <p:nvPr/>
        </p:nvPicPr>
        <p:blipFill>
          <a:blip r:embed="rId9"/>
          <a:srcRect l="2349" r="2109"/>
          <a:stretch>
            <a:fillRect/>
          </a:stretch>
        </p:blipFill>
        <p:spPr>
          <a:xfrm>
            <a:off x="271780" y="19685"/>
            <a:ext cx="11648440" cy="6741160"/>
          </a:xfrm>
          <a:prstGeom prst="rect">
            <a:avLst/>
          </a:prstGeom>
        </p:spPr>
      </p:pic>
      <p:sp>
        <p:nvSpPr>
          <p:cNvPr id="9" name="文本框 8"/>
          <p:cNvSpPr txBox="1"/>
          <p:nvPr>
            <p:custDataLst>
              <p:tags r:id="rId1"/>
            </p:custDataLst>
          </p:nvPr>
        </p:nvSpPr>
        <p:spPr>
          <a:xfrm>
            <a:off x="3048000" y="633214"/>
            <a:ext cx="6096000" cy="534035"/>
          </a:xfrm>
          <a:prstGeom prst="rect">
            <a:avLst/>
          </a:prstGeom>
          <a:noFill/>
        </p:spPr>
        <p:txBody>
          <a:bodyPr wrap="square" rtlCol="0" anchor="t">
            <a:spAutoFit/>
          </a:bodyPr>
          <a:lstStyle/>
          <a:p>
            <a:pPr lvl="0" algn="ctr">
              <a:lnSpc>
                <a:spcPct val="90000"/>
              </a:lnSpc>
              <a:buClrTx/>
              <a:buSzTx/>
              <a:buFontTx/>
            </a:pPr>
            <a:r>
              <a:rPr lang="zh-CN" altLang="en-US" sz="3200" b="1">
                <a:solidFill>
                  <a:srgbClr val="3B7D23"/>
                </a:solidFill>
                <a:latin typeface="阿里巴巴普惠体" panose="00020600040101010101" charset="-122"/>
                <a:ea typeface="阿里巴巴普惠体" panose="00020600040101010101" charset="-122"/>
                <a:cs typeface="阿里巴巴普惠体" panose="00020600040101010101" charset="-122"/>
                <a:sym typeface="+mn-ea"/>
              </a:rPr>
              <a:t>青少年如何防止吸毒</a:t>
            </a:r>
          </a:p>
        </p:txBody>
      </p:sp>
      <p:sp>
        <p:nvSpPr>
          <p:cNvPr id="10" name="文本框 9"/>
          <p:cNvSpPr txBox="1"/>
          <p:nvPr>
            <p:custDataLst>
              <p:tags r:id="rId2"/>
            </p:custDataLst>
          </p:nvPr>
        </p:nvSpPr>
        <p:spPr>
          <a:xfrm>
            <a:off x="3723958" y="1155700"/>
            <a:ext cx="4744085" cy="230505"/>
          </a:xfrm>
          <a:prstGeom prst="rect">
            <a:avLst/>
          </a:prstGeom>
          <a:noFill/>
        </p:spPr>
        <p:txBody>
          <a:bodyPr wrap="square" lIns="0" tIns="0" rIns="0" bIns="0" rtlCol="0" anchor="t">
            <a:spAutoFit/>
          </a:bodyPr>
          <a:lstStyle/>
          <a:p>
            <a:pPr lvl="0" algn="ctr">
              <a:buClrTx/>
              <a:buSzTx/>
              <a:buFontTx/>
            </a:pPr>
            <a:r>
              <a:rPr sz="1500">
                <a:solidFill>
                  <a:srgbClr val="3B7D23"/>
                </a:solidFill>
                <a:latin typeface="阿里巴巴普惠体" panose="00020600040101010101" charset="-122"/>
                <a:ea typeface="阿里巴巴普惠体" panose="00020600040101010101" charset="-122"/>
                <a:cs typeface="阿里巴巴普惠体" panose="00020600040101010101" charset="-122"/>
                <a:sym typeface="阿里巴巴普惠体" panose="00020600040101010101" charset="-122"/>
              </a:rPr>
              <a:t>How teenagers can prevent drug use</a:t>
            </a:r>
          </a:p>
        </p:txBody>
      </p:sp>
      <p:grpSp>
        <p:nvGrpSpPr>
          <p:cNvPr id="60" name="组合 59"/>
          <p:cNvGrpSpPr/>
          <p:nvPr/>
        </p:nvGrpSpPr>
        <p:grpSpPr>
          <a:xfrm>
            <a:off x="10756265" y="5972175"/>
            <a:ext cx="617220" cy="215900"/>
            <a:chOff x="16722" y="9359"/>
            <a:chExt cx="972" cy="340"/>
          </a:xfrm>
          <a:gradFill>
            <a:gsLst>
              <a:gs pos="0">
                <a:srgbClr val="00CA75"/>
              </a:gs>
              <a:gs pos="100000">
                <a:srgbClr val="4BA937">
                  <a:alpha val="0"/>
                </a:srgbClr>
              </a:gs>
            </a:gsLst>
            <a:lin ang="10800000" scaled="0"/>
          </a:gradFill>
        </p:grpSpPr>
        <p:sp>
          <p:nvSpPr>
            <p:cNvPr id="61" name="燕尾形 60"/>
            <p:cNvSpPr/>
            <p:nvPr>
              <p:custDataLst>
                <p:tags r:id="rId3"/>
              </p:custDataLst>
            </p:nvPr>
          </p:nvSpPr>
          <p:spPr>
            <a:xfrm>
              <a:off x="17194" y="9359"/>
              <a:ext cx="264" cy="34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阿里巴巴普惠体" panose="00020600040101010101" charset="-122"/>
              </a:endParaRPr>
            </a:p>
          </p:txBody>
        </p:sp>
        <p:sp>
          <p:nvSpPr>
            <p:cNvPr id="62" name="燕尾形 61"/>
            <p:cNvSpPr/>
            <p:nvPr>
              <p:custDataLst>
                <p:tags r:id="rId4"/>
              </p:custDataLst>
            </p:nvPr>
          </p:nvSpPr>
          <p:spPr>
            <a:xfrm>
              <a:off x="17430" y="9359"/>
              <a:ext cx="264" cy="34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阿里巴巴普惠体" panose="00020600040101010101" charset="-122"/>
              </a:endParaRPr>
            </a:p>
          </p:txBody>
        </p:sp>
        <p:sp>
          <p:nvSpPr>
            <p:cNvPr id="63" name="燕尾形 62"/>
            <p:cNvSpPr/>
            <p:nvPr>
              <p:custDataLst>
                <p:tags r:id="rId5"/>
              </p:custDataLst>
            </p:nvPr>
          </p:nvSpPr>
          <p:spPr>
            <a:xfrm>
              <a:off x="16722" y="9359"/>
              <a:ext cx="264" cy="34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阿里巴巴普惠体" panose="00020600040101010101" charset="-122"/>
              </a:endParaRPr>
            </a:p>
          </p:txBody>
        </p:sp>
        <p:sp>
          <p:nvSpPr>
            <p:cNvPr id="64" name="燕尾形 63"/>
            <p:cNvSpPr/>
            <p:nvPr>
              <p:custDataLst>
                <p:tags r:id="rId6"/>
              </p:custDataLst>
            </p:nvPr>
          </p:nvSpPr>
          <p:spPr>
            <a:xfrm>
              <a:off x="16958" y="9359"/>
              <a:ext cx="264" cy="34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阿里巴巴普惠体" panose="00020600040101010101" charset="-122"/>
              </a:endParaRPr>
            </a:p>
          </p:txBody>
        </p:sp>
      </p:grpSp>
      <p:sp>
        <p:nvSpPr>
          <p:cNvPr id="12" name="圆角矩形 11"/>
          <p:cNvSpPr/>
          <p:nvPr/>
        </p:nvSpPr>
        <p:spPr>
          <a:xfrm>
            <a:off x="1329690" y="1667510"/>
            <a:ext cx="2749550" cy="506730"/>
          </a:xfrm>
          <a:prstGeom prst="roundRect">
            <a:avLst>
              <a:gd name="adj" fmla="val 50000"/>
            </a:avLst>
          </a:prstGeom>
          <a:solidFill>
            <a:srgbClr val="4BA937"/>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36195" rIns="0" bIns="0" numCol="1" spcCol="0" rtlCol="0" fromWordArt="0" anchor="ctr" anchorCtr="0" forceAA="0" compatLnSpc="1">
            <a:noAutofit/>
          </a:bodyPr>
          <a:lstStyle/>
          <a:p>
            <a:pPr lvl="0" algn="ctr">
              <a:buClrTx/>
              <a:buSzTx/>
              <a:buFontTx/>
            </a:pPr>
            <a:r>
              <a:rPr lang="zh-CN" altLang="en-US" sz="2300">
                <a:solidFill>
                  <a:schemeClr val="bg1"/>
                </a:solidFill>
                <a:latin typeface="阿里巴巴普惠体 Heavy" panose="00020600040101010101" charset="-122"/>
                <a:ea typeface="阿里巴巴普惠体 Heavy" panose="00020600040101010101" charset="-122"/>
                <a:cs typeface="阿里巴巴普惠体" panose="00020600040101010101" charset="-122"/>
                <a:sym typeface="+mn-ea"/>
              </a:rPr>
              <a:t>牢记“四知道”</a:t>
            </a:r>
          </a:p>
        </p:txBody>
      </p:sp>
      <p:grpSp>
        <p:nvGrpSpPr>
          <p:cNvPr id="4" name="组合 3"/>
          <p:cNvGrpSpPr/>
          <p:nvPr/>
        </p:nvGrpSpPr>
        <p:grpSpPr>
          <a:xfrm>
            <a:off x="1278255" y="2486025"/>
            <a:ext cx="5998845" cy="625475"/>
            <a:chOff x="1878" y="4415"/>
            <a:chExt cx="9447" cy="1163"/>
          </a:xfrm>
        </p:grpSpPr>
        <p:sp>
          <p:nvSpPr>
            <p:cNvPr id="280" name="矩形: 圆角 279"/>
            <p:cNvSpPr/>
            <p:nvPr/>
          </p:nvSpPr>
          <p:spPr>
            <a:xfrm>
              <a:off x="1878" y="4415"/>
              <a:ext cx="9447" cy="1163"/>
            </a:xfrm>
            <a:prstGeom prst="roundRect">
              <a:avLst>
                <a:gd name="adj" fmla="val 36345"/>
              </a:avLst>
            </a:prstGeom>
            <a:solidFill>
              <a:schemeClr val="bg1"/>
            </a:solidFill>
            <a:ln w="12700">
              <a:solidFill>
                <a:srgbClr val="4BA937"/>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阿里巴巴普惠体" panose="00020600040101010101" charset="-122"/>
              </a:endParaRPr>
            </a:p>
          </p:txBody>
        </p:sp>
        <p:sp>
          <p:nvSpPr>
            <p:cNvPr id="11" name="文本框 10"/>
            <p:cNvSpPr txBox="1"/>
            <p:nvPr/>
          </p:nvSpPr>
          <p:spPr>
            <a:xfrm>
              <a:off x="2220" y="4560"/>
              <a:ext cx="5078" cy="861"/>
            </a:xfrm>
            <a:prstGeom prst="rect">
              <a:avLst/>
            </a:prstGeom>
            <a:noFill/>
          </p:spPr>
          <p:txBody>
            <a:bodyPr wrap="square" rtlCol="0">
              <a:spAutoFit/>
            </a:bodyPr>
            <a:lstStyle/>
            <a:p>
              <a:pPr lvl="0" algn="l">
                <a:lnSpc>
                  <a:spcPct val="110000"/>
                </a:lnSpc>
                <a:buClrTx/>
                <a:buSzTx/>
                <a:buFontTx/>
              </a:pPr>
              <a:r>
                <a:rPr lang="zh-CN" altLang="en-US" sz="2200" b="1" dirty="0">
                  <a:solidFill>
                    <a:srgbClr val="3B7D23"/>
                  </a:solidFill>
                  <a:latin typeface="阿里巴巴普惠体" panose="00020600040101010101" charset="-122"/>
                  <a:ea typeface="阿里巴巴普惠体" panose="00020600040101010101" charset="-122"/>
                  <a:cs typeface="阿里巴巴普惠体" panose="00020600040101010101" charset="-122"/>
                  <a:sym typeface="+mn-ea"/>
                </a:rPr>
                <a:t>1</a:t>
              </a:r>
              <a:r>
                <a:rPr lang="en-US" altLang="zh-CN" sz="2200" b="1" dirty="0">
                  <a:solidFill>
                    <a:srgbClr val="3B7D23"/>
                  </a:solidFill>
                  <a:latin typeface="阿里巴巴普惠体" panose="00020600040101010101" charset="-122"/>
                  <a:ea typeface="阿里巴巴普惠体" panose="00020600040101010101" charset="-122"/>
                  <a:cs typeface="阿里巴巴普惠体" panose="00020600040101010101" charset="-122"/>
                  <a:sym typeface="+mn-ea"/>
                </a:rPr>
                <a:t>.</a:t>
              </a:r>
              <a:r>
                <a:rPr lang="zh-CN" altLang="en-US" sz="2200" b="1" dirty="0">
                  <a:solidFill>
                    <a:srgbClr val="3B7D23"/>
                  </a:solidFill>
                  <a:latin typeface="阿里巴巴普惠体" panose="00020600040101010101" charset="-122"/>
                  <a:ea typeface="阿里巴巴普惠体" panose="00020600040101010101" charset="-122"/>
                  <a:cs typeface="阿里巴巴普惠体" panose="00020600040101010101" charset="-122"/>
                  <a:sym typeface="+mn-ea"/>
                </a:rPr>
                <a:t>知道</a:t>
              </a:r>
              <a:r>
                <a:rPr lang="en-US" altLang="zh-CN" sz="2200" b="1" dirty="0">
                  <a:solidFill>
                    <a:srgbClr val="3B7D23"/>
                  </a:solidFill>
                  <a:latin typeface="阿里巴巴普惠体" panose="00020600040101010101" charset="-122"/>
                  <a:ea typeface="阿里巴巴普惠体" panose="00020600040101010101" charset="-122"/>
                  <a:cs typeface="阿里巴巴普惠体" panose="00020600040101010101" charset="-122"/>
                  <a:sym typeface="+mn-ea"/>
                </a:rPr>
                <a:t>——</a:t>
              </a:r>
              <a:r>
                <a:rPr lang="zh-CN" altLang="en-US" sz="2200" dirty="0">
                  <a:solidFill>
                    <a:schemeClr val="tx1">
                      <a:lumMod val="75000"/>
                      <a:lumOff val="25000"/>
                    </a:schemeClr>
                  </a:solidFill>
                  <a:latin typeface="阿里巴巴普惠体" panose="00020600040101010101" charset="-122"/>
                  <a:ea typeface="阿里巴巴普惠体" panose="00020600040101010101" charset="-122"/>
                  <a:cs typeface="阿里巴巴普惠体" panose="00020600040101010101" charset="-122"/>
                  <a:sym typeface="+mn-ea"/>
                </a:rPr>
                <a:t>什么是毒品</a:t>
              </a:r>
            </a:p>
          </p:txBody>
        </p:sp>
      </p:grpSp>
      <p:grpSp>
        <p:nvGrpSpPr>
          <p:cNvPr id="5" name="组合 4"/>
          <p:cNvGrpSpPr/>
          <p:nvPr/>
        </p:nvGrpSpPr>
        <p:grpSpPr>
          <a:xfrm>
            <a:off x="1278255" y="3331845"/>
            <a:ext cx="5998845" cy="625475"/>
            <a:chOff x="1878" y="4415"/>
            <a:chExt cx="9447" cy="1163"/>
          </a:xfrm>
        </p:grpSpPr>
        <p:sp>
          <p:nvSpPr>
            <p:cNvPr id="6" name="矩形: 圆角 279"/>
            <p:cNvSpPr/>
            <p:nvPr/>
          </p:nvSpPr>
          <p:spPr>
            <a:xfrm>
              <a:off x="1878" y="4415"/>
              <a:ext cx="9447" cy="1163"/>
            </a:xfrm>
            <a:prstGeom prst="roundRect">
              <a:avLst>
                <a:gd name="adj" fmla="val 36345"/>
              </a:avLst>
            </a:prstGeom>
            <a:solidFill>
              <a:schemeClr val="bg1"/>
            </a:solidFill>
            <a:ln w="12700">
              <a:solidFill>
                <a:srgbClr val="4BA937"/>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阿里巴巴普惠体" panose="00020600040101010101" charset="-122"/>
              </a:endParaRPr>
            </a:p>
          </p:txBody>
        </p:sp>
        <p:sp>
          <p:nvSpPr>
            <p:cNvPr id="7" name="文本框 6"/>
            <p:cNvSpPr txBox="1"/>
            <p:nvPr/>
          </p:nvSpPr>
          <p:spPr>
            <a:xfrm>
              <a:off x="2220" y="4533"/>
              <a:ext cx="8901" cy="861"/>
            </a:xfrm>
            <a:prstGeom prst="rect">
              <a:avLst/>
            </a:prstGeom>
            <a:noFill/>
          </p:spPr>
          <p:txBody>
            <a:bodyPr wrap="square" rtlCol="0">
              <a:spAutoFit/>
            </a:bodyPr>
            <a:lstStyle/>
            <a:p>
              <a:pPr lvl="0" algn="l">
                <a:lnSpc>
                  <a:spcPct val="110000"/>
                </a:lnSpc>
                <a:buClrTx/>
                <a:buSzTx/>
                <a:buFontTx/>
              </a:pPr>
              <a:r>
                <a:rPr lang="zh-CN" altLang="en-US" sz="2200" b="1" dirty="0">
                  <a:solidFill>
                    <a:srgbClr val="3B7D23"/>
                  </a:solidFill>
                  <a:latin typeface="阿里巴巴普惠体" panose="00020600040101010101" charset="-122"/>
                  <a:ea typeface="阿里巴巴普惠体" panose="00020600040101010101" charset="-122"/>
                  <a:cs typeface="阿里巴巴普惠体" panose="00020600040101010101" charset="-122"/>
                  <a:sym typeface="+mn-ea"/>
                </a:rPr>
                <a:t>2.知道</a:t>
              </a:r>
              <a:r>
                <a:rPr lang="en-US" altLang="zh-CN" sz="2200" b="1" dirty="0">
                  <a:solidFill>
                    <a:srgbClr val="3B7D23"/>
                  </a:solidFill>
                  <a:latin typeface="阿里巴巴普惠体" panose="00020600040101010101" charset="-122"/>
                  <a:ea typeface="阿里巴巴普惠体" panose="00020600040101010101" charset="-122"/>
                  <a:cs typeface="阿里巴巴普惠体" panose="00020600040101010101" charset="-122"/>
                  <a:sym typeface="+mn-ea"/>
                </a:rPr>
                <a:t>——</a:t>
              </a:r>
              <a:r>
                <a:rPr lang="zh-CN" altLang="en-US" sz="2200" dirty="0">
                  <a:solidFill>
                    <a:schemeClr val="tx1">
                      <a:lumMod val="75000"/>
                      <a:lumOff val="25000"/>
                    </a:schemeClr>
                  </a:solidFill>
                  <a:latin typeface="阿里巴巴普惠体" panose="00020600040101010101" charset="-122"/>
                  <a:ea typeface="阿里巴巴普惠体" panose="00020600040101010101" charset="-122"/>
                  <a:cs typeface="阿里巴巴普惠体" panose="00020600040101010101" charset="-122"/>
                  <a:sym typeface="+mn-ea"/>
                </a:rPr>
                <a:t>吸毒极易成瘾，难以戒断</a:t>
              </a:r>
            </a:p>
          </p:txBody>
        </p:sp>
      </p:grpSp>
      <p:grpSp>
        <p:nvGrpSpPr>
          <p:cNvPr id="13" name="组合 12"/>
          <p:cNvGrpSpPr/>
          <p:nvPr/>
        </p:nvGrpSpPr>
        <p:grpSpPr>
          <a:xfrm>
            <a:off x="1278255" y="4177665"/>
            <a:ext cx="5998845" cy="625475"/>
            <a:chOff x="1878" y="4415"/>
            <a:chExt cx="9447" cy="1163"/>
          </a:xfrm>
        </p:grpSpPr>
        <p:sp>
          <p:nvSpPr>
            <p:cNvPr id="14" name="矩形: 圆角 279"/>
            <p:cNvSpPr/>
            <p:nvPr/>
          </p:nvSpPr>
          <p:spPr>
            <a:xfrm>
              <a:off x="1878" y="4415"/>
              <a:ext cx="9447" cy="1163"/>
            </a:xfrm>
            <a:prstGeom prst="roundRect">
              <a:avLst>
                <a:gd name="adj" fmla="val 36345"/>
              </a:avLst>
            </a:prstGeom>
            <a:solidFill>
              <a:schemeClr val="bg1"/>
            </a:solidFill>
            <a:ln w="12700">
              <a:solidFill>
                <a:srgbClr val="4BA937"/>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阿里巴巴普惠体" panose="00020600040101010101" charset="-122"/>
              </a:endParaRPr>
            </a:p>
          </p:txBody>
        </p:sp>
        <p:sp>
          <p:nvSpPr>
            <p:cNvPr id="15" name="文本框 14"/>
            <p:cNvSpPr txBox="1"/>
            <p:nvPr/>
          </p:nvSpPr>
          <p:spPr>
            <a:xfrm>
              <a:off x="2220" y="4560"/>
              <a:ext cx="5078" cy="861"/>
            </a:xfrm>
            <a:prstGeom prst="rect">
              <a:avLst/>
            </a:prstGeom>
            <a:noFill/>
          </p:spPr>
          <p:txBody>
            <a:bodyPr wrap="square" rtlCol="0">
              <a:spAutoFit/>
            </a:bodyPr>
            <a:lstStyle/>
            <a:p>
              <a:pPr lvl="0" algn="l">
                <a:lnSpc>
                  <a:spcPct val="110000"/>
                </a:lnSpc>
                <a:buClrTx/>
                <a:buSzTx/>
                <a:buFontTx/>
              </a:pPr>
              <a:r>
                <a:rPr lang="zh-CN" altLang="en-US" sz="2200" b="1" dirty="0">
                  <a:solidFill>
                    <a:srgbClr val="3B7D23"/>
                  </a:solidFill>
                  <a:latin typeface="阿里巴巴普惠体" panose="00020600040101010101" charset="-122"/>
                  <a:ea typeface="阿里巴巴普惠体" panose="00020600040101010101" charset="-122"/>
                  <a:cs typeface="阿里巴巴普惠体" panose="00020600040101010101" charset="-122"/>
                  <a:sym typeface="+mn-ea"/>
                </a:rPr>
                <a:t>3.知道</a:t>
              </a:r>
              <a:r>
                <a:rPr lang="en-US" altLang="zh-CN" sz="2200" b="1" dirty="0">
                  <a:solidFill>
                    <a:srgbClr val="3B7D23"/>
                  </a:solidFill>
                  <a:latin typeface="阿里巴巴普惠体" panose="00020600040101010101" charset="-122"/>
                  <a:ea typeface="阿里巴巴普惠体" panose="00020600040101010101" charset="-122"/>
                  <a:cs typeface="阿里巴巴普惠体" panose="00020600040101010101" charset="-122"/>
                  <a:sym typeface="+mn-ea"/>
                </a:rPr>
                <a:t>——</a:t>
              </a:r>
              <a:r>
                <a:rPr lang="zh-CN" altLang="en-US" sz="2200" dirty="0">
                  <a:solidFill>
                    <a:schemeClr val="tx1">
                      <a:lumMod val="75000"/>
                      <a:lumOff val="25000"/>
                    </a:schemeClr>
                  </a:solidFill>
                  <a:latin typeface="阿里巴巴普惠体" panose="00020600040101010101" charset="-122"/>
                  <a:ea typeface="阿里巴巴普惠体" panose="00020600040101010101" charset="-122"/>
                  <a:cs typeface="阿里巴巴普惠体" panose="00020600040101010101" charset="-122"/>
                  <a:sym typeface="+mn-ea"/>
                </a:rPr>
                <a:t>毒品的危害</a:t>
              </a:r>
            </a:p>
          </p:txBody>
        </p:sp>
      </p:grpSp>
      <p:grpSp>
        <p:nvGrpSpPr>
          <p:cNvPr id="16" name="组合 15"/>
          <p:cNvGrpSpPr/>
          <p:nvPr/>
        </p:nvGrpSpPr>
        <p:grpSpPr>
          <a:xfrm>
            <a:off x="1278255" y="5023485"/>
            <a:ext cx="5998845" cy="625475"/>
            <a:chOff x="1878" y="4415"/>
            <a:chExt cx="9447" cy="1163"/>
          </a:xfrm>
        </p:grpSpPr>
        <p:sp>
          <p:nvSpPr>
            <p:cNvPr id="17" name="矩形: 圆角 279"/>
            <p:cNvSpPr/>
            <p:nvPr/>
          </p:nvSpPr>
          <p:spPr>
            <a:xfrm>
              <a:off x="1878" y="4415"/>
              <a:ext cx="9447" cy="1163"/>
            </a:xfrm>
            <a:prstGeom prst="roundRect">
              <a:avLst>
                <a:gd name="adj" fmla="val 36345"/>
              </a:avLst>
            </a:prstGeom>
            <a:solidFill>
              <a:schemeClr val="bg1"/>
            </a:solidFill>
            <a:ln w="12700">
              <a:solidFill>
                <a:srgbClr val="4BA937"/>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阿里巴巴普惠体" panose="00020600040101010101" charset="-122"/>
              </a:endParaRPr>
            </a:p>
          </p:txBody>
        </p:sp>
        <p:sp>
          <p:nvSpPr>
            <p:cNvPr id="18" name="文本框 17"/>
            <p:cNvSpPr txBox="1"/>
            <p:nvPr/>
          </p:nvSpPr>
          <p:spPr>
            <a:xfrm>
              <a:off x="2220" y="4533"/>
              <a:ext cx="8901" cy="861"/>
            </a:xfrm>
            <a:prstGeom prst="rect">
              <a:avLst/>
            </a:prstGeom>
            <a:noFill/>
          </p:spPr>
          <p:txBody>
            <a:bodyPr wrap="square" rtlCol="0">
              <a:spAutoFit/>
            </a:bodyPr>
            <a:lstStyle/>
            <a:p>
              <a:pPr lvl="0" algn="l">
                <a:lnSpc>
                  <a:spcPct val="110000"/>
                </a:lnSpc>
                <a:buClrTx/>
                <a:buSzTx/>
                <a:buFontTx/>
              </a:pPr>
              <a:r>
                <a:rPr lang="zh-CN" altLang="en-US" sz="2200" b="1" dirty="0">
                  <a:solidFill>
                    <a:srgbClr val="3B7D23"/>
                  </a:solidFill>
                  <a:latin typeface="阿里巴巴普惠体" panose="00020600040101010101" charset="-122"/>
                  <a:ea typeface="阿里巴巴普惠体" panose="00020600040101010101" charset="-122"/>
                  <a:cs typeface="阿里巴巴普惠体" panose="00020600040101010101" charset="-122"/>
                  <a:sym typeface="+mn-ea"/>
                </a:rPr>
                <a:t>4.知道</a:t>
              </a:r>
              <a:r>
                <a:rPr lang="en-US" altLang="zh-CN" sz="2200" b="1" dirty="0">
                  <a:solidFill>
                    <a:srgbClr val="3B7D23"/>
                  </a:solidFill>
                  <a:latin typeface="阿里巴巴普惠体" panose="00020600040101010101" charset="-122"/>
                  <a:ea typeface="阿里巴巴普惠体" panose="00020600040101010101" charset="-122"/>
                  <a:cs typeface="阿里巴巴普惠体" panose="00020600040101010101" charset="-122"/>
                  <a:sym typeface="+mn-ea"/>
                </a:rPr>
                <a:t>——</a:t>
              </a:r>
              <a:r>
                <a:rPr lang="zh-CN" altLang="en-US" sz="2200" dirty="0">
                  <a:solidFill>
                    <a:schemeClr val="tx1">
                      <a:lumMod val="75000"/>
                      <a:lumOff val="25000"/>
                    </a:schemeClr>
                  </a:solidFill>
                  <a:latin typeface="阿里巴巴普惠体" panose="00020600040101010101" charset="-122"/>
                  <a:ea typeface="阿里巴巴普惠体" panose="00020600040101010101" charset="-122"/>
                  <a:cs typeface="阿里巴巴普惠体" panose="00020600040101010101" charset="-122"/>
                  <a:sym typeface="+mn-ea"/>
                </a:rPr>
                <a:t>毒品违法犯罪要受到法律制裁</a:t>
              </a:r>
            </a:p>
          </p:txBody>
        </p:sp>
      </p:grpSp>
      <p:pic>
        <p:nvPicPr>
          <p:cNvPr id="20" name="图片 19" descr="51miz-E1262433-DDC6A475"/>
          <p:cNvPicPr>
            <a:picLocks noChangeAspect="1"/>
          </p:cNvPicPr>
          <p:nvPr/>
        </p:nvPicPr>
        <p:blipFill>
          <a:blip r:embed="rId10"/>
          <a:stretch>
            <a:fillRect/>
          </a:stretch>
        </p:blipFill>
        <p:spPr>
          <a:xfrm>
            <a:off x="7147560" y="1717040"/>
            <a:ext cx="4347845" cy="4347845"/>
          </a:xfrm>
          <a:prstGeom prst="rect">
            <a:avLst/>
          </a:prstGeom>
        </p:spPr>
      </p:pic>
    </p:spTree>
  </p:cSld>
  <p:clrMapOvr>
    <a:masterClrMapping/>
  </p:clrMapOvr>
  <mc:AlternateContent xmlns:mc="http://schemas.openxmlformats.org/markup-compatibility/2006" xmlns:p15="http://schemas.microsoft.com/office/powerpoint/2012/main">
    <mc:Choice Requires="p15">
      <p:transition spd="med">
        <p15:prstTrans prst="peelOff"/>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par>
                          <p:cTn id="8" fill="hold">
                            <p:stCondLst>
                              <p:cond delay="500"/>
                            </p:stCondLst>
                            <p:childTnLst>
                              <p:par>
                                <p:cTn id="9" presetID="6" presetClass="entr" presetSubtype="32" fill="hold" nodeType="afterEffect">
                                  <p:stCondLst>
                                    <p:cond delay="0"/>
                                  </p:stCondLst>
                                  <p:childTnLst>
                                    <p:set>
                                      <p:cBhvr>
                                        <p:cTn id="10" dur="500" fill="hold">
                                          <p:stCondLst>
                                            <p:cond delay="0"/>
                                          </p:stCondLst>
                                        </p:cTn>
                                        <p:tgtEl>
                                          <p:spTgt spid="8"/>
                                        </p:tgtEl>
                                        <p:attrNameLst>
                                          <p:attrName>style.visibility</p:attrName>
                                        </p:attrNameLst>
                                      </p:cBhvr>
                                      <p:to>
                                        <p:strVal val="visible"/>
                                      </p:to>
                                    </p:set>
                                    <p:animEffect transition="in" filter="circle(out)">
                                      <p:cBhvr>
                                        <p:cTn id="11" dur="500"/>
                                        <p:tgtEl>
                                          <p:spTgt spid="8"/>
                                        </p:tgtEl>
                                      </p:cBhvr>
                                    </p:animEffect>
                                  </p:childTnLst>
                                </p:cTn>
                              </p:par>
                            </p:childTnLst>
                          </p:cTn>
                        </p:par>
                        <p:par>
                          <p:cTn id="12" fill="hold">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arn(inVertical)">
                                      <p:cBhvr>
                                        <p:cTn id="15" dur="500"/>
                                        <p:tgtEl>
                                          <p:spTgt spid="9"/>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barn(inVertical)">
                                      <p:cBhvr>
                                        <p:cTn id="18" dur="500"/>
                                        <p:tgtEl>
                                          <p:spTgt spid="10"/>
                                        </p:tgtEl>
                                      </p:cBhvr>
                                    </p:animEffect>
                                  </p:childTnLst>
                                </p:cTn>
                              </p:par>
                            </p:childTnLst>
                          </p:cTn>
                        </p:par>
                        <p:par>
                          <p:cTn id="19" fill="hold">
                            <p:stCondLst>
                              <p:cond delay="1500"/>
                            </p:stCondLst>
                            <p:childTnLst>
                              <p:par>
                                <p:cTn id="20" presetID="22" presetClass="entr" presetSubtype="4"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down)">
                                      <p:cBhvr>
                                        <p:cTn id="22" dur="500"/>
                                        <p:tgtEl>
                                          <p:spTgt spid="12"/>
                                        </p:tgtEl>
                                      </p:cBhvr>
                                    </p:animEffect>
                                  </p:childTnLst>
                                </p:cTn>
                              </p:par>
                            </p:childTnLst>
                          </p:cTn>
                        </p:par>
                        <p:par>
                          <p:cTn id="23" fill="hold">
                            <p:stCondLst>
                              <p:cond delay="2000"/>
                            </p:stCondLst>
                            <p:childTnLst>
                              <p:par>
                                <p:cTn id="24" presetID="18" presetClass="entr" presetSubtype="6" fill="hold" nodeType="after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strips(downRight)">
                                      <p:cBhvr>
                                        <p:cTn id="26" dur="500"/>
                                        <p:tgtEl>
                                          <p:spTgt spid="4"/>
                                        </p:tgtEl>
                                      </p:cBhvr>
                                    </p:animEffect>
                                  </p:childTnLst>
                                </p:cTn>
                              </p:par>
                            </p:childTnLst>
                          </p:cTn>
                        </p:par>
                        <p:par>
                          <p:cTn id="27" fill="hold">
                            <p:stCondLst>
                              <p:cond delay="2500"/>
                            </p:stCondLst>
                            <p:childTnLst>
                              <p:par>
                                <p:cTn id="28" presetID="18" presetClass="entr" presetSubtype="6" fill="hold"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strips(downRight)">
                                      <p:cBhvr>
                                        <p:cTn id="30" dur="500"/>
                                        <p:tgtEl>
                                          <p:spTgt spid="5"/>
                                        </p:tgtEl>
                                      </p:cBhvr>
                                    </p:animEffect>
                                  </p:childTnLst>
                                </p:cTn>
                              </p:par>
                            </p:childTnLst>
                          </p:cTn>
                        </p:par>
                        <p:par>
                          <p:cTn id="31" fill="hold">
                            <p:stCondLst>
                              <p:cond delay="3000"/>
                            </p:stCondLst>
                            <p:childTnLst>
                              <p:par>
                                <p:cTn id="32" presetID="18" presetClass="entr" presetSubtype="6" fill="hold" nodeType="after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strips(downRight)">
                                      <p:cBhvr>
                                        <p:cTn id="34" dur="500"/>
                                        <p:tgtEl>
                                          <p:spTgt spid="13"/>
                                        </p:tgtEl>
                                      </p:cBhvr>
                                    </p:animEffect>
                                  </p:childTnLst>
                                </p:cTn>
                              </p:par>
                            </p:childTnLst>
                          </p:cTn>
                        </p:par>
                        <p:par>
                          <p:cTn id="35" fill="hold">
                            <p:stCondLst>
                              <p:cond delay="3500"/>
                            </p:stCondLst>
                            <p:childTnLst>
                              <p:par>
                                <p:cTn id="36" presetID="18" presetClass="entr" presetSubtype="6" fill="hold" nodeType="after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strips(downRight)">
                                      <p:cBhvr>
                                        <p:cTn id="38" dur="500"/>
                                        <p:tgtEl>
                                          <p:spTgt spid="16"/>
                                        </p:tgtEl>
                                      </p:cBhvr>
                                    </p:animEffect>
                                  </p:childTnLst>
                                </p:cTn>
                              </p:par>
                            </p:childTnLst>
                          </p:cTn>
                        </p:par>
                        <p:par>
                          <p:cTn id="39" fill="hold">
                            <p:stCondLst>
                              <p:cond delay="4000"/>
                            </p:stCondLst>
                            <p:childTnLst>
                              <p:par>
                                <p:cTn id="40" presetID="6" presetClass="entr" presetSubtype="32" fill="hold" nodeType="afterEffect">
                                  <p:stCondLst>
                                    <p:cond delay="0"/>
                                  </p:stCondLst>
                                  <p:childTnLst>
                                    <p:set>
                                      <p:cBhvr>
                                        <p:cTn id="41" dur="500" fill="hold">
                                          <p:stCondLst>
                                            <p:cond delay="0"/>
                                          </p:stCondLst>
                                        </p:cTn>
                                        <p:tgtEl>
                                          <p:spTgt spid="20"/>
                                        </p:tgtEl>
                                        <p:attrNameLst>
                                          <p:attrName>style.visibility</p:attrName>
                                        </p:attrNameLst>
                                      </p:cBhvr>
                                      <p:to>
                                        <p:strVal val="visible"/>
                                      </p:to>
                                    </p:set>
                                    <p:animEffect transition="in" filter="circle(out)">
                                      <p:cBhvr>
                                        <p:cTn id="42" dur="500"/>
                                        <p:tgtEl>
                                          <p:spTgt spid="20"/>
                                        </p:tgtEl>
                                      </p:cBhvr>
                                    </p:animEffect>
                                  </p:childTnLst>
                                </p:cTn>
                              </p:par>
                              <p:par>
                                <p:cTn id="43" presetID="22" presetClass="entr" presetSubtype="8" fill="hold" nodeType="withEffect">
                                  <p:stCondLst>
                                    <p:cond delay="0"/>
                                  </p:stCondLst>
                                  <p:childTnLst>
                                    <p:set>
                                      <p:cBhvr>
                                        <p:cTn id="44" dur="1" fill="hold">
                                          <p:stCondLst>
                                            <p:cond delay="0"/>
                                          </p:stCondLst>
                                        </p:cTn>
                                        <p:tgtEl>
                                          <p:spTgt spid="60"/>
                                        </p:tgtEl>
                                        <p:attrNameLst>
                                          <p:attrName>style.visibility</p:attrName>
                                        </p:attrNameLst>
                                      </p:cBhvr>
                                      <p:to>
                                        <p:strVal val="visible"/>
                                      </p:to>
                                    </p:set>
                                    <p:animEffect transition="in" filter="wipe(left)">
                                      <p:cBhvr>
                                        <p:cTn id="45"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2"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01-恢复的"/>
          <p:cNvPicPr>
            <a:picLocks noChangeAspect="1"/>
          </p:cNvPicPr>
          <p:nvPr/>
        </p:nvPicPr>
        <p:blipFill>
          <a:blip r:embed="rId12"/>
          <a:stretch>
            <a:fillRect/>
          </a:stretch>
        </p:blipFill>
        <p:spPr>
          <a:xfrm>
            <a:off x="0" y="0"/>
            <a:ext cx="12192000" cy="6858635"/>
          </a:xfrm>
          <a:prstGeom prst="rect">
            <a:avLst/>
          </a:prstGeom>
        </p:spPr>
      </p:pic>
      <p:pic>
        <p:nvPicPr>
          <p:cNvPr id="8" name="图片 7" descr="00"/>
          <p:cNvPicPr>
            <a:picLocks noChangeAspect="1"/>
          </p:cNvPicPr>
          <p:nvPr/>
        </p:nvPicPr>
        <p:blipFill>
          <a:blip r:embed="rId13"/>
          <a:srcRect l="2349" r="2109"/>
          <a:stretch>
            <a:fillRect/>
          </a:stretch>
        </p:blipFill>
        <p:spPr>
          <a:xfrm>
            <a:off x="271780" y="19685"/>
            <a:ext cx="11648440" cy="6741160"/>
          </a:xfrm>
          <a:prstGeom prst="rect">
            <a:avLst/>
          </a:prstGeom>
        </p:spPr>
      </p:pic>
      <p:sp>
        <p:nvSpPr>
          <p:cNvPr id="9" name="文本框 8"/>
          <p:cNvSpPr txBox="1"/>
          <p:nvPr>
            <p:custDataLst>
              <p:tags r:id="rId1"/>
            </p:custDataLst>
          </p:nvPr>
        </p:nvSpPr>
        <p:spPr>
          <a:xfrm>
            <a:off x="3048000" y="633214"/>
            <a:ext cx="6096000" cy="534035"/>
          </a:xfrm>
          <a:prstGeom prst="rect">
            <a:avLst/>
          </a:prstGeom>
          <a:noFill/>
        </p:spPr>
        <p:txBody>
          <a:bodyPr wrap="square" rtlCol="0" anchor="t">
            <a:spAutoFit/>
          </a:bodyPr>
          <a:lstStyle/>
          <a:p>
            <a:pPr lvl="0" algn="ctr">
              <a:lnSpc>
                <a:spcPct val="90000"/>
              </a:lnSpc>
              <a:buClrTx/>
              <a:buSzTx/>
              <a:buFontTx/>
            </a:pPr>
            <a:r>
              <a:rPr lang="zh-CN" altLang="en-US" sz="3200" b="1">
                <a:solidFill>
                  <a:srgbClr val="3B7D23"/>
                </a:solidFill>
                <a:latin typeface="阿里巴巴普惠体" panose="00020600040101010101" charset="-122"/>
                <a:ea typeface="阿里巴巴普惠体" panose="00020600040101010101" charset="-122"/>
                <a:cs typeface="阿里巴巴普惠体" panose="00020600040101010101" charset="-122"/>
                <a:sym typeface="+mn-ea"/>
              </a:rPr>
              <a:t>青少年如何防止吸毒</a:t>
            </a:r>
          </a:p>
        </p:txBody>
      </p:sp>
      <p:sp>
        <p:nvSpPr>
          <p:cNvPr id="10" name="文本框 9"/>
          <p:cNvSpPr txBox="1"/>
          <p:nvPr>
            <p:custDataLst>
              <p:tags r:id="rId2"/>
            </p:custDataLst>
          </p:nvPr>
        </p:nvSpPr>
        <p:spPr>
          <a:xfrm>
            <a:off x="3723958" y="1155700"/>
            <a:ext cx="4744085" cy="230505"/>
          </a:xfrm>
          <a:prstGeom prst="rect">
            <a:avLst/>
          </a:prstGeom>
          <a:noFill/>
        </p:spPr>
        <p:txBody>
          <a:bodyPr wrap="square" lIns="0" tIns="0" rIns="0" bIns="0" rtlCol="0" anchor="t">
            <a:spAutoFit/>
          </a:bodyPr>
          <a:lstStyle/>
          <a:p>
            <a:pPr lvl="0" algn="ctr">
              <a:buClrTx/>
              <a:buSzTx/>
              <a:buFontTx/>
            </a:pPr>
            <a:r>
              <a:rPr sz="1500">
                <a:solidFill>
                  <a:srgbClr val="3B7D23"/>
                </a:solidFill>
                <a:latin typeface="阿里巴巴普惠体" panose="00020600040101010101" charset="-122"/>
                <a:ea typeface="阿里巴巴普惠体" panose="00020600040101010101" charset="-122"/>
                <a:cs typeface="阿里巴巴普惠体" panose="00020600040101010101" charset="-122"/>
                <a:sym typeface="阿里巴巴普惠体" panose="00020600040101010101" charset="-122"/>
              </a:rPr>
              <a:t>How teenagers can prevent drug use</a:t>
            </a:r>
          </a:p>
        </p:txBody>
      </p:sp>
      <p:grpSp>
        <p:nvGrpSpPr>
          <p:cNvPr id="60" name="组合 59"/>
          <p:cNvGrpSpPr/>
          <p:nvPr/>
        </p:nvGrpSpPr>
        <p:grpSpPr>
          <a:xfrm>
            <a:off x="10756265" y="5972175"/>
            <a:ext cx="617220" cy="215900"/>
            <a:chOff x="16722" y="9359"/>
            <a:chExt cx="972" cy="340"/>
          </a:xfrm>
          <a:gradFill>
            <a:gsLst>
              <a:gs pos="0">
                <a:srgbClr val="00CA75"/>
              </a:gs>
              <a:gs pos="100000">
                <a:srgbClr val="4BA937">
                  <a:alpha val="0"/>
                </a:srgbClr>
              </a:gs>
            </a:gsLst>
            <a:lin ang="10800000" scaled="0"/>
          </a:gradFill>
        </p:grpSpPr>
        <p:sp>
          <p:nvSpPr>
            <p:cNvPr id="61" name="燕尾形 60"/>
            <p:cNvSpPr/>
            <p:nvPr>
              <p:custDataLst>
                <p:tags r:id="rId7"/>
              </p:custDataLst>
            </p:nvPr>
          </p:nvSpPr>
          <p:spPr>
            <a:xfrm>
              <a:off x="17194" y="9359"/>
              <a:ext cx="264" cy="34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阿里巴巴普惠体" panose="00020600040101010101" charset="-122"/>
              </a:endParaRPr>
            </a:p>
          </p:txBody>
        </p:sp>
        <p:sp>
          <p:nvSpPr>
            <p:cNvPr id="62" name="燕尾形 61"/>
            <p:cNvSpPr/>
            <p:nvPr>
              <p:custDataLst>
                <p:tags r:id="rId8"/>
              </p:custDataLst>
            </p:nvPr>
          </p:nvSpPr>
          <p:spPr>
            <a:xfrm>
              <a:off x="17430" y="9359"/>
              <a:ext cx="264" cy="34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阿里巴巴普惠体" panose="00020600040101010101" charset="-122"/>
              </a:endParaRPr>
            </a:p>
          </p:txBody>
        </p:sp>
        <p:sp>
          <p:nvSpPr>
            <p:cNvPr id="63" name="燕尾形 62"/>
            <p:cNvSpPr/>
            <p:nvPr>
              <p:custDataLst>
                <p:tags r:id="rId9"/>
              </p:custDataLst>
            </p:nvPr>
          </p:nvSpPr>
          <p:spPr>
            <a:xfrm>
              <a:off x="16722" y="9359"/>
              <a:ext cx="264" cy="34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阿里巴巴普惠体" panose="00020600040101010101" charset="-122"/>
              </a:endParaRPr>
            </a:p>
          </p:txBody>
        </p:sp>
        <p:sp>
          <p:nvSpPr>
            <p:cNvPr id="64" name="燕尾形 63"/>
            <p:cNvSpPr/>
            <p:nvPr>
              <p:custDataLst>
                <p:tags r:id="rId10"/>
              </p:custDataLst>
            </p:nvPr>
          </p:nvSpPr>
          <p:spPr>
            <a:xfrm>
              <a:off x="16958" y="9359"/>
              <a:ext cx="264" cy="34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阿里巴巴普惠体" panose="00020600040101010101" charset="-122"/>
              </a:endParaRPr>
            </a:p>
          </p:txBody>
        </p:sp>
      </p:grpSp>
      <p:sp>
        <p:nvSpPr>
          <p:cNvPr id="12" name="圆角矩形 11"/>
          <p:cNvSpPr/>
          <p:nvPr/>
        </p:nvSpPr>
        <p:spPr>
          <a:xfrm>
            <a:off x="1527810" y="1849120"/>
            <a:ext cx="3390900" cy="506730"/>
          </a:xfrm>
          <a:prstGeom prst="roundRect">
            <a:avLst>
              <a:gd name="adj" fmla="val 50000"/>
            </a:avLst>
          </a:prstGeom>
          <a:solidFill>
            <a:srgbClr val="4BA937"/>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36195" rIns="0" bIns="0" numCol="1" spcCol="0" rtlCol="0" fromWordArt="0" anchor="ctr" anchorCtr="0" forceAA="0" compatLnSpc="1">
            <a:noAutofit/>
          </a:bodyPr>
          <a:lstStyle/>
          <a:p>
            <a:pPr lvl="0" algn="ctr">
              <a:buClrTx/>
              <a:buSzTx/>
              <a:buFontTx/>
            </a:pPr>
            <a:r>
              <a:rPr lang="zh-CN" altLang="en-US" sz="2300">
                <a:solidFill>
                  <a:schemeClr val="bg1"/>
                </a:solidFill>
                <a:latin typeface="阿里巴巴普惠体 Heavy" panose="00020600040101010101" charset="-122"/>
                <a:ea typeface="阿里巴巴普惠体 Heavy" panose="00020600040101010101" charset="-122"/>
                <a:cs typeface="阿里巴巴普惠体" panose="00020600040101010101" charset="-122"/>
                <a:sym typeface="+mn-ea"/>
              </a:rPr>
              <a:t>青少年如何防止吸毒</a:t>
            </a:r>
          </a:p>
        </p:txBody>
      </p:sp>
      <p:grpSp>
        <p:nvGrpSpPr>
          <p:cNvPr id="3" name="组合 2"/>
          <p:cNvGrpSpPr/>
          <p:nvPr/>
        </p:nvGrpSpPr>
        <p:grpSpPr>
          <a:xfrm>
            <a:off x="1527810" y="2818765"/>
            <a:ext cx="3925570" cy="2596515"/>
            <a:chOff x="1878" y="4415"/>
            <a:chExt cx="6182" cy="3642"/>
          </a:xfrm>
        </p:grpSpPr>
        <p:sp>
          <p:nvSpPr>
            <p:cNvPr id="19" name="矩形: 圆角 279"/>
            <p:cNvSpPr/>
            <p:nvPr>
              <p:custDataLst>
                <p:tags r:id="rId5"/>
              </p:custDataLst>
            </p:nvPr>
          </p:nvSpPr>
          <p:spPr>
            <a:xfrm>
              <a:off x="1878" y="4415"/>
              <a:ext cx="6182" cy="3642"/>
            </a:xfrm>
            <a:prstGeom prst="roundRect">
              <a:avLst>
                <a:gd name="adj" fmla="val 4503"/>
              </a:avLst>
            </a:prstGeom>
            <a:solidFill>
              <a:schemeClr val="bg1"/>
            </a:solidFill>
            <a:ln w="12700">
              <a:solidFill>
                <a:srgbClr val="4BA937"/>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阿里巴巴普惠体" panose="00020600040101010101" charset="-122"/>
              </a:endParaRPr>
            </a:p>
          </p:txBody>
        </p:sp>
        <p:sp>
          <p:nvSpPr>
            <p:cNvPr id="21" name="文本框 20"/>
            <p:cNvSpPr txBox="1"/>
            <p:nvPr>
              <p:custDataLst>
                <p:tags r:id="rId6"/>
              </p:custDataLst>
            </p:nvPr>
          </p:nvSpPr>
          <p:spPr>
            <a:xfrm>
              <a:off x="2220" y="4742"/>
              <a:ext cx="5381" cy="3240"/>
            </a:xfrm>
            <a:prstGeom prst="rect">
              <a:avLst/>
            </a:prstGeom>
            <a:noFill/>
          </p:spPr>
          <p:txBody>
            <a:bodyPr wrap="square" rtlCol="0">
              <a:noAutofit/>
            </a:bodyPr>
            <a:lstStyle/>
            <a:p>
              <a:pPr marL="342900" lvl="0" indent="-342900" algn="l">
                <a:lnSpc>
                  <a:spcPct val="130000"/>
                </a:lnSpc>
                <a:buClr>
                  <a:srgbClr val="3B7D23"/>
                </a:buClr>
                <a:buSzTx/>
                <a:buFont typeface="Wingdings" panose="05000000000000000000" charset="0"/>
                <a:buChar char="Ø"/>
              </a:pPr>
              <a:r>
                <a:rPr lang="zh-CN" altLang="en-US" sz="2000" dirty="0">
                  <a:solidFill>
                    <a:schemeClr val="tx1">
                      <a:lumMod val="75000"/>
                      <a:lumOff val="25000"/>
                    </a:schemeClr>
                  </a:solidFill>
                  <a:latin typeface="阿里巴巴普惠体" panose="00020600040101010101" charset="-122"/>
                  <a:ea typeface="阿里巴巴普惠体" panose="00020600040101010101" charset="-122"/>
                  <a:cs typeface="阿里巴巴普惠体" panose="00020600040101010101" charset="-122"/>
                  <a:sym typeface="+mn-ea"/>
                </a:rPr>
                <a:t>养成良好的行为，杜绝吸烟饮酒等不良嗜好，不涉足青少年不宜进入的场所，决不吸食摇头丸、K粉等兴奋剂。</a:t>
              </a:r>
            </a:p>
          </p:txBody>
        </p:sp>
      </p:grpSp>
      <p:grpSp>
        <p:nvGrpSpPr>
          <p:cNvPr id="23" name="组合 22"/>
          <p:cNvGrpSpPr/>
          <p:nvPr/>
        </p:nvGrpSpPr>
        <p:grpSpPr>
          <a:xfrm>
            <a:off x="5832475" y="2818765"/>
            <a:ext cx="3925570" cy="2596515"/>
            <a:chOff x="1878" y="4415"/>
            <a:chExt cx="6182" cy="3642"/>
          </a:xfrm>
        </p:grpSpPr>
        <p:sp>
          <p:nvSpPr>
            <p:cNvPr id="24" name="矩形: 圆角 279"/>
            <p:cNvSpPr/>
            <p:nvPr>
              <p:custDataLst>
                <p:tags r:id="rId3"/>
              </p:custDataLst>
            </p:nvPr>
          </p:nvSpPr>
          <p:spPr>
            <a:xfrm>
              <a:off x="1878" y="4415"/>
              <a:ext cx="6182" cy="3642"/>
            </a:xfrm>
            <a:prstGeom prst="roundRect">
              <a:avLst>
                <a:gd name="adj" fmla="val 4503"/>
              </a:avLst>
            </a:prstGeom>
            <a:solidFill>
              <a:schemeClr val="bg1"/>
            </a:solidFill>
            <a:ln w="12700">
              <a:solidFill>
                <a:srgbClr val="4BA937"/>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阿里巴巴普惠体" panose="00020600040101010101" charset="-122"/>
              </a:endParaRPr>
            </a:p>
          </p:txBody>
        </p:sp>
        <p:sp>
          <p:nvSpPr>
            <p:cNvPr id="25" name="文本框 24"/>
            <p:cNvSpPr txBox="1"/>
            <p:nvPr>
              <p:custDataLst>
                <p:tags r:id="rId4"/>
              </p:custDataLst>
            </p:nvPr>
          </p:nvSpPr>
          <p:spPr>
            <a:xfrm>
              <a:off x="2220" y="4742"/>
              <a:ext cx="5381" cy="3240"/>
            </a:xfrm>
            <a:prstGeom prst="rect">
              <a:avLst/>
            </a:prstGeom>
            <a:noFill/>
          </p:spPr>
          <p:txBody>
            <a:bodyPr wrap="square" rtlCol="0">
              <a:noAutofit/>
            </a:bodyPr>
            <a:lstStyle/>
            <a:p>
              <a:pPr marL="342900" lvl="0" indent="-342900" algn="l">
                <a:lnSpc>
                  <a:spcPct val="130000"/>
                </a:lnSpc>
                <a:buClr>
                  <a:srgbClr val="3B7D23"/>
                </a:buClr>
                <a:buSzTx/>
                <a:buFont typeface="Wingdings" panose="05000000000000000000" charset="0"/>
                <a:buChar char="Ø"/>
              </a:pPr>
              <a:r>
                <a:rPr lang="zh-CN" altLang="en-US" sz="2000" dirty="0">
                  <a:solidFill>
                    <a:schemeClr val="tx1">
                      <a:lumMod val="75000"/>
                      <a:lumOff val="25000"/>
                    </a:schemeClr>
                  </a:solidFill>
                  <a:latin typeface="阿里巴巴普惠体" panose="00020600040101010101" charset="-122"/>
                  <a:ea typeface="阿里巴巴普惠体" panose="00020600040101010101" charset="-122"/>
                  <a:cs typeface="阿里巴巴普惠体" panose="00020600040101010101" charset="-122"/>
                  <a:sym typeface="+mn-ea"/>
                </a:rPr>
                <a:t>即使自己在不知情的情况下，被引诱、欺骗吸毒一次，也要珍惜自己的生命，坚决不再吸第二次。</a:t>
              </a:r>
            </a:p>
          </p:txBody>
        </p:sp>
      </p:grpSp>
      <p:pic>
        <p:nvPicPr>
          <p:cNvPr id="28" name="图片 27" descr="51miz-E1262735-261B9F48"/>
          <p:cNvPicPr>
            <a:picLocks noChangeAspect="1"/>
          </p:cNvPicPr>
          <p:nvPr/>
        </p:nvPicPr>
        <p:blipFill>
          <a:blip r:embed="rId14"/>
          <a:stretch>
            <a:fillRect/>
          </a:stretch>
        </p:blipFill>
        <p:spPr>
          <a:xfrm>
            <a:off x="8206740" y="1569085"/>
            <a:ext cx="4137660" cy="4137660"/>
          </a:xfrm>
          <a:prstGeom prst="rect">
            <a:avLst/>
          </a:prstGeom>
        </p:spPr>
      </p:pic>
    </p:spTree>
  </p:cSld>
  <p:clrMapOvr>
    <a:masterClrMapping/>
  </p:clrMapOvr>
  <mc:AlternateContent xmlns:mc="http://schemas.openxmlformats.org/markup-compatibility/2006" xmlns:p15="http://schemas.microsoft.com/office/powerpoint/2012/main">
    <mc:Choice Requires="p15">
      <p:transition spd="med">
        <p15:prstTrans prst="peelOff"/>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par>
                          <p:cTn id="8" fill="hold">
                            <p:stCondLst>
                              <p:cond delay="500"/>
                            </p:stCondLst>
                            <p:childTnLst>
                              <p:par>
                                <p:cTn id="9" presetID="6" presetClass="entr" presetSubtype="32" fill="hold" nodeType="afterEffect">
                                  <p:stCondLst>
                                    <p:cond delay="0"/>
                                  </p:stCondLst>
                                  <p:childTnLst>
                                    <p:set>
                                      <p:cBhvr>
                                        <p:cTn id="10" dur="500" fill="hold">
                                          <p:stCondLst>
                                            <p:cond delay="0"/>
                                          </p:stCondLst>
                                        </p:cTn>
                                        <p:tgtEl>
                                          <p:spTgt spid="8"/>
                                        </p:tgtEl>
                                        <p:attrNameLst>
                                          <p:attrName>style.visibility</p:attrName>
                                        </p:attrNameLst>
                                      </p:cBhvr>
                                      <p:to>
                                        <p:strVal val="visible"/>
                                      </p:to>
                                    </p:set>
                                    <p:animEffect transition="in" filter="circle(out)">
                                      <p:cBhvr>
                                        <p:cTn id="11" dur="500"/>
                                        <p:tgtEl>
                                          <p:spTgt spid="8"/>
                                        </p:tgtEl>
                                      </p:cBhvr>
                                    </p:animEffect>
                                  </p:childTnLst>
                                </p:cTn>
                              </p:par>
                            </p:childTnLst>
                          </p:cTn>
                        </p:par>
                        <p:par>
                          <p:cTn id="12" fill="hold">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arn(inVertical)">
                                      <p:cBhvr>
                                        <p:cTn id="15" dur="500"/>
                                        <p:tgtEl>
                                          <p:spTgt spid="9"/>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barn(inVertical)">
                                      <p:cBhvr>
                                        <p:cTn id="18" dur="500"/>
                                        <p:tgtEl>
                                          <p:spTgt spid="10"/>
                                        </p:tgtEl>
                                      </p:cBhvr>
                                    </p:animEffect>
                                  </p:childTnLst>
                                </p:cTn>
                              </p:par>
                            </p:childTnLst>
                          </p:cTn>
                        </p:par>
                        <p:par>
                          <p:cTn id="19" fill="hold">
                            <p:stCondLst>
                              <p:cond delay="1500"/>
                            </p:stCondLst>
                            <p:childTnLst>
                              <p:par>
                                <p:cTn id="20" presetID="22" presetClass="entr" presetSubtype="4"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down)">
                                      <p:cBhvr>
                                        <p:cTn id="22" dur="500"/>
                                        <p:tgtEl>
                                          <p:spTgt spid="12"/>
                                        </p:tgtEl>
                                      </p:cBhvr>
                                    </p:animEffect>
                                  </p:childTnLst>
                                </p:cTn>
                              </p:par>
                            </p:childTnLst>
                          </p:cTn>
                        </p:par>
                        <p:par>
                          <p:cTn id="23" fill="hold">
                            <p:stCondLst>
                              <p:cond delay="2000"/>
                            </p:stCondLst>
                            <p:childTnLst>
                              <p:par>
                                <p:cTn id="24" presetID="18" presetClass="entr" presetSubtype="6" fill="hold" nodeType="after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strips(downRight)">
                                      <p:cBhvr>
                                        <p:cTn id="26" dur="500"/>
                                        <p:tgtEl>
                                          <p:spTgt spid="3"/>
                                        </p:tgtEl>
                                      </p:cBhvr>
                                    </p:animEffect>
                                  </p:childTnLst>
                                </p:cTn>
                              </p:par>
                            </p:childTnLst>
                          </p:cTn>
                        </p:par>
                        <p:par>
                          <p:cTn id="27" fill="hold">
                            <p:stCondLst>
                              <p:cond delay="2500"/>
                            </p:stCondLst>
                            <p:childTnLst>
                              <p:par>
                                <p:cTn id="28" presetID="18" presetClass="entr" presetSubtype="6" fill="hold" nodeType="after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strips(downRight)">
                                      <p:cBhvr>
                                        <p:cTn id="30" dur="500"/>
                                        <p:tgtEl>
                                          <p:spTgt spid="23"/>
                                        </p:tgtEl>
                                      </p:cBhvr>
                                    </p:animEffect>
                                  </p:childTnLst>
                                </p:cTn>
                              </p:par>
                            </p:childTnLst>
                          </p:cTn>
                        </p:par>
                        <p:par>
                          <p:cTn id="31" fill="hold">
                            <p:stCondLst>
                              <p:cond delay="3000"/>
                            </p:stCondLst>
                            <p:childTnLst>
                              <p:par>
                                <p:cTn id="32" presetID="9" presetClass="entr" presetSubtype="0" fill="hold" nodeType="afterEffect">
                                  <p:stCondLst>
                                    <p:cond delay="0"/>
                                  </p:stCondLst>
                                  <p:childTnLst>
                                    <p:set>
                                      <p:cBhvr>
                                        <p:cTn id="33" dur="1" fill="hold">
                                          <p:stCondLst>
                                            <p:cond delay="0"/>
                                          </p:stCondLst>
                                        </p:cTn>
                                        <p:tgtEl>
                                          <p:spTgt spid="28"/>
                                        </p:tgtEl>
                                        <p:attrNameLst>
                                          <p:attrName>style.visibility</p:attrName>
                                        </p:attrNameLst>
                                      </p:cBhvr>
                                      <p:to>
                                        <p:strVal val="visible"/>
                                      </p:to>
                                    </p:set>
                                    <p:animEffect transition="in" filter="dissolve">
                                      <p:cBhvr>
                                        <p:cTn id="34" dur="500"/>
                                        <p:tgtEl>
                                          <p:spTgt spid="28"/>
                                        </p:tgtEl>
                                      </p:cBhvr>
                                    </p:animEffect>
                                  </p:childTnLst>
                                </p:cTn>
                              </p:par>
                              <p:par>
                                <p:cTn id="35" presetID="22" presetClass="entr" presetSubtype="8" fill="hold" nodeType="withEffect">
                                  <p:stCondLst>
                                    <p:cond delay="0"/>
                                  </p:stCondLst>
                                  <p:childTnLst>
                                    <p:set>
                                      <p:cBhvr>
                                        <p:cTn id="36" dur="1" fill="hold">
                                          <p:stCondLst>
                                            <p:cond delay="0"/>
                                          </p:stCondLst>
                                        </p:cTn>
                                        <p:tgtEl>
                                          <p:spTgt spid="60"/>
                                        </p:tgtEl>
                                        <p:attrNameLst>
                                          <p:attrName>style.visibility</p:attrName>
                                        </p:attrNameLst>
                                      </p:cBhvr>
                                      <p:to>
                                        <p:strVal val="visible"/>
                                      </p:to>
                                    </p:set>
                                    <p:animEffect transition="in" filter="wipe(left)">
                                      <p:cBhvr>
                                        <p:cTn id="37"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2"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00"/>
          <p:cNvPicPr>
            <a:picLocks noChangeAspect="1"/>
          </p:cNvPicPr>
          <p:nvPr/>
        </p:nvPicPr>
        <p:blipFill>
          <a:blip r:embed="rId19"/>
          <a:stretch>
            <a:fillRect/>
          </a:stretch>
        </p:blipFill>
        <p:spPr>
          <a:xfrm>
            <a:off x="0" y="10795"/>
            <a:ext cx="12192000" cy="6847205"/>
          </a:xfrm>
          <a:prstGeom prst="rect">
            <a:avLst/>
          </a:prstGeom>
        </p:spPr>
      </p:pic>
      <p:sp>
        <p:nvSpPr>
          <p:cNvPr id="36" name="标题"/>
          <p:cNvSpPr txBox="1"/>
          <p:nvPr>
            <p:custDataLst>
              <p:tags r:id="rId1"/>
            </p:custDataLst>
          </p:nvPr>
        </p:nvSpPr>
        <p:spPr>
          <a:xfrm>
            <a:off x="1254125" y="2278380"/>
            <a:ext cx="1474470" cy="2853690"/>
          </a:xfrm>
          <a:prstGeom prst="rect">
            <a:avLst/>
          </a:prstGeom>
          <a:noFill/>
        </p:spPr>
        <p:txBody>
          <a:bodyPr wrap="square" lIns="91440" tIns="45720" rIns="91440" bIns="45720" rtlCol="0" anchor="t">
            <a:noAutofit/>
          </a:bodyPr>
          <a:lstStyle/>
          <a:p>
            <a:pPr lvl="0" algn="ctr">
              <a:lnSpc>
                <a:spcPct val="90000"/>
              </a:lnSpc>
              <a:buClrTx/>
              <a:buSzTx/>
              <a:buFontTx/>
            </a:pPr>
            <a:r>
              <a:rPr lang="zh-CN" altLang="en-US" sz="8000" dirty="0">
                <a:ln w="22225">
                  <a:noFill/>
                </a:ln>
                <a:solidFill>
                  <a:schemeClr val="accent6">
                    <a:lumMod val="75000"/>
                  </a:schemeClr>
                </a:solidFill>
                <a:effectLst/>
                <a:latin typeface="印品招牌体 中黑（非商用）" panose="02000500000000000000" charset="-122"/>
                <a:ea typeface="印品招牌体 中黑（非商用）" panose="02000500000000000000" charset="-122"/>
                <a:cs typeface="阿里巴巴普惠体" panose="00020600040101010101" charset="-122"/>
                <a:sym typeface="+mn-ea"/>
              </a:rPr>
              <a:t>目</a:t>
            </a:r>
          </a:p>
          <a:p>
            <a:pPr lvl="0" algn="ctr">
              <a:lnSpc>
                <a:spcPct val="90000"/>
              </a:lnSpc>
              <a:buClrTx/>
              <a:buSzTx/>
              <a:buFontTx/>
            </a:pPr>
            <a:r>
              <a:rPr lang="zh-CN" altLang="en-US" sz="2000" dirty="0">
                <a:ln w="22225">
                  <a:noFill/>
                </a:ln>
                <a:solidFill>
                  <a:schemeClr val="accent6">
                    <a:lumMod val="75000"/>
                  </a:schemeClr>
                </a:solidFill>
                <a:effectLst/>
                <a:latin typeface="印品招牌体 中黑（非商用）" panose="02000500000000000000" charset="-122"/>
                <a:ea typeface="印品招牌体 中黑（非商用）" panose="02000500000000000000" charset="-122"/>
                <a:cs typeface="阿里巴巴普惠体" panose="00020600040101010101" charset="-122"/>
                <a:sym typeface="+mn-ea"/>
              </a:rPr>
              <a:t> </a:t>
            </a:r>
          </a:p>
          <a:p>
            <a:pPr lvl="0" algn="ctr">
              <a:lnSpc>
                <a:spcPct val="90000"/>
              </a:lnSpc>
              <a:buClrTx/>
              <a:buSzTx/>
              <a:buFontTx/>
            </a:pPr>
            <a:r>
              <a:rPr lang="zh-CN" altLang="en-US" sz="8000" dirty="0">
                <a:ln w="22225">
                  <a:noFill/>
                </a:ln>
                <a:solidFill>
                  <a:schemeClr val="accent6">
                    <a:lumMod val="75000"/>
                  </a:schemeClr>
                </a:solidFill>
                <a:effectLst/>
                <a:latin typeface="印品招牌体 中黑（非商用）" panose="02000500000000000000" charset="-122"/>
                <a:ea typeface="印品招牌体 中黑（非商用）" panose="02000500000000000000" charset="-122"/>
                <a:cs typeface="阿里巴巴普惠体" panose="00020600040101010101" charset="-122"/>
                <a:sym typeface="+mn-ea"/>
              </a:rPr>
              <a:t>录</a:t>
            </a:r>
          </a:p>
        </p:txBody>
      </p:sp>
      <p:grpSp>
        <p:nvGrpSpPr>
          <p:cNvPr id="85" name="组合 84"/>
          <p:cNvGrpSpPr/>
          <p:nvPr/>
        </p:nvGrpSpPr>
        <p:grpSpPr>
          <a:xfrm>
            <a:off x="3872230" y="1919605"/>
            <a:ext cx="6014085" cy="645160"/>
            <a:chOff x="7777" y="1482"/>
            <a:chExt cx="9471" cy="1016"/>
          </a:xfrm>
        </p:grpSpPr>
        <p:grpSp>
          <p:nvGrpSpPr>
            <p:cNvPr id="40" name="组合 39"/>
            <p:cNvGrpSpPr/>
            <p:nvPr/>
          </p:nvGrpSpPr>
          <p:grpSpPr>
            <a:xfrm>
              <a:off x="8550" y="1482"/>
              <a:ext cx="8699" cy="1016"/>
              <a:chOff x="8550" y="1233"/>
              <a:chExt cx="8699" cy="1054"/>
            </a:xfrm>
          </p:grpSpPr>
          <p:sp>
            <p:nvSpPr>
              <p:cNvPr id="4" name="矩形 3"/>
              <p:cNvSpPr/>
              <p:nvPr>
                <p:custDataLst>
                  <p:tags r:id="rId15"/>
                </p:custDataLst>
              </p:nvPr>
            </p:nvSpPr>
            <p:spPr>
              <a:xfrm>
                <a:off x="10011" y="1330"/>
                <a:ext cx="7238" cy="853"/>
              </a:xfrm>
              <a:prstGeom prst="rect">
                <a:avLst/>
              </a:prstGeom>
              <a:noFill/>
              <a:ln>
                <a:noFill/>
              </a:ln>
            </p:spPr>
            <p:txBody>
              <a:bodyPr wrap="square" rtlCol="0">
                <a:spAutoFit/>
              </a:bodyPr>
              <a:lstStyle/>
              <a:p>
                <a:pPr marL="0" lvl="0" algn="l">
                  <a:lnSpc>
                    <a:spcPct val="100000"/>
                  </a:lnSpc>
                  <a:buClrTx/>
                  <a:buSzTx/>
                  <a:buFontTx/>
                  <a:buNone/>
                </a:pPr>
                <a:r>
                  <a:rPr lang="zh-CN" altLang="en-US" sz="2800" b="1">
                    <a:ln w="38100">
                      <a:noFill/>
                    </a:ln>
                    <a:solidFill>
                      <a:schemeClr val="tx1">
                        <a:lumMod val="75000"/>
                        <a:lumOff val="25000"/>
                      </a:schemeClr>
                    </a:solidFill>
                    <a:latin typeface="阿里巴巴普惠体" panose="00020600040101010101" charset="-122"/>
                    <a:ea typeface="阿里巴巴普惠体" panose="00020600040101010101" charset="-122"/>
                    <a:cs typeface="阿里巴巴普惠体" panose="00020600040101010101" charset="-122"/>
                    <a:sym typeface="+mn-ea"/>
                  </a:rPr>
                  <a:t>毒品定义及分类</a:t>
                </a:r>
              </a:p>
            </p:txBody>
          </p:sp>
          <p:sp>
            <p:nvSpPr>
              <p:cNvPr id="17" name="文本框 16"/>
              <p:cNvSpPr txBox="1"/>
              <p:nvPr>
                <p:custDataLst>
                  <p:tags r:id="rId16"/>
                </p:custDataLst>
              </p:nvPr>
            </p:nvSpPr>
            <p:spPr>
              <a:xfrm>
                <a:off x="8550" y="1233"/>
                <a:ext cx="1463" cy="1054"/>
              </a:xfrm>
              <a:prstGeom prst="rect">
                <a:avLst/>
              </a:prstGeom>
              <a:noFill/>
              <a:ln>
                <a:noFill/>
              </a:ln>
            </p:spPr>
            <p:txBody>
              <a:bodyPr wrap="square" rtlCol="0">
                <a:spAutoFit/>
              </a:bodyPr>
              <a:lstStyle>
                <a:defPPr>
                  <a:defRPr lang="en-US"/>
                </a:defPPr>
                <a:lvl1pPr algn="dist">
                  <a:defRPr sz="2000" spc="-300">
                    <a:ln w="38100">
                      <a:noFill/>
                    </a:ln>
                    <a:solidFill>
                      <a:srgbClr val="D53D2A"/>
                    </a:solidFill>
                    <a:effectLst>
                      <a:outerShdw blurRad="127000" dist="127000" dir="5400000" algn="t" rotWithShape="0">
                        <a:srgbClr val="D53D2A">
                          <a:alpha val="20000"/>
                        </a:srgbClr>
                      </a:outerShdw>
                    </a:effectLst>
                    <a:latin typeface="+mj-ea"/>
                    <a:ea typeface="+mj-ea"/>
                  </a:defRPr>
                </a:lvl1pPr>
              </a:lstStyle>
              <a:p>
                <a:pPr algn="ctr"/>
                <a:r>
                  <a:rPr lang="en-US" altLang="zh-CN" sz="3600" spc="0">
                    <a:solidFill>
                      <a:schemeClr val="accent6">
                        <a:lumMod val="75000"/>
                      </a:schemeClr>
                    </a:solidFill>
                    <a:effectLst/>
                    <a:latin typeface="阿里巴巴普惠体 Heavy" panose="00020600040101010101" charset="-122"/>
                    <a:ea typeface="阿里巴巴普惠体 Heavy" panose="00020600040101010101" charset="-122"/>
                    <a:cs typeface="阿里巴巴普惠体" panose="00020600040101010101" charset="-122"/>
                  </a:rPr>
                  <a:t>01</a:t>
                </a:r>
              </a:p>
            </p:txBody>
          </p:sp>
          <p:cxnSp>
            <p:nvCxnSpPr>
              <p:cNvPr id="10" name="直接连接符 9"/>
              <p:cNvCxnSpPr/>
              <p:nvPr>
                <p:custDataLst>
                  <p:tags r:id="rId17"/>
                </p:custDataLst>
              </p:nvPr>
            </p:nvCxnSpPr>
            <p:spPr>
              <a:xfrm>
                <a:off x="9941" y="1562"/>
                <a:ext cx="0" cy="359"/>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sp>
          <p:nvSpPr>
            <p:cNvPr id="79" name="椭圆 78"/>
            <p:cNvSpPr/>
            <p:nvPr>
              <p:custDataLst>
                <p:tags r:id="rId14"/>
              </p:custDataLst>
            </p:nvPr>
          </p:nvSpPr>
          <p:spPr>
            <a:xfrm>
              <a:off x="7777" y="1724"/>
              <a:ext cx="532" cy="532"/>
            </a:xfrm>
            <a:prstGeom prst="ellipse">
              <a:avLst/>
            </a:prstGeom>
            <a:solidFill>
              <a:srgbClr val="FFF2F0">
                <a:alpha val="50000"/>
              </a:srgbClr>
            </a:solidFill>
            <a:ln>
              <a:gradFill>
                <a:gsLst>
                  <a:gs pos="0">
                    <a:schemeClr val="accent1">
                      <a:lumMod val="5000"/>
                      <a:lumOff val="95000"/>
                      <a:alpha val="0"/>
                    </a:schemeClr>
                  </a:gs>
                  <a:gs pos="100000">
                    <a:srgbClr val="42BF95"/>
                  </a:gs>
                </a:gsLst>
                <a:lin ang="13500000" scaled="1"/>
              </a:gradFill>
            </a:ln>
            <a:effectLst>
              <a:innerShdw blurRad="25400" dist="12700" dir="13500000">
                <a:schemeClr val="accent3">
                  <a:lumMod val="40000"/>
                  <a:lumOff val="60000"/>
                  <a:alpha val="10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阿里巴巴普惠体" panose="00020600040101010101" charset="-122"/>
              </a:endParaRPr>
            </a:p>
          </p:txBody>
        </p:sp>
      </p:grpSp>
      <p:grpSp>
        <p:nvGrpSpPr>
          <p:cNvPr id="86" name="组合 85"/>
          <p:cNvGrpSpPr/>
          <p:nvPr/>
        </p:nvGrpSpPr>
        <p:grpSpPr>
          <a:xfrm>
            <a:off x="3872230" y="2790825"/>
            <a:ext cx="6026150" cy="645160"/>
            <a:chOff x="7777" y="2854"/>
            <a:chExt cx="9490" cy="1016"/>
          </a:xfrm>
        </p:grpSpPr>
        <p:grpSp>
          <p:nvGrpSpPr>
            <p:cNvPr id="41" name="组合 40"/>
            <p:cNvGrpSpPr/>
            <p:nvPr/>
          </p:nvGrpSpPr>
          <p:grpSpPr>
            <a:xfrm>
              <a:off x="8550" y="2854"/>
              <a:ext cx="8717" cy="1016"/>
              <a:chOff x="8550" y="1233"/>
              <a:chExt cx="8717" cy="1054"/>
            </a:xfrm>
          </p:grpSpPr>
          <p:sp>
            <p:nvSpPr>
              <p:cNvPr id="42" name="矩形 41"/>
              <p:cNvSpPr/>
              <p:nvPr>
                <p:custDataLst>
                  <p:tags r:id="rId11"/>
                </p:custDataLst>
              </p:nvPr>
            </p:nvSpPr>
            <p:spPr>
              <a:xfrm>
                <a:off x="10011" y="1331"/>
                <a:ext cx="7256" cy="853"/>
              </a:xfrm>
              <a:prstGeom prst="rect">
                <a:avLst/>
              </a:prstGeom>
              <a:noFill/>
              <a:ln>
                <a:noFill/>
              </a:ln>
            </p:spPr>
            <p:txBody>
              <a:bodyPr wrap="square" rtlCol="0">
                <a:spAutoFit/>
              </a:bodyPr>
              <a:lstStyle/>
              <a:p>
                <a:pPr marL="0" lvl="0" algn="l">
                  <a:lnSpc>
                    <a:spcPct val="100000"/>
                  </a:lnSpc>
                  <a:buClrTx/>
                  <a:buSzTx/>
                  <a:buFontTx/>
                  <a:buNone/>
                </a:pPr>
                <a:r>
                  <a:rPr lang="zh-CN" altLang="en-US" sz="2800" b="1">
                    <a:ln w="38100">
                      <a:noFill/>
                    </a:ln>
                    <a:solidFill>
                      <a:schemeClr val="tx1">
                        <a:lumMod val="75000"/>
                        <a:lumOff val="25000"/>
                      </a:schemeClr>
                    </a:solidFill>
                    <a:latin typeface="阿里巴巴普惠体" panose="00020600040101010101" charset="-122"/>
                    <a:ea typeface="阿里巴巴普惠体" panose="00020600040101010101" charset="-122"/>
                    <a:cs typeface="阿里巴巴普惠体" panose="00020600040101010101" charset="-122"/>
                    <a:sym typeface="+mn-ea"/>
                  </a:rPr>
                  <a:t>吸毒为何会上瘾</a:t>
                </a:r>
              </a:p>
            </p:txBody>
          </p:sp>
          <p:sp>
            <p:nvSpPr>
              <p:cNvPr id="43" name="文本框 42"/>
              <p:cNvSpPr txBox="1"/>
              <p:nvPr>
                <p:custDataLst>
                  <p:tags r:id="rId12"/>
                </p:custDataLst>
              </p:nvPr>
            </p:nvSpPr>
            <p:spPr>
              <a:xfrm>
                <a:off x="8550" y="1233"/>
                <a:ext cx="1463" cy="1054"/>
              </a:xfrm>
              <a:prstGeom prst="rect">
                <a:avLst/>
              </a:prstGeom>
              <a:noFill/>
              <a:ln>
                <a:noFill/>
              </a:ln>
            </p:spPr>
            <p:txBody>
              <a:bodyPr wrap="square" rtlCol="0">
                <a:spAutoFit/>
              </a:bodyPr>
              <a:lstStyle>
                <a:defPPr>
                  <a:defRPr lang="en-US"/>
                </a:defPPr>
                <a:lvl1pPr algn="dist">
                  <a:defRPr sz="2000" spc="-300">
                    <a:ln w="38100">
                      <a:noFill/>
                    </a:ln>
                    <a:solidFill>
                      <a:srgbClr val="D53D2A"/>
                    </a:solidFill>
                    <a:effectLst>
                      <a:outerShdw blurRad="127000" dist="127000" dir="5400000" algn="t" rotWithShape="0">
                        <a:srgbClr val="D53D2A">
                          <a:alpha val="20000"/>
                        </a:srgbClr>
                      </a:outerShdw>
                    </a:effectLst>
                    <a:latin typeface="+mj-ea"/>
                    <a:ea typeface="+mj-ea"/>
                  </a:defRPr>
                </a:lvl1pPr>
              </a:lstStyle>
              <a:p>
                <a:pPr lvl="0" algn="ctr">
                  <a:buClrTx/>
                  <a:buSzTx/>
                  <a:buFontTx/>
                </a:pPr>
                <a:r>
                  <a:rPr lang="en-US" altLang="zh-CN" sz="3600" spc="0">
                    <a:solidFill>
                      <a:schemeClr val="accent6">
                        <a:lumMod val="75000"/>
                      </a:schemeClr>
                    </a:solidFill>
                    <a:effectLst/>
                    <a:latin typeface="阿里巴巴普惠体 Heavy" panose="00020600040101010101" charset="-122"/>
                    <a:ea typeface="阿里巴巴普惠体 Heavy" panose="00020600040101010101" charset="-122"/>
                    <a:cs typeface="阿里巴巴普惠体" panose="00020600040101010101" charset="-122"/>
                    <a:sym typeface="+mn-ea"/>
                  </a:rPr>
                  <a:t>02</a:t>
                </a:r>
              </a:p>
            </p:txBody>
          </p:sp>
          <p:cxnSp>
            <p:nvCxnSpPr>
              <p:cNvPr id="44" name="直接连接符 43"/>
              <p:cNvCxnSpPr/>
              <p:nvPr>
                <p:custDataLst>
                  <p:tags r:id="rId13"/>
                </p:custDataLst>
              </p:nvPr>
            </p:nvCxnSpPr>
            <p:spPr>
              <a:xfrm>
                <a:off x="9941" y="1562"/>
                <a:ext cx="0" cy="359"/>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sp>
          <p:nvSpPr>
            <p:cNvPr id="80" name="椭圆 79"/>
            <p:cNvSpPr/>
            <p:nvPr>
              <p:custDataLst>
                <p:tags r:id="rId10"/>
              </p:custDataLst>
            </p:nvPr>
          </p:nvSpPr>
          <p:spPr>
            <a:xfrm>
              <a:off x="7777" y="3096"/>
              <a:ext cx="532" cy="532"/>
            </a:xfrm>
            <a:prstGeom prst="ellipse">
              <a:avLst/>
            </a:prstGeom>
            <a:solidFill>
              <a:srgbClr val="FFF2F0">
                <a:alpha val="50000"/>
              </a:srgbClr>
            </a:solidFill>
            <a:ln>
              <a:gradFill>
                <a:gsLst>
                  <a:gs pos="0">
                    <a:schemeClr val="accent1">
                      <a:lumMod val="5000"/>
                      <a:lumOff val="95000"/>
                      <a:alpha val="0"/>
                    </a:schemeClr>
                  </a:gs>
                  <a:gs pos="100000">
                    <a:srgbClr val="42BF95"/>
                  </a:gs>
                </a:gsLst>
                <a:lin ang="13500000" scaled="1"/>
              </a:gradFill>
            </a:ln>
            <a:effectLst>
              <a:innerShdw blurRad="25400" dist="12700" dir="13500000">
                <a:schemeClr val="accent3">
                  <a:lumMod val="40000"/>
                  <a:lumOff val="60000"/>
                  <a:alpha val="10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阿里巴巴普惠体" panose="00020600040101010101" charset="-122"/>
              </a:endParaRPr>
            </a:p>
          </p:txBody>
        </p:sp>
      </p:grpSp>
      <p:grpSp>
        <p:nvGrpSpPr>
          <p:cNvPr id="88" name="组合 87"/>
          <p:cNvGrpSpPr/>
          <p:nvPr/>
        </p:nvGrpSpPr>
        <p:grpSpPr>
          <a:xfrm>
            <a:off x="3872230" y="3662045"/>
            <a:ext cx="6014085" cy="645160"/>
            <a:chOff x="7777" y="4225"/>
            <a:chExt cx="9471" cy="1016"/>
          </a:xfrm>
        </p:grpSpPr>
        <p:grpSp>
          <p:nvGrpSpPr>
            <p:cNvPr id="45" name="组合 44"/>
            <p:cNvGrpSpPr/>
            <p:nvPr/>
          </p:nvGrpSpPr>
          <p:grpSpPr>
            <a:xfrm>
              <a:off x="8550" y="4225"/>
              <a:ext cx="8699" cy="1016"/>
              <a:chOff x="8550" y="1233"/>
              <a:chExt cx="8699" cy="1054"/>
            </a:xfrm>
          </p:grpSpPr>
          <p:sp>
            <p:nvSpPr>
              <p:cNvPr id="46" name="矩形 45"/>
              <p:cNvSpPr/>
              <p:nvPr>
                <p:custDataLst>
                  <p:tags r:id="rId7"/>
                </p:custDataLst>
              </p:nvPr>
            </p:nvSpPr>
            <p:spPr>
              <a:xfrm>
                <a:off x="10011" y="1330"/>
                <a:ext cx="7238" cy="853"/>
              </a:xfrm>
              <a:prstGeom prst="rect">
                <a:avLst/>
              </a:prstGeom>
              <a:noFill/>
              <a:ln>
                <a:noFill/>
              </a:ln>
            </p:spPr>
            <p:txBody>
              <a:bodyPr wrap="square" rtlCol="0">
                <a:spAutoFit/>
              </a:bodyPr>
              <a:lstStyle/>
              <a:p>
                <a:pPr marL="0" lvl="0" algn="l">
                  <a:lnSpc>
                    <a:spcPct val="100000"/>
                  </a:lnSpc>
                  <a:buClrTx/>
                  <a:buSzTx/>
                  <a:buFontTx/>
                  <a:buNone/>
                </a:pPr>
                <a:r>
                  <a:rPr lang="zh-CN" altLang="en-US" sz="2800" b="1">
                    <a:ln w="38100">
                      <a:noFill/>
                    </a:ln>
                    <a:solidFill>
                      <a:schemeClr val="tx1">
                        <a:lumMod val="75000"/>
                        <a:lumOff val="25000"/>
                      </a:schemeClr>
                    </a:solidFill>
                    <a:latin typeface="阿里巴巴普惠体" panose="00020600040101010101" charset="-122"/>
                    <a:ea typeface="阿里巴巴普惠体" panose="00020600040101010101" charset="-122"/>
                    <a:cs typeface="阿里巴巴普惠体" panose="00020600040101010101" charset="-122"/>
                    <a:sym typeface="+mn-ea"/>
                  </a:rPr>
                  <a:t>吸毒的危害</a:t>
                </a:r>
              </a:p>
            </p:txBody>
          </p:sp>
          <p:sp>
            <p:nvSpPr>
              <p:cNvPr id="47" name="文本框 46"/>
              <p:cNvSpPr txBox="1"/>
              <p:nvPr>
                <p:custDataLst>
                  <p:tags r:id="rId8"/>
                </p:custDataLst>
              </p:nvPr>
            </p:nvSpPr>
            <p:spPr>
              <a:xfrm>
                <a:off x="8550" y="1233"/>
                <a:ext cx="1463" cy="1054"/>
              </a:xfrm>
              <a:prstGeom prst="rect">
                <a:avLst/>
              </a:prstGeom>
              <a:noFill/>
              <a:ln>
                <a:noFill/>
              </a:ln>
            </p:spPr>
            <p:txBody>
              <a:bodyPr wrap="square" rtlCol="0">
                <a:spAutoFit/>
              </a:bodyPr>
              <a:lstStyle>
                <a:defPPr>
                  <a:defRPr lang="en-US"/>
                </a:defPPr>
                <a:lvl1pPr algn="dist">
                  <a:defRPr sz="2000" spc="-300">
                    <a:ln w="38100">
                      <a:noFill/>
                    </a:ln>
                    <a:solidFill>
                      <a:srgbClr val="D53D2A"/>
                    </a:solidFill>
                    <a:effectLst>
                      <a:outerShdw blurRad="127000" dist="127000" dir="5400000" algn="t" rotWithShape="0">
                        <a:srgbClr val="D53D2A">
                          <a:alpha val="20000"/>
                        </a:srgbClr>
                      </a:outerShdw>
                    </a:effectLst>
                    <a:latin typeface="+mj-ea"/>
                    <a:ea typeface="+mj-ea"/>
                  </a:defRPr>
                </a:lvl1pPr>
              </a:lstStyle>
              <a:p>
                <a:pPr lvl="0" algn="ctr">
                  <a:buClrTx/>
                  <a:buSzTx/>
                  <a:buFontTx/>
                </a:pPr>
                <a:r>
                  <a:rPr lang="en-US" altLang="zh-CN" sz="3600" spc="0">
                    <a:solidFill>
                      <a:schemeClr val="accent6">
                        <a:lumMod val="75000"/>
                      </a:schemeClr>
                    </a:solidFill>
                    <a:effectLst/>
                    <a:latin typeface="阿里巴巴普惠体 Heavy" panose="00020600040101010101" charset="-122"/>
                    <a:ea typeface="阿里巴巴普惠体 Heavy" panose="00020600040101010101" charset="-122"/>
                    <a:cs typeface="阿里巴巴普惠体" panose="00020600040101010101" charset="-122"/>
                    <a:sym typeface="+mn-ea"/>
                  </a:rPr>
                  <a:t>03</a:t>
                </a:r>
              </a:p>
            </p:txBody>
          </p:sp>
          <p:cxnSp>
            <p:nvCxnSpPr>
              <p:cNvPr id="48" name="直接连接符 47"/>
              <p:cNvCxnSpPr/>
              <p:nvPr>
                <p:custDataLst>
                  <p:tags r:id="rId9"/>
                </p:custDataLst>
              </p:nvPr>
            </p:nvCxnSpPr>
            <p:spPr>
              <a:xfrm>
                <a:off x="9941" y="1562"/>
                <a:ext cx="0" cy="359"/>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sp>
          <p:nvSpPr>
            <p:cNvPr id="81" name="椭圆 80"/>
            <p:cNvSpPr/>
            <p:nvPr>
              <p:custDataLst>
                <p:tags r:id="rId6"/>
              </p:custDataLst>
            </p:nvPr>
          </p:nvSpPr>
          <p:spPr>
            <a:xfrm>
              <a:off x="7777" y="4467"/>
              <a:ext cx="532" cy="532"/>
            </a:xfrm>
            <a:prstGeom prst="ellipse">
              <a:avLst/>
            </a:prstGeom>
            <a:solidFill>
              <a:srgbClr val="FFF2F0">
                <a:alpha val="50000"/>
              </a:srgbClr>
            </a:solidFill>
            <a:ln>
              <a:gradFill>
                <a:gsLst>
                  <a:gs pos="0">
                    <a:schemeClr val="accent1">
                      <a:lumMod val="5000"/>
                      <a:lumOff val="95000"/>
                      <a:alpha val="0"/>
                    </a:schemeClr>
                  </a:gs>
                  <a:gs pos="100000">
                    <a:srgbClr val="42BF95"/>
                  </a:gs>
                </a:gsLst>
                <a:lin ang="13500000" scaled="1"/>
              </a:gradFill>
            </a:ln>
            <a:effectLst>
              <a:innerShdw blurRad="25400" dist="12700" dir="13500000">
                <a:schemeClr val="accent3">
                  <a:lumMod val="40000"/>
                  <a:lumOff val="60000"/>
                  <a:alpha val="10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阿里巴巴普惠体" panose="00020600040101010101" charset="-122"/>
              </a:endParaRPr>
            </a:p>
          </p:txBody>
        </p:sp>
      </p:grpSp>
      <p:grpSp>
        <p:nvGrpSpPr>
          <p:cNvPr id="90" name="组合 89"/>
          <p:cNvGrpSpPr/>
          <p:nvPr/>
        </p:nvGrpSpPr>
        <p:grpSpPr>
          <a:xfrm>
            <a:off x="3872230" y="4533265"/>
            <a:ext cx="6014085" cy="645160"/>
            <a:chOff x="7777" y="5597"/>
            <a:chExt cx="9471" cy="1016"/>
          </a:xfrm>
        </p:grpSpPr>
        <p:grpSp>
          <p:nvGrpSpPr>
            <p:cNvPr id="49" name="组合 48"/>
            <p:cNvGrpSpPr/>
            <p:nvPr/>
          </p:nvGrpSpPr>
          <p:grpSpPr>
            <a:xfrm>
              <a:off x="8550" y="5597"/>
              <a:ext cx="8699" cy="1016"/>
              <a:chOff x="8550" y="1233"/>
              <a:chExt cx="8699" cy="1054"/>
            </a:xfrm>
          </p:grpSpPr>
          <p:sp>
            <p:nvSpPr>
              <p:cNvPr id="50" name="矩形 49"/>
              <p:cNvSpPr/>
              <p:nvPr>
                <p:custDataLst>
                  <p:tags r:id="rId3"/>
                </p:custDataLst>
              </p:nvPr>
            </p:nvSpPr>
            <p:spPr>
              <a:xfrm>
                <a:off x="10011" y="1330"/>
                <a:ext cx="7238" cy="853"/>
              </a:xfrm>
              <a:prstGeom prst="rect">
                <a:avLst/>
              </a:prstGeom>
              <a:noFill/>
              <a:ln>
                <a:noFill/>
              </a:ln>
            </p:spPr>
            <p:txBody>
              <a:bodyPr wrap="square" rtlCol="0">
                <a:spAutoFit/>
              </a:bodyPr>
              <a:lstStyle/>
              <a:p>
                <a:pPr marL="0" lvl="0" algn="l">
                  <a:lnSpc>
                    <a:spcPct val="100000"/>
                  </a:lnSpc>
                  <a:buClrTx/>
                  <a:buSzTx/>
                  <a:buFontTx/>
                  <a:buNone/>
                </a:pPr>
                <a:r>
                  <a:rPr lang="zh-CN" altLang="en-US" sz="2800" b="1">
                    <a:ln w="38100">
                      <a:noFill/>
                    </a:ln>
                    <a:solidFill>
                      <a:schemeClr val="tx1">
                        <a:lumMod val="75000"/>
                        <a:lumOff val="25000"/>
                      </a:schemeClr>
                    </a:solidFill>
                    <a:latin typeface="阿里巴巴普惠体" panose="00020600040101010101" charset="-122"/>
                    <a:ea typeface="阿里巴巴普惠体" panose="00020600040101010101" charset="-122"/>
                    <a:cs typeface="阿里巴巴普惠体" panose="00020600040101010101" charset="-122"/>
                    <a:sym typeface="+mn-ea"/>
                  </a:rPr>
                  <a:t>青少年如何防止吸毒</a:t>
                </a:r>
              </a:p>
            </p:txBody>
          </p:sp>
          <p:sp>
            <p:nvSpPr>
              <p:cNvPr id="51" name="文本框 50"/>
              <p:cNvSpPr txBox="1"/>
              <p:nvPr>
                <p:custDataLst>
                  <p:tags r:id="rId4"/>
                </p:custDataLst>
              </p:nvPr>
            </p:nvSpPr>
            <p:spPr>
              <a:xfrm>
                <a:off x="8550" y="1233"/>
                <a:ext cx="1463" cy="1054"/>
              </a:xfrm>
              <a:prstGeom prst="rect">
                <a:avLst/>
              </a:prstGeom>
              <a:noFill/>
              <a:ln>
                <a:noFill/>
              </a:ln>
            </p:spPr>
            <p:txBody>
              <a:bodyPr wrap="square" rtlCol="0">
                <a:spAutoFit/>
              </a:bodyPr>
              <a:lstStyle>
                <a:defPPr>
                  <a:defRPr lang="en-US"/>
                </a:defPPr>
                <a:lvl1pPr algn="dist">
                  <a:defRPr sz="2000" spc="-300">
                    <a:ln w="38100">
                      <a:noFill/>
                    </a:ln>
                    <a:solidFill>
                      <a:srgbClr val="D53D2A"/>
                    </a:solidFill>
                    <a:effectLst>
                      <a:outerShdw blurRad="127000" dist="127000" dir="5400000" algn="t" rotWithShape="0">
                        <a:srgbClr val="D53D2A">
                          <a:alpha val="20000"/>
                        </a:srgbClr>
                      </a:outerShdw>
                    </a:effectLst>
                    <a:latin typeface="+mj-ea"/>
                    <a:ea typeface="+mj-ea"/>
                  </a:defRPr>
                </a:lvl1pPr>
              </a:lstStyle>
              <a:p>
                <a:pPr lvl="0" algn="ctr">
                  <a:buClrTx/>
                  <a:buSzTx/>
                  <a:buFontTx/>
                </a:pPr>
                <a:r>
                  <a:rPr lang="en-US" altLang="zh-CN" sz="3600" spc="0">
                    <a:solidFill>
                      <a:schemeClr val="accent6">
                        <a:lumMod val="75000"/>
                      </a:schemeClr>
                    </a:solidFill>
                    <a:effectLst/>
                    <a:latin typeface="阿里巴巴普惠体 Heavy" panose="00020600040101010101" charset="-122"/>
                    <a:ea typeface="阿里巴巴普惠体 Heavy" panose="00020600040101010101" charset="-122"/>
                    <a:cs typeface="阿里巴巴普惠体" panose="00020600040101010101" charset="-122"/>
                    <a:sym typeface="+mn-ea"/>
                  </a:rPr>
                  <a:t>04</a:t>
                </a:r>
              </a:p>
            </p:txBody>
          </p:sp>
          <p:cxnSp>
            <p:nvCxnSpPr>
              <p:cNvPr id="54" name="直接连接符 53"/>
              <p:cNvCxnSpPr/>
              <p:nvPr>
                <p:custDataLst>
                  <p:tags r:id="rId5"/>
                </p:custDataLst>
              </p:nvPr>
            </p:nvCxnSpPr>
            <p:spPr>
              <a:xfrm>
                <a:off x="9941" y="1562"/>
                <a:ext cx="0" cy="359"/>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sp>
          <p:nvSpPr>
            <p:cNvPr id="82" name="椭圆 81"/>
            <p:cNvSpPr/>
            <p:nvPr>
              <p:custDataLst>
                <p:tags r:id="rId2"/>
              </p:custDataLst>
            </p:nvPr>
          </p:nvSpPr>
          <p:spPr>
            <a:xfrm>
              <a:off x="7777" y="5839"/>
              <a:ext cx="532" cy="532"/>
            </a:xfrm>
            <a:prstGeom prst="ellipse">
              <a:avLst/>
            </a:prstGeom>
            <a:solidFill>
              <a:srgbClr val="FFF2F0">
                <a:alpha val="50000"/>
              </a:srgbClr>
            </a:solidFill>
            <a:ln>
              <a:gradFill>
                <a:gsLst>
                  <a:gs pos="0">
                    <a:schemeClr val="accent1">
                      <a:lumMod val="5000"/>
                      <a:lumOff val="95000"/>
                      <a:alpha val="0"/>
                    </a:schemeClr>
                  </a:gs>
                  <a:gs pos="100000">
                    <a:srgbClr val="42BF95"/>
                  </a:gs>
                </a:gsLst>
                <a:lin ang="13500000" scaled="1"/>
              </a:gradFill>
            </a:ln>
            <a:effectLst>
              <a:innerShdw blurRad="25400" dist="12700" dir="13500000">
                <a:schemeClr val="accent3">
                  <a:lumMod val="40000"/>
                  <a:lumOff val="60000"/>
                  <a:alpha val="10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阿里巴巴普惠体" panose="00020600040101010101" charset="-122"/>
              </a:endParaRPr>
            </a:p>
          </p:txBody>
        </p:sp>
      </p:grpSp>
      <p:pic>
        <p:nvPicPr>
          <p:cNvPr id="8" name="图片 7" descr="图层 108"/>
          <p:cNvPicPr>
            <a:picLocks noChangeAspect="1"/>
          </p:cNvPicPr>
          <p:nvPr/>
        </p:nvPicPr>
        <p:blipFill>
          <a:blip r:embed="rId20"/>
          <a:stretch>
            <a:fillRect/>
          </a:stretch>
        </p:blipFill>
        <p:spPr>
          <a:xfrm flipH="1">
            <a:off x="8982710" y="2489835"/>
            <a:ext cx="3244850" cy="4413885"/>
          </a:xfrm>
          <a:prstGeom prst="rect">
            <a:avLst/>
          </a:prstGeom>
        </p:spPr>
      </p:pic>
      <p:sp>
        <p:nvSpPr>
          <p:cNvPr id="9" name="文本框 8"/>
          <p:cNvSpPr txBox="1"/>
          <p:nvPr/>
        </p:nvSpPr>
        <p:spPr>
          <a:xfrm rot="16200000">
            <a:off x="1609725" y="3030220"/>
            <a:ext cx="2777490" cy="923290"/>
          </a:xfrm>
          <a:prstGeom prst="rect">
            <a:avLst/>
          </a:prstGeom>
          <a:noFill/>
        </p:spPr>
        <p:txBody>
          <a:bodyPr wrap="square" lIns="91440" tIns="45720" rIns="91440" bIns="45720" rtlCol="0" anchor="t">
            <a:noAutofit/>
          </a:bodyPr>
          <a:lstStyle/>
          <a:p>
            <a:pPr lvl="0" algn="ctr">
              <a:lnSpc>
                <a:spcPct val="90000"/>
              </a:lnSpc>
              <a:buClrTx/>
              <a:buSzTx/>
              <a:buFontTx/>
            </a:pPr>
            <a:r>
              <a:rPr lang="zh-CN" altLang="en-US" sz="3800" cap="all" dirty="0">
                <a:ln w="22225">
                  <a:noFill/>
                </a:ln>
                <a:solidFill>
                  <a:schemeClr val="accent6">
                    <a:lumMod val="75000"/>
                    <a:alpha val="40000"/>
                  </a:schemeClr>
                </a:solidFill>
                <a:effectLst/>
                <a:uFillTx/>
                <a:latin typeface="阿里巴巴普惠体 Heavy" panose="00020600040101010101" charset="-122"/>
                <a:ea typeface="阿里巴巴普惠体 Heavy" panose="00020600040101010101" charset="-122"/>
                <a:cs typeface="阿里巴巴普惠体" panose="00020600040101010101" charset="-122"/>
                <a:sym typeface="+mn-ea"/>
              </a:rPr>
              <a:t>content</a:t>
            </a:r>
          </a:p>
        </p:txBody>
      </p:sp>
    </p:spTree>
  </p:cSld>
  <p:clrMapOvr>
    <a:masterClrMapping/>
  </p:clrMapOvr>
  <mc:AlternateContent xmlns:mc="http://schemas.openxmlformats.org/markup-compatibility/2006" xmlns:p14="http://schemas.microsoft.com/office/powerpoint/2010/main">
    <mc:Choice Requires="p14">
      <p:transition spd="slow">
        <p:comb/>
      </p:transition>
    </mc:Choice>
    <mc:Fallback xmlns="">
      <p:transition spd="slow">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withEffect">
                                  <p:stCondLst>
                                    <p:cond delay="0"/>
                                  </p:stCondLst>
                                  <p:childTnLst>
                                    <p:set>
                                      <p:cBhvr>
                                        <p:cTn id="6" dur="500" fill="hold">
                                          <p:stCondLst>
                                            <p:cond delay="0"/>
                                          </p:stCondLst>
                                        </p:cTn>
                                        <p:tgtEl>
                                          <p:spTgt spid="3"/>
                                        </p:tgtEl>
                                        <p:attrNameLst>
                                          <p:attrName>style.visibility</p:attrName>
                                        </p:attrNameLst>
                                      </p:cBhvr>
                                      <p:to>
                                        <p:strVal val="visible"/>
                                      </p:to>
                                    </p:set>
                                    <p:animEffect transition="in" filter="circle(out)">
                                      <p:cBhvr>
                                        <p:cTn id="7" dur="500"/>
                                        <p:tgtEl>
                                          <p:spTgt spid="3"/>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cBhvr additive="base">
                                        <p:cTn id="11" dur="500" fill="hold"/>
                                        <p:tgtEl>
                                          <p:spTgt spid="36"/>
                                        </p:tgtEl>
                                        <p:attrNameLst>
                                          <p:attrName>ppt_x</p:attrName>
                                        </p:attrNameLst>
                                      </p:cBhvr>
                                      <p:tavLst>
                                        <p:tav tm="0">
                                          <p:val>
                                            <p:strVal val="0-#ppt_w/2"/>
                                          </p:val>
                                        </p:tav>
                                        <p:tav tm="100000">
                                          <p:val>
                                            <p:strVal val="#ppt_x"/>
                                          </p:val>
                                        </p:tav>
                                      </p:tavLst>
                                    </p:anim>
                                    <p:anim calcmode="lin" valueType="num">
                                      <p:cBhvr additive="base">
                                        <p:cTn id="12" dur="500" fill="hold"/>
                                        <p:tgtEl>
                                          <p:spTgt spid="36"/>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6" presetClass="entr" presetSubtype="42"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barn(outHorizontal)">
                                      <p:cBhvr>
                                        <p:cTn id="16" dur="500"/>
                                        <p:tgtEl>
                                          <p:spTgt spid="9"/>
                                        </p:tgtEl>
                                      </p:cBhvr>
                                    </p:animEffect>
                                  </p:childTnLst>
                                </p:cTn>
                              </p:par>
                            </p:childTnLst>
                          </p:cTn>
                        </p:par>
                        <p:par>
                          <p:cTn id="17" fill="hold">
                            <p:stCondLst>
                              <p:cond delay="1500"/>
                            </p:stCondLst>
                            <p:childTnLst>
                              <p:par>
                                <p:cTn id="18" presetID="22" presetClass="entr" presetSubtype="8" fill="hold" nodeType="afterEffect">
                                  <p:stCondLst>
                                    <p:cond delay="0"/>
                                  </p:stCondLst>
                                  <p:childTnLst>
                                    <p:set>
                                      <p:cBhvr>
                                        <p:cTn id="19" dur="1" fill="hold">
                                          <p:stCondLst>
                                            <p:cond delay="0"/>
                                          </p:stCondLst>
                                        </p:cTn>
                                        <p:tgtEl>
                                          <p:spTgt spid="85"/>
                                        </p:tgtEl>
                                        <p:attrNameLst>
                                          <p:attrName>style.visibility</p:attrName>
                                        </p:attrNameLst>
                                      </p:cBhvr>
                                      <p:to>
                                        <p:strVal val="visible"/>
                                      </p:to>
                                    </p:set>
                                    <p:animEffect transition="in" filter="wipe(left)">
                                      <p:cBhvr>
                                        <p:cTn id="20" dur="500"/>
                                        <p:tgtEl>
                                          <p:spTgt spid="85"/>
                                        </p:tgtEl>
                                      </p:cBhvr>
                                    </p:animEffect>
                                  </p:childTnLst>
                                </p:cTn>
                              </p:par>
                            </p:childTnLst>
                          </p:cTn>
                        </p:par>
                        <p:par>
                          <p:cTn id="21" fill="hold">
                            <p:stCondLst>
                              <p:cond delay="2000"/>
                            </p:stCondLst>
                            <p:childTnLst>
                              <p:par>
                                <p:cTn id="22" presetID="22" presetClass="entr" presetSubtype="8" fill="hold" nodeType="afterEffect">
                                  <p:stCondLst>
                                    <p:cond delay="0"/>
                                  </p:stCondLst>
                                  <p:childTnLst>
                                    <p:set>
                                      <p:cBhvr>
                                        <p:cTn id="23" dur="1" fill="hold">
                                          <p:stCondLst>
                                            <p:cond delay="0"/>
                                          </p:stCondLst>
                                        </p:cTn>
                                        <p:tgtEl>
                                          <p:spTgt spid="86"/>
                                        </p:tgtEl>
                                        <p:attrNameLst>
                                          <p:attrName>style.visibility</p:attrName>
                                        </p:attrNameLst>
                                      </p:cBhvr>
                                      <p:to>
                                        <p:strVal val="visible"/>
                                      </p:to>
                                    </p:set>
                                    <p:animEffect transition="in" filter="wipe(left)">
                                      <p:cBhvr>
                                        <p:cTn id="24" dur="500"/>
                                        <p:tgtEl>
                                          <p:spTgt spid="86"/>
                                        </p:tgtEl>
                                      </p:cBhvr>
                                    </p:animEffect>
                                  </p:childTnLst>
                                </p:cTn>
                              </p:par>
                            </p:childTnLst>
                          </p:cTn>
                        </p:par>
                        <p:par>
                          <p:cTn id="25" fill="hold">
                            <p:stCondLst>
                              <p:cond delay="2500"/>
                            </p:stCondLst>
                            <p:childTnLst>
                              <p:par>
                                <p:cTn id="26" presetID="22" presetClass="entr" presetSubtype="8" fill="hold" nodeType="afterEffect">
                                  <p:stCondLst>
                                    <p:cond delay="0"/>
                                  </p:stCondLst>
                                  <p:childTnLst>
                                    <p:set>
                                      <p:cBhvr>
                                        <p:cTn id="27" dur="1" fill="hold">
                                          <p:stCondLst>
                                            <p:cond delay="0"/>
                                          </p:stCondLst>
                                        </p:cTn>
                                        <p:tgtEl>
                                          <p:spTgt spid="88"/>
                                        </p:tgtEl>
                                        <p:attrNameLst>
                                          <p:attrName>style.visibility</p:attrName>
                                        </p:attrNameLst>
                                      </p:cBhvr>
                                      <p:to>
                                        <p:strVal val="visible"/>
                                      </p:to>
                                    </p:set>
                                    <p:animEffect transition="in" filter="wipe(left)">
                                      <p:cBhvr>
                                        <p:cTn id="28" dur="500"/>
                                        <p:tgtEl>
                                          <p:spTgt spid="88"/>
                                        </p:tgtEl>
                                      </p:cBhvr>
                                    </p:animEffect>
                                  </p:childTnLst>
                                </p:cTn>
                              </p:par>
                            </p:childTnLst>
                          </p:cTn>
                        </p:par>
                        <p:par>
                          <p:cTn id="29" fill="hold">
                            <p:stCondLst>
                              <p:cond delay="3000"/>
                            </p:stCondLst>
                            <p:childTnLst>
                              <p:par>
                                <p:cTn id="30" presetID="22" presetClass="entr" presetSubtype="8" fill="hold" nodeType="afterEffect">
                                  <p:stCondLst>
                                    <p:cond delay="0"/>
                                  </p:stCondLst>
                                  <p:childTnLst>
                                    <p:set>
                                      <p:cBhvr>
                                        <p:cTn id="31" dur="1" fill="hold">
                                          <p:stCondLst>
                                            <p:cond delay="0"/>
                                          </p:stCondLst>
                                        </p:cTn>
                                        <p:tgtEl>
                                          <p:spTgt spid="90"/>
                                        </p:tgtEl>
                                        <p:attrNameLst>
                                          <p:attrName>style.visibility</p:attrName>
                                        </p:attrNameLst>
                                      </p:cBhvr>
                                      <p:to>
                                        <p:strVal val="visible"/>
                                      </p:to>
                                    </p:set>
                                    <p:animEffect transition="in" filter="wipe(left)">
                                      <p:cBhvr>
                                        <p:cTn id="32" dur="500"/>
                                        <p:tgtEl>
                                          <p:spTgt spid="90"/>
                                        </p:tgtEl>
                                      </p:cBhvr>
                                    </p:animEffect>
                                  </p:childTnLst>
                                </p:cTn>
                              </p:par>
                            </p:childTnLst>
                          </p:cTn>
                        </p:par>
                        <p:par>
                          <p:cTn id="33" fill="hold">
                            <p:stCondLst>
                              <p:cond delay="3500"/>
                            </p:stCondLst>
                            <p:childTnLst>
                              <p:par>
                                <p:cTn id="34" presetID="18" presetClass="entr" presetSubtype="9" fill="hold" nodeType="after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strips(upLeft)">
                                      <p:cBhvr>
                                        <p:cTn id="3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01-恢复的"/>
          <p:cNvPicPr>
            <a:picLocks noChangeAspect="1"/>
          </p:cNvPicPr>
          <p:nvPr/>
        </p:nvPicPr>
        <p:blipFill>
          <a:blip r:embed="rId18"/>
          <a:stretch>
            <a:fillRect/>
          </a:stretch>
        </p:blipFill>
        <p:spPr>
          <a:xfrm>
            <a:off x="0" y="0"/>
            <a:ext cx="12192000" cy="6858635"/>
          </a:xfrm>
          <a:prstGeom prst="rect">
            <a:avLst/>
          </a:prstGeom>
        </p:spPr>
      </p:pic>
      <p:pic>
        <p:nvPicPr>
          <p:cNvPr id="8" name="图片 7" descr="00"/>
          <p:cNvPicPr>
            <a:picLocks noChangeAspect="1"/>
          </p:cNvPicPr>
          <p:nvPr/>
        </p:nvPicPr>
        <p:blipFill>
          <a:blip r:embed="rId19"/>
          <a:srcRect l="2349" r="2109"/>
          <a:stretch>
            <a:fillRect/>
          </a:stretch>
        </p:blipFill>
        <p:spPr>
          <a:xfrm>
            <a:off x="271780" y="19685"/>
            <a:ext cx="11648440" cy="6741160"/>
          </a:xfrm>
          <a:prstGeom prst="rect">
            <a:avLst/>
          </a:prstGeom>
        </p:spPr>
      </p:pic>
      <p:sp>
        <p:nvSpPr>
          <p:cNvPr id="9" name="文本框 8"/>
          <p:cNvSpPr txBox="1"/>
          <p:nvPr>
            <p:custDataLst>
              <p:tags r:id="rId1"/>
            </p:custDataLst>
          </p:nvPr>
        </p:nvSpPr>
        <p:spPr>
          <a:xfrm>
            <a:off x="3048000" y="633214"/>
            <a:ext cx="6096000" cy="534035"/>
          </a:xfrm>
          <a:prstGeom prst="rect">
            <a:avLst/>
          </a:prstGeom>
          <a:noFill/>
        </p:spPr>
        <p:txBody>
          <a:bodyPr wrap="square" rtlCol="0" anchor="t">
            <a:spAutoFit/>
          </a:bodyPr>
          <a:lstStyle/>
          <a:p>
            <a:pPr lvl="0" algn="ctr">
              <a:lnSpc>
                <a:spcPct val="90000"/>
              </a:lnSpc>
              <a:buClrTx/>
              <a:buSzTx/>
              <a:buFontTx/>
            </a:pPr>
            <a:r>
              <a:rPr lang="zh-CN" altLang="en-US" sz="3200" b="1">
                <a:solidFill>
                  <a:srgbClr val="3B7D23"/>
                </a:solidFill>
                <a:latin typeface="阿里巴巴普惠体" panose="00020600040101010101" charset="-122"/>
                <a:ea typeface="阿里巴巴普惠体" panose="00020600040101010101" charset="-122"/>
                <a:cs typeface="阿里巴巴普惠体" panose="00020600040101010101" charset="-122"/>
                <a:sym typeface="+mn-ea"/>
              </a:rPr>
              <a:t>青少年如何防止吸毒</a:t>
            </a:r>
          </a:p>
        </p:txBody>
      </p:sp>
      <p:sp>
        <p:nvSpPr>
          <p:cNvPr id="10" name="文本框 9"/>
          <p:cNvSpPr txBox="1"/>
          <p:nvPr>
            <p:custDataLst>
              <p:tags r:id="rId2"/>
            </p:custDataLst>
          </p:nvPr>
        </p:nvSpPr>
        <p:spPr>
          <a:xfrm>
            <a:off x="3723958" y="1155700"/>
            <a:ext cx="4744085" cy="230505"/>
          </a:xfrm>
          <a:prstGeom prst="rect">
            <a:avLst/>
          </a:prstGeom>
          <a:noFill/>
        </p:spPr>
        <p:txBody>
          <a:bodyPr wrap="square" lIns="0" tIns="0" rIns="0" bIns="0" rtlCol="0" anchor="t">
            <a:spAutoFit/>
          </a:bodyPr>
          <a:lstStyle/>
          <a:p>
            <a:pPr lvl="0" algn="ctr">
              <a:buClrTx/>
              <a:buSzTx/>
              <a:buFontTx/>
            </a:pPr>
            <a:r>
              <a:rPr sz="1500">
                <a:solidFill>
                  <a:srgbClr val="3B7D23"/>
                </a:solidFill>
                <a:latin typeface="阿里巴巴普惠体" panose="00020600040101010101" charset="-122"/>
                <a:ea typeface="阿里巴巴普惠体" panose="00020600040101010101" charset="-122"/>
                <a:cs typeface="阿里巴巴普惠体" panose="00020600040101010101" charset="-122"/>
                <a:sym typeface="阿里巴巴普惠体" panose="00020600040101010101" charset="-122"/>
              </a:rPr>
              <a:t>How teenagers can prevent drug use</a:t>
            </a:r>
          </a:p>
        </p:txBody>
      </p:sp>
      <p:sp>
        <p:nvSpPr>
          <p:cNvPr id="12" name="圆角矩形 11"/>
          <p:cNvSpPr/>
          <p:nvPr/>
        </p:nvSpPr>
        <p:spPr>
          <a:xfrm>
            <a:off x="1141095" y="1689100"/>
            <a:ext cx="5923915" cy="506730"/>
          </a:xfrm>
          <a:prstGeom prst="roundRect">
            <a:avLst>
              <a:gd name="adj" fmla="val 50000"/>
            </a:avLst>
          </a:prstGeom>
          <a:solidFill>
            <a:srgbClr val="4BA937"/>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36195" rIns="0" bIns="0" numCol="1" spcCol="0" rtlCol="0" fromWordArt="0" anchor="ctr" anchorCtr="0" forceAA="0" compatLnSpc="1">
            <a:noAutofit/>
          </a:bodyPr>
          <a:lstStyle/>
          <a:p>
            <a:pPr lvl="0" algn="ctr">
              <a:buClrTx/>
              <a:buSzTx/>
              <a:buFontTx/>
            </a:pPr>
            <a:r>
              <a:rPr lang="zh-CN" altLang="en-US" sz="2100">
                <a:solidFill>
                  <a:schemeClr val="bg1"/>
                </a:solidFill>
                <a:latin typeface="阿里巴巴普惠体 Heavy" panose="00020600040101010101" charset="-122"/>
                <a:ea typeface="阿里巴巴普惠体 Heavy" panose="00020600040101010101" charset="-122"/>
                <a:cs typeface="阿里巴巴普惠体" panose="00020600040101010101" charset="-122"/>
                <a:sym typeface="+mn-ea"/>
              </a:rPr>
              <a:t>我国《刑法》规定的毒品犯罪的罪名有哪些</a:t>
            </a:r>
          </a:p>
        </p:txBody>
      </p:sp>
      <p:grpSp>
        <p:nvGrpSpPr>
          <p:cNvPr id="4" name="组合 3"/>
          <p:cNvGrpSpPr/>
          <p:nvPr/>
        </p:nvGrpSpPr>
        <p:grpSpPr>
          <a:xfrm>
            <a:off x="1141095" y="2468880"/>
            <a:ext cx="5721894" cy="531495"/>
            <a:chOff x="1878" y="4415"/>
            <a:chExt cx="10546" cy="927"/>
          </a:xfrm>
        </p:grpSpPr>
        <p:sp>
          <p:nvSpPr>
            <p:cNvPr id="20" name="矩形: 圆角 279"/>
            <p:cNvSpPr/>
            <p:nvPr>
              <p:custDataLst>
                <p:tags r:id="rId15"/>
              </p:custDataLst>
            </p:nvPr>
          </p:nvSpPr>
          <p:spPr>
            <a:xfrm>
              <a:off x="1878" y="4415"/>
              <a:ext cx="10546" cy="927"/>
            </a:xfrm>
            <a:prstGeom prst="roundRect">
              <a:avLst>
                <a:gd name="adj" fmla="val 4503"/>
              </a:avLst>
            </a:prstGeom>
            <a:solidFill>
              <a:schemeClr val="bg1"/>
            </a:solidFill>
            <a:ln w="12700">
              <a:gradFill>
                <a:gsLst>
                  <a:gs pos="0">
                    <a:srgbClr val="00CA75">
                      <a:alpha val="0"/>
                    </a:srgbClr>
                  </a:gs>
                  <a:gs pos="52000">
                    <a:srgbClr val="4BA937"/>
                  </a:gs>
                  <a:gs pos="100000">
                    <a:srgbClr val="00CB71">
                      <a:alpha val="0"/>
                    </a:srgbClr>
                  </a:gs>
                </a:gsLst>
                <a:lin ang="0" scaled="1"/>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a:cs typeface="阿里巴巴普惠体" panose="00020600040101010101" charset="-122"/>
              </a:endParaRPr>
            </a:p>
          </p:txBody>
        </p:sp>
        <p:sp>
          <p:nvSpPr>
            <p:cNvPr id="5" name="文本框 4"/>
            <p:cNvSpPr txBox="1"/>
            <p:nvPr>
              <p:custDataLst>
                <p:tags r:id="rId16"/>
              </p:custDataLst>
            </p:nvPr>
          </p:nvSpPr>
          <p:spPr>
            <a:xfrm>
              <a:off x="2220" y="4512"/>
              <a:ext cx="10028" cy="690"/>
            </a:xfrm>
            <a:prstGeom prst="rect">
              <a:avLst/>
            </a:prstGeom>
            <a:noFill/>
          </p:spPr>
          <p:txBody>
            <a:bodyPr wrap="square" rtlCol="0">
              <a:spAutoFit/>
            </a:bodyPr>
            <a:lstStyle/>
            <a:p>
              <a:pPr lvl="0" algn="l">
                <a:lnSpc>
                  <a:spcPct val="110000"/>
                </a:lnSpc>
                <a:buClrTx/>
                <a:buSzTx/>
                <a:buFontTx/>
              </a:pPr>
              <a:r>
                <a:rPr lang="zh-CN" altLang="en-US" dirty="0">
                  <a:solidFill>
                    <a:schemeClr val="tx1">
                      <a:lumMod val="75000"/>
                      <a:lumOff val="25000"/>
                    </a:schemeClr>
                  </a:solidFill>
                  <a:latin typeface="阿里巴巴普惠体" panose="00020600040101010101" charset="-122"/>
                  <a:ea typeface="阿里巴巴普惠体" panose="00020600040101010101" charset="-122"/>
                  <a:cs typeface="阿里巴巴普惠体" panose="00020600040101010101" charset="-122"/>
                  <a:sym typeface="+mn-ea"/>
                </a:rPr>
                <a:t>1．走私、贩卖、运输、制造毒品罪（第347条）</a:t>
              </a:r>
            </a:p>
          </p:txBody>
        </p:sp>
      </p:grpSp>
      <p:grpSp>
        <p:nvGrpSpPr>
          <p:cNvPr id="6" name="组合 5"/>
          <p:cNvGrpSpPr/>
          <p:nvPr/>
        </p:nvGrpSpPr>
        <p:grpSpPr>
          <a:xfrm>
            <a:off x="1141095" y="3187700"/>
            <a:ext cx="5721894" cy="531495"/>
            <a:chOff x="1878" y="4415"/>
            <a:chExt cx="10546" cy="927"/>
          </a:xfrm>
        </p:grpSpPr>
        <p:sp>
          <p:nvSpPr>
            <p:cNvPr id="7" name="矩形: 圆角 279"/>
            <p:cNvSpPr/>
            <p:nvPr>
              <p:custDataLst>
                <p:tags r:id="rId13"/>
              </p:custDataLst>
            </p:nvPr>
          </p:nvSpPr>
          <p:spPr>
            <a:xfrm>
              <a:off x="1878" y="4415"/>
              <a:ext cx="10546" cy="927"/>
            </a:xfrm>
            <a:prstGeom prst="roundRect">
              <a:avLst>
                <a:gd name="adj" fmla="val 4503"/>
              </a:avLst>
            </a:prstGeom>
            <a:solidFill>
              <a:schemeClr val="bg1"/>
            </a:solidFill>
            <a:ln w="12700">
              <a:gradFill>
                <a:gsLst>
                  <a:gs pos="0">
                    <a:srgbClr val="00CA75">
                      <a:alpha val="0"/>
                    </a:srgbClr>
                  </a:gs>
                  <a:gs pos="52000">
                    <a:srgbClr val="4BA937"/>
                  </a:gs>
                  <a:gs pos="100000">
                    <a:srgbClr val="00CB71">
                      <a:alpha val="0"/>
                    </a:srgbClr>
                  </a:gs>
                </a:gsLst>
                <a:lin ang="0" scaled="1"/>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a:cs typeface="阿里巴巴普惠体" panose="00020600040101010101" charset="-122"/>
              </a:endParaRPr>
            </a:p>
          </p:txBody>
        </p:sp>
        <p:sp>
          <p:nvSpPr>
            <p:cNvPr id="11" name="文本框 10"/>
            <p:cNvSpPr txBox="1"/>
            <p:nvPr>
              <p:custDataLst>
                <p:tags r:id="rId14"/>
              </p:custDataLst>
            </p:nvPr>
          </p:nvSpPr>
          <p:spPr>
            <a:xfrm>
              <a:off x="2220" y="4512"/>
              <a:ext cx="10028" cy="690"/>
            </a:xfrm>
            <a:prstGeom prst="rect">
              <a:avLst/>
            </a:prstGeom>
            <a:noFill/>
          </p:spPr>
          <p:txBody>
            <a:bodyPr wrap="square" rtlCol="0">
              <a:spAutoFit/>
            </a:bodyPr>
            <a:lstStyle/>
            <a:p>
              <a:pPr lvl="0" algn="l">
                <a:lnSpc>
                  <a:spcPct val="110000"/>
                </a:lnSpc>
                <a:buClrTx/>
                <a:buSzTx/>
                <a:buFontTx/>
              </a:pPr>
              <a:r>
                <a:rPr lang="zh-CN" altLang="en-US" dirty="0">
                  <a:solidFill>
                    <a:schemeClr val="tx1">
                      <a:lumMod val="75000"/>
                      <a:lumOff val="25000"/>
                    </a:schemeClr>
                  </a:solidFill>
                  <a:latin typeface="阿里巴巴普惠体" panose="00020600040101010101" charset="-122"/>
                  <a:ea typeface="阿里巴巴普惠体" panose="00020600040101010101" charset="-122"/>
                  <a:cs typeface="阿里巴巴普惠体" panose="00020600040101010101" charset="-122"/>
                  <a:sym typeface="+mn-ea"/>
                </a:rPr>
                <a:t>2．非法持有毒品罪（第348条）</a:t>
              </a:r>
            </a:p>
          </p:txBody>
        </p:sp>
      </p:grpSp>
      <p:grpSp>
        <p:nvGrpSpPr>
          <p:cNvPr id="13" name="组合 12"/>
          <p:cNvGrpSpPr/>
          <p:nvPr/>
        </p:nvGrpSpPr>
        <p:grpSpPr>
          <a:xfrm>
            <a:off x="1141095" y="3906520"/>
            <a:ext cx="5721894" cy="531495"/>
            <a:chOff x="1878" y="4415"/>
            <a:chExt cx="10546" cy="927"/>
          </a:xfrm>
        </p:grpSpPr>
        <p:sp>
          <p:nvSpPr>
            <p:cNvPr id="14" name="矩形: 圆角 279"/>
            <p:cNvSpPr/>
            <p:nvPr>
              <p:custDataLst>
                <p:tags r:id="rId11"/>
              </p:custDataLst>
            </p:nvPr>
          </p:nvSpPr>
          <p:spPr>
            <a:xfrm>
              <a:off x="1878" y="4415"/>
              <a:ext cx="10546" cy="927"/>
            </a:xfrm>
            <a:prstGeom prst="roundRect">
              <a:avLst>
                <a:gd name="adj" fmla="val 4503"/>
              </a:avLst>
            </a:prstGeom>
            <a:solidFill>
              <a:schemeClr val="bg1"/>
            </a:solidFill>
            <a:ln w="12700">
              <a:gradFill>
                <a:gsLst>
                  <a:gs pos="0">
                    <a:srgbClr val="00CA75">
                      <a:alpha val="0"/>
                    </a:srgbClr>
                  </a:gs>
                  <a:gs pos="52000">
                    <a:srgbClr val="4BA937"/>
                  </a:gs>
                  <a:gs pos="100000">
                    <a:srgbClr val="00CB71">
                      <a:alpha val="0"/>
                    </a:srgbClr>
                  </a:gs>
                </a:gsLst>
                <a:lin ang="0" scaled="1"/>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a:cs typeface="阿里巴巴普惠体" panose="00020600040101010101" charset="-122"/>
              </a:endParaRPr>
            </a:p>
          </p:txBody>
        </p:sp>
        <p:sp>
          <p:nvSpPr>
            <p:cNvPr id="15" name="文本框 14"/>
            <p:cNvSpPr txBox="1"/>
            <p:nvPr>
              <p:custDataLst>
                <p:tags r:id="rId12"/>
              </p:custDataLst>
            </p:nvPr>
          </p:nvSpPr>
          <p:spPr>
            <a:xfrm>
              <a:off x="2220" y="4512"/>
              <a:ext cx="10028" cy="690"/>
            </a:xfrm>
            <a:prstGeom prst="rect">
              <a:avLst/>
            </a:prstGeom>
            <a:noFill/>
          </p:spPr>
          <p:txBody>
            <a:bodyPr wrap="square" rtlCol="0">
              <a:spAutoFit/>
            </a:bodyPr>
            <a:lstStyle/>
            <a:p>
              <a:pPr lvl="0" algn="l">
                <a:lnSpc>
                  <a:spcPct val="110000"/>
                </a:lnSpc>
                <a:buClrTx/>
                <a:buSzTx/>
                <a:buFontTx/>
              </a:pPr>
              <a:r>
                <a:rPr lang="zh-CN" altLang="en-US" dirty="0">
                  <a:solidFill>
                    <a:schemeClr val="tx1">
                      <a:lumMod val="75000"/>
                      <a:lumOff val="25000"/>
                    </a:schemeClr>
                  </a:solidFill>
                  <a:latin typeface="阿里巴巴普惠体" panose="00020600040101010101" charset="-122"/>
                  <a:ea typeface="阿里巴巴普惠体" panose="00020600040101010101" charset="-122"/>
                  <a:cs typeface="阿里巴巴普惠体" panose="00020600040101010101" charset="-122"/>
                  <a:sym typeface="+mn-ea"/>
                </a:rPr>
                <a:t>3．包庇毒品犯罪分子罪（第349条）</a:t>
              </a:r>
            </a:p>
          </p:txBody>
        </p:sp>
      </p:grpSp>
      <p:grpSp>
        <p:nvGrpSpPr>
          <p:cNvPr id="16" name="组合 15"/>
          <p:cNvGrpSpPr/>
          <p:nvPr/>
        </p:nvGrpSpPr>
        <p:grpSpPr>
          <a:xfrm>
            <a:off x="1141095" y="4625340"/>
            <a:ext cx="5721894" cy="531495"/>
            <a:chOff x="1878" y="4415"/>
            <a:chExt cx="10546" cy="927"/>
          </a:xfrm>
        </p:grpSpPr>
        <p:sp>
          <p:nvSpPr>
            <p:cNvPr id="17" name="矩形: 圆角 279"/>
            <p:cNvSpPr/>
            <p:nvPr>
              <p:custDataLst>
                <p:tags r:id="rId9"/>
              </p:custDataLst>
            </p:nvPr>
          </p:nvSpPr>
          <p:spPr>
            <a:xfrm>
              <a:off x="1878" y="4415"/>
              <a:ext cx="10546" cy="927"/>
            </a:xfrm>
            <a:prstGeom prst="roundRect">
              <a:avLst>
                <a:gd name="adj" fmla="val 4503"/>
              </a:avLst>
            </a:prstGeom>
            <a:solidFill>
              <a:schemeClr val="bg1"/>
            </a:solidFill>
            <a:ln w="12700">
              <a:gradFill>
                <a:gsLst>
                  <a:gs pos="0">
                    <a:srgbClr val="00CA75">
                      <a:alpha val="0"/>
                    </a:srgbClr>
                  </a:gs>
                  <a:gs pos="52000">
                    <a:srgbClr val="4BA937"/>
                  </a:gs>
                  <a:gs pos="100000">
                    <a:srgbClr val="00CB71">
                      <a:alpha val="0"/>
                    </a:srgbClr>
                  </a:gs>
                </a:gsLst>
                <a:lin ang="0" scaled="1"/>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a:cs typeface="阿里巴巴普惠体" panose="00020600040101010101" charset="-122"/>
              </a:endParaRPr>
            </a:p>
          </p:txBody>
        </p:sp>
        <p:sp>
          <p:nvSpPr>
            <p:cNvPr id="18" name="文本框 17"/>
            <p:cNvSpPr txBox="1"/>
            <p:nvPr>
              <p:custDataLst>
                <p:tags r:id="rId10"/>
              </p:custDataLst>
            </p:nvPr>
          </p:nvSpPr>
          <p:spPr>
            <a:xfrm>
              <a:off x="2220" y="4512"/>
              <a:ext cx="10028" cy="690"/>
            </a:xfrm>
            <a:prstGeom prst="rect">
              <a:avLst/>
            </a:prstGeom>
            <a:noFill/>
          </p:spPr>
          <p:txBody>
            <a:bodyPr wrap="square" rtlCol="0">
              <a:spAutoFit/>
            </a:bodyPr>
            <a:lstStyle/>
            <a:p>
              <a:pPr lvl="0" algn="l">
                <a:lnSpc>
                  <a:spcPct val="110000"/>
                </a:lnSpc>
                <a:buClrTx/>
                <a:buSzTx/>
                <a:buFontTx/>
              </a:pPr>
              <a:r>
                <a:rPr lang="zh-CN" altLang="en-US" dirty="0">
                  <a:solidFill>
                    <a:schemeClr val="tx1">
                      <a:lumMod val="75000"/>
                      <a:lumOff val="25000"/>
                    </a:schemeClr>
                  </a:solidFill>
                  <a:latin typeface="阿里巴巴普惠体" panose="00020600040101010101" charset="-122"/>
                  <a:ea typeface="阿里巴巴普惠体" panose="00020600040101010101" charset="-122"/>
                  <a:cs typeface="阿里巴巴普惠体" panose="00020600040101010101" charset="-122"/>
                  <a:sym typeface="+mn-ea"/>
                </a:rPr>
                <a:t>4．窝藏、转移、隐瞒毒品、毒赃罪（第349条）</a:t>
              </a:r>
            </a:p>
          </p:txBody>
        </p:sp>
      </p:grpSp>
      <p:grpSp>
        <p:nvGrpSpPr>
          <p:cNvPr id="38" name="组合 37"/>
          <p:cNvGrpSpPr/>
          <p:nvPr/>
        </p:nvGrpSpPr>
        <p:grpSpPr>
          <a:xfrm>
            <a:off x="1141095" y="5344160"/>
            <a:ext cx="5721894" cy="531495"/>
            <a:chOff x="1878" y="4415"/>
            <a:chExt cx="10546" cy="927"/>
          </a:xfrm>
        </p:grpSpPr>
        <p:sp>
          <p:nvSpPr>
            <p:cNvPr id="39" name="矩形: 圆角 279"/>
            <p:cNvSpPr/>
            <p:nvPr>
              <p:custDataLst>
                <p:tags r:id="rId7"/>
              </p:custDataLst>
            </p:nvPr>
          </p:nvSpPr>
          <p:spPr>
            <a:xfrm>
              <a:off x="1878" y="4415"/>
              <a:ext cx="10546" cy="927"/>
            </a:xfrm>
            <a:prstGeom prst="roundRect">
              <a:avLst>
                <a:gd name="adj" fmla="val 4503"/>
              </a:avLst>
            </a:prstGeom>
            <a:solidFill>
              <a:schemeClr val="bg1"/>
            </a:solidFill>
            <a:ln w="12700">
              <a:gradFill>
                <a:gsLst>
                  <a:gs pos="0">
                    <a:srgbClr val="00CA75">
                      <a:alpha val="0"/>
                    </a:srgbClr>
                  </a:gs>
                  <a:gs pos="52000">
                    <a:srgbClr val="4BA937"/>
                  </a:gs>
                  <a:gs pos="100000">
                    <a:srgbClr val="00CB71">
                      <a:alpha val="0"/>
                    </a:srgbClr>
                  </a:gs>
                </a:gsLst>
                <a:lin ang="0" scaled="1"/>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a:cs typeface="阿里巴巴普惠体" panose="00020600040101010101" charset="-122"/>
              </a:endParaRPr>
            </a:p>
          </p:txBody>
        </p:sp>
        <p:sp>
          <p:nvSpPr>
            <p:cNvPr id="40" name="文本框 39"/>
            <p:cNvSpPr txBox="1"/>
            <p:nvPr>
              <p:custDataLst>
                <p:tags r:id="rId8"/>
              </p:custDataLst>
            </p:nvPr>
          </p:nvSpPr>
          <p:spPr>
            <a:xfrm>
              <a:off x="2220" y="4512"/>
              <a:ext cx="10028" cy="786"/>
            </a:xfrm>
            <a:prstGeom prst="rect">
              <a:avLst/>
            </a:prstGeom>
            <a:noFill/>
          </p:spPr>
          <p:txBody>
            <a:bodyPr wrap="square" rtlCol="0">
              <a:spAutoFit/>
            </a:bodyPr>
            <a:lstStyle/>
            <a:p>
              <a:pPr lvl="0" algn="l">
                <a:lnSpc>
                  <a:spcPct val="110000"/>
                </a:lnSpc>
                <a:buClrTx/>
                <a:buSzTx/>
                <a:buFontTx/>
              </a:pPr>
              <a:r>
                <a:rPr lang="zh-CN" altLang="en-US" dirty="0">
                  <a:solidFill>
                    <a:schemeClr val="tx1">
                      <a:lumMod val="75000"/>
                      <a:lumOff val="25000"/>
                    </a:schemeClr>
                  </a:solidFill>
                  <a:latin typeface="阿里巴巴普惠体" panose="00020600040101010101" charset="-122"/>
                  <a:ea typeface="阿里巴巴普惠体" panose="00020600040101010101" charset="-122"/>
                  <a:cs typeface="阿里巴巴普惠体" panose="00020600040101010101" charset="-122"/>
                  <a:sym typeface="+mn-ea"/>
                </a:rPr>
                <a:t>5．走私制毒物品罪（350条）；</a:t>
              </a:r>
            </a:p>
          </p:txBody>
        </p:sp>
      </p:grpSp>
      <p:pic>
        <p:nvPicPr>
          <p:cNvPr id="44" name="图片 43" descr="51miz-E1263091-0FA8D6D1"/>
          <p:cNvPicPr>
            <a:picLocks noChangeAspect="1"/>
          </p:cNvPicPr>
          <p:nvPr/>
        </p:nvPicPr>
        <p:blipFill>
          <a:blip r:embed="rId20"/>
          <a:stretch>
            <a:fillRect/>
          </a:stretch>
        </p:blipFill>
        <p:spPr>
          <a:xfrm>
            <a:off x="6141720" y="1393825"/>
            <a:ext cx="5367020" cy="5367020"/>
          </a:xfrm>
          <a:prstGeom prst="rect">
            <a:avLst/>
          </a:prstGeom>
        </p:spPr>
      </p:pic>
      <p:grpSp>
        <p:nvGrpSpPr>
          <p:cNvPr id="45" name="组合 44"/>
          <p:cNvGrpSpPr/>
          <p:nvPr/>
        </p:nvGrpSpPr>
        <p:grpSpPr>
          <a:xfrm>
            <a:off x="10756265" y="5972175"/>
            <a:ext cx="617220" cy="215900"/>
            <a:chOff x="16722" y="9359"/>
            <a:chExt cx="972" cy="340"/>
          </a:xfrm>
          <a:gradFill>
            <a:gsLst>
              <a:gs pos="0">
                <a:srgbClr val="00CA75"/>
              </a:gs>
              <a:gs pos="100000">
                <a:srgbClr val="4BA937">
                  <a:alpha val="0"/>
                </a:srgbClr>
              </a:gs>
            </a:gsLst>
            <a:lin ang="10800000" scaled="0"/>
          </a:gradFill>
        </p:grpSpPr>
        <p:sp>
          <p:nvSpPr>
            <p:cNvPr id="46" name="燕尾形 45"/>
            <p:cNvSpPr/>
            <p:nvPr>
              <p:custDataLst>
                <p:tags r:id="rId3"/>
              </p:custDataLst>
            </p:nvPr>
          </p:nvSpPr>
          <p:spPr>
            <a:xfrm>
              <a:off x="17194" y="9359"/>
              <a:ext cx="264" cy="34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阿里巴巴普惠体" panose="00020600040101010101" charset="-122"/>
              </a:endParaRPr>
            </a:p>
          </p:txBody>
        </p:sp>
        <p:sp>
          <p:nvSpPr>
            <p:cNvPr id="47" name="燕尾形 46"/>
            <p:cNvSpPr/>
            <p:nvPr>
              <p:custDataLst>
                <p:tags r:id="rId4"/>
              </p:custDataLst>
            </p:nvPr>
          </p:nvSpPr>
          <p:spPr>
            <a:xfrm>
              <a:off x="17430" y="9359"/>
              <a:ext cx="264" cy="34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阿里巴巴普惠体" panose="00020600040101010101" charset="-122"/>
              </a:endParaRPr>
            </a:p>
          </p:txBody>
        </p:sp>
        <p:sp>
          <p:nvSpPr>
            <p:cNvPr id="48" name="燕尾形 47"/>
            <p:cNvSpPr/>
            <p:nvPr>
              <p:custDataLst>
                <p:tags r:id="rId5"/>
              </p:custDataLst>
            </p:nvPr>
          </p:nvSpPr>
          <p:spPr>
            <a:xfrm>
              <a:off x="16722" y="9359"/>
              <a:ext cx="264" cy="34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阿里巴巴普惠体" panose="00020600040101010101" charset="-122"/>
              </a:endParaRPr>
            </a:p>
          </p:txBody>
        </p:sp>
        <p:sp>
          <p:nvSpPr>
            <p:cNvPr id="49" name="燕尾形 48"/>
            <p:cNvSpPr/>
            <p:nvPr>
              <p:custDataLst>
                <p:tags r:id="rId6"/>
              </p:custDataLst>
            </p:nvPr>
          </p:nvSpPr>
          <p:spPr>
            <a:xfrm>
              <a:off x="16958" y="9359"/>
              <a:ext cx="264" cy="34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阿里巴巴普惠体" panose="00020600040101010101" charset="-122"/>
              </a:endParaRPr>
            </a:p>
          </p:txBody>
        </p:sp>
      </p:grpSp>
    </p:spTree>
  </p:cSld>
  <p:clrMapOvr>
    <a:masterClrMapping/>
  </p:clrMapOvr>
  <mc:AlternateContent xmlns:mc="http://schemas.openxmlformats.org/markup-compatibility/2006" xmlns:p15="http://schemas.microsoft.com/office/powerpoint/2012/main">
    <mc:Choice Requires="p15">
      <p:transition spd="med">
        <p15:prstTrans prst="peelOff"/>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par>
                          <p:cTn id="8" fill="hold">
                            <p:stCondLst>
                              <p:cond delay="500"/>
                            </p:stCondLst>
                            <p:childTnLst>
                              <p:par>
                                <p:cTn id="9" presetID="6" presetClass="entr" presetSubtype="32" fill="hold" nodeType="afterEffect">
                                  <p:stCondLst>
                                    <p:cond delay="0"/>
                                  </p:stCondLst>
                                  <p:childTnLst>
                                    <p:set>
                                      <p:cBhvr>
                                        <p:cTn id="10" dur="500" fill="hold">
                                          <p:stCondLst>
                                            <p:cond delay="0"/>
                                          </p:stCondLst>
                                        </p:cTn>
                                        <p:tgtEl>
                                          <p:spTgt spid="8"/>
                                        </p:tgtEl>
                                        <p:attrNameLst>
                                          <p:attrName>style.visibility</p:attrName>
                                        </p:attrNameLst>
                                      </p:cBhvr>
                                      <p:to>
                                        <p:strVal val="visible"/>
                                      </p:to>
                                    </p:set>
                                    <p:animEffect transition="in" filter="circle(out)">
                                      <p:cBhvr>
                                        <p:cTn id="11" dur="500"/>
                                        <p:tgtEl>
                                          <p:spTgt spid="8"/>
                                        </p:tgtEl>
                                      </p:cBhvr>
                                    </p:animEffect>
                                  </p:childTnLst>
                                </p:cTn>
                              </p:par>
                            </p:childTnLst>
                          </p:cTn>
                        </p:par>
                        <p:par>
                          <p:cTn id="12" fill="hold">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arn(inVertical)">
                                      <p:cBhvr>
                                        <p:cTn id="15" dur="500"/>
                                        <p:tgtEl>
                                          <p:spTgt spid="9"/>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barn(inVertical)">
                                      <p:cBhvr>
                                        <p:cTn id="18" dur="500"/>
                                        <p:tgtEl>
                                          <p:spTgt spid="10"/>
                                        </p:tgtEl>
                                      </p:cBhvr>
                                    </p:animEffect>
                                  </p:childTnLst>
                                </p:cTn>
                              </p:par>
                            </p:childTnLst>
                          </p:cTn>
                        </p:par>
                        <p:par>
                          <p:cTn id="19" fill="hold">
                            <p:stCondLst>
                              <p:cond delay="1500"/>
                            </p:stCondLst>
                            <p:childTnLst>
                              <p:par>
                                <p:cTn id="20" presetID="22" presetClass="entr" presetSubtype="4"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down)">
                                      <p:cBhvr>
                                        <p:cTn id="22" dur="500"/>
                                        <p:tgtEl>
                                          <p:spTgt spid="12"/>
                                        </p:tgtEl>
                                      </p:cBhvr>
                                    </p:animEffect>
                                  </p:childTnLst>
                                </p:cTn>
                              </p:par>
                            </p:childTnLst>
                          </p:cTn>
                        </p:par>
                        <p:par>
                          <p:cTn id="23" fill="hold">
                            <p:stCondLst>
                              <p:cond delay="2000"/>
                            </p:stCondLst>
                            <p:childTnLst>
                              <p:par>
                                <p:cTn id="24" presetID="18" presetClass="entr" presetSubtype="6" fill="hold" nodeType="after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strips(downRight)">
                                      <p:cBhvr>
                                        <p:cTn id="26" dur="500"/>
                                        <p:tgtEl>
                                          <p:spTgt spid="4"/>
                                        </p:tgtEl>
                                      </p:cBhvr>
                                    </p:animEffect>
                                  </p:childTnLst>
                                </p:cTn>
                              </p:par>
                              <p:par>
                                <p:cTn id="27" presetID="18" presetClass="entr" presetSubtype="6" fill="hold" nodeType="with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strips(downRight)">
                                      <p:cBhvr>
                                        <p:cTn id="29" dur="500"/>
                                        <p:tgtEl>
                                          <p:spTgt spid="6"/>
                                        </p:tgtEl>
                                      </p:cBhvr>
                                    </p:animEffect>
                                  </p:childTnLst>
                                </p:cTn>
                              </p:par>
                              <p:par>
                                <p:cTn id="30" presetID="18" presetClass="entr" presetSubtype="6" fill="hold" nodeType="with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strips(downRight)">
                                      <p:cBhvr>
                                        <p:cTn id="32" dur="500"/>
                                        <p:tgtEl>
                                          <p:spTgt spid="13"/>
                                        </p:tgtEl>
                                      </p:cBhvr>
                                    </p:animEffect>
                                  </p:childTnLst>
                                </p:cTn>
                              </p:par>
                              <p:par>
                                <p:cTn id="33" presetID="18" presetClass="entr" presetSubtype="6" fill="hold" nodeType="with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strips(downRight)">
                                      <p:cBhvr>
                                        <p:cTn id="35" dur="500"/>
                                        <p:tgtEl>
                                          <p:spTgt spid="16"/>
                                        </p:tgtEl>
                                      </p:cBhvr>
                                    </p:animEffect>
                                  </p:childTnLst>
                                </p:cTn>
                              </p:par>
                              <p:par>
                                <p:cTn id="36" presetID="18" presetClass="entr" presetSubtype="6" fill="hold" nodeType="withEffect">
                                  <p:stCondLst>
                                    <p:cond delay="0"/>
                                  </p:stCondLst>
                                  <p:childTnLst>
                                    <p:set>
                                      <p:cBhvr>
                                        <p:cTn id="37" dur="1" fill="hold">
                                          <p:stCondLst>
                                            <p:cond delay="0"/>
                                          </p:stCondLst>
                                        </p:cTn>
                                        <p:tgtEl>
                                          <p:spTgt spid="38"/>
                                        </p:tgtEl>
                                        <p:attrNameLst>
                                          <p:attrName>style.visibility</p:attrName>
                                        </p:attrNameLst>
                                      </p:cBhvr>
                                      <p:to>
                                        <p:strVal val="visible"/>
                                      </p:to>
                                    </p:set>
                                    <p:animEffect transition="in" filter="strips(downRight)">
                                      <p:cBhvr>
                                        <p:cTn id="38" dur="500"/>
                                        <p:tgtEl>
                                          <p:spTgt spid="38"/>
                                        </p:tgtEl>
                                      </p:cBhvr>
                                    </p:animEffect>
                                  </p:childTnLst>
                                </p:cTn>
                              </p:par>
                            </p:childTnLst>
                          </p:cTn>
                        </p:par>
                        <p:par>
                          <p:cTn id="39" fill="hold">
                            <p:stCondLst>
                              <p:cond delay="2500"/>
                            </p:stCondLst>
                            <p:childTnLst>
                              <p:par>
                                <p:cTn id="40" presetID="6" presetClass="entr" presetSubtype="32" fill="hold" nodeType="afterEffect">
                                  <p:stCondLst>
                                    <p:cond delay="0"/>
                                  </p:stCondLst>
                                  <p:childTnLst>
                                    <p:set>
                                      <p:cBhvr>
                                        <p:cTn id="41" dur="500" fill="hold">
                                          <p:stCondLst>
                                            <p:cond delay="0"/>
                                          </p:stCondLst>
                                        </p:cTn>
                                        <p:tgtEl>
                                          <p:spTgt spid="44"/>
                                        </p:tgtEl>
                                        <p:attrNameLst>
                                          <p:attrName>style.visibility</p:attrName>
                                        </p:attrNameLst>
                                      </p:cBhvr>
                                      <p:to>
                                        <p:strVal val="visible"/>
                                      </p:to>
                                    </p:set>
                                    <p:animEffect transition="in" filter="circle(out)">
                                      <p:cBhvr>
                                        <p:cTn id="42" dur="500"/>
                                        <p:tgtEl>
                                          <p:spTgt spid="44"/>
                                        </p:tgtEl>
                                      </p:cBhvr>
                                    </p:animEffect>
                                  </p:childTnLst>
                                </p:cTn>
                              </p:par>
                              <p:par>
                                <p:cTn id="43" presetID="22" presetClass="entr" presetSubtype="8" fill="hold" nodeType="withEffect">
                                  <p:stCondLst>
                                    <p:cond delay="0"/>
                                  </p:stCondLst>
                                  <p:childTnLst>
                                    <p:set>
                                      <p:cBhvr>
                                        <p:cTn id="44" dur="1" fill="hold">
                                          <p:stCondLst>
                                            <p:cond delay="0"/>
                                          </p:stCondLst>
                                        </p:cTn>
                                        <p:tgtEl>
                                          <p:spTgt spid="45"/>
                                        </p:tgtEl>
                                        <p:attrNameLst>
                                          <p:attrName>style.visibility</p:attrName>
                                        </p:attrNameLst>
                                      </p:cBhvr>
                                      <p:to>
                                        <p:strVal val="visible"/>
                                      </p:to>
                                    </p:set>
                                    <p:animEffect transition="in" filter="wipe(left)">
                                      <p:cBhvr>
                                        <p:cTn id="45"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2"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01-恢复的"/>
          <p:cNvPicPr>
            <a:picLocks noChangeAspect="1"/>
          </p:cNvPicPr>
          <p:nvPr/>
        </p:nvPicPr>
        <p:blipFill>
          <a:blip r:embed="rId22"/>
          <a:stretch>
            <a:fillRect/>
          </a:stretch>
        </p:blipFill>
        <p:spPr>
          <a:xfrm>
            <a:off x="0" y="0"/>
            <a:ext cx="12192000" cy="6858635"/>
          </a:xfrm>
          <a:prstGeom prst="rect">
            <a:avLst/>
          </a:prstGeom>
        </p:spPr>
      </p:pic>
      <p:pic>
        <p:nvPicPr>
          <p:cNvPr id="8" name="图片 7" descr="00"/>
          <p:cNvPicPr>
            <a:picLocks noChangeAspect="1"/>
          </p:cNvPicPr>
          <p:nvPr/>
        </p:nvPicPr>
        <p:blipFill>
          <a:blip r:embed="rId23"/>
          <a:srcRect l="2349" r="2109"/>
          <a:stretch>
            <a:fillRect/>
          </a:stretch>
        </p:blipFill>
        <p:spPr>
          <a:xfrm>
            <a:off x="271780" y="19685"/>
            <a:ext cx="11648440" cy="6741160"/>
          </a:xfrm>
          <a:prstGeom prst="rect">
            <a:avLst/>
          </a:prstGeom>
        </p:spPr>
      </p:pic>
      <p:sp>
        <p:nvSpPr>
          <p:cNvPr id="9" name="文本框 8"/>
          <p:cNvSpPr txBox="1"/>
          <p:nvPr>
            <p:custDataLst>
              <p:tags r:id="rId1"/>
            </p:custDataLst>
          </p:nvPr>
        </p:nvSpPr>
        <p:spPr>
          <a:xfrm>
            <a:off x="3048000" y="633214"/>
            <a:ext cx="6096000" cy="534035"/>
          </a:xfrm>
          <a:prstGeom prst="rect">
            <a:avLst/>
          </a:prstGeom>
          <a:noFill/>
        </p:spPr>
        <p:txBody>
          <a:bodyPr wrap="square" rtlCol="0" anchor="t">
            <a:spAutoFit/>
          </a:bodyPr>
          <a:lstStyle/>
          <a:p>
            <a:pPr lvl="0" algn="ctr">
              <a:lnSpc>
                <a:spcPct val="90000"/>
              </a:lnSpc>
              <a:buClrTx/>
              <a:buSzTx/>
              <a:buFontTx/>
            </a:pPr>
            <a:r>
              <a:rPr lang="zh-CN" altLang="en-US" sz="3200" b="1">
                <a:solidFill>
                  <a:srgbClr val="3B7D23"/>
                </a:solidFill>
                <a:latin typeface="阿里巴巴普惠体" panose="00020600040101010101" charset="-122"/>
                <a:ea typeface="阿里巴巴普惠体" panose="00020600040101010101" charset="-122"/>
                <a:cs typeface="阿里巴巴普惠体" panose="00020600040101010101" charset="-122"/>
                <a:sym typeface="+mn-ea"/>
              </a:rPr>
              <a:t>青少年如何防止吸毒</a:t>
            </a:r>
          </a:p>
        </p:txBody>
      </p:sp>
      <p:sp>
        <p:nvSpPr>
          <p:cNvPr id="10" name="文本框 9"/>
          <p:cNvSpPr txBox="1"/>
          <p:nvPr>
            <p:custDataLst>
              <p:tags r:id="rId2"/>
            </p:custDataLst>
          </p:nvPr>
        </p:nvSpPr>
        <p:spPr>
          <a:xfrm>
            <a:off x="3723958" y="1155700"/>
            <a:ext cx="4744085" cy="230505"/>
          </a:xfrm>
          <a:prstGeom prst="rect">
            <a:avLst/>
          </a:prstGeom>
          <a:noFill/>
        </p:spPr>
        <p:txBody>
          <a:bodyPr wrap="square" lIns="0" tIns="0" rIns="0" bIns="0" rtlCol="0" anchor="t">
            <a:spAutoFit/>
          </a:bodyPr>
          <a:lstStyle/>
          <a:p>
            <a:pPr lvl="0" algn="ctr">
              <a:buClrTx/>
              <a:buSzTx/>
              <a:buFontTx/>
            </a:pPr>
            <a:r>
              <a:rPr sz="1500">
                <a:solidFill>
                  <a:srgbClr val="3B7D23"/>
                </a:solidFill>
                <a:latin typeface="阿里巴巴普惠体" panose="00020600040101010101" charset="-122"/>
                <a:ea typeface="阿里巴巴普惠体" panose="00020600040101010101" charset="-122"/>
                <a:cs typeface="阿里巴巴普惠体" panose="00020600040101010101" charset="-122"/>
                <a:sym typeface="阿里巴巴普惠体" panose="00020600040101010101" charset="-122"/>
              </a:rPr>
              <a:t>How teenagers can prevent drug use</a:t>
            </a:r>
          </a:p>
        </p:txBody>
      </p:sp>
      <p:sp>
        <p:nvSpPr>
          <p:cNvPr id="12" name="圆角矩形 11"/>
          <p:cNvSpPr/>
          <p:nvPr/>
        </p:nvSpPr>
        <p:spPr>
          <a:xfrm>
            <a:off x="1141095" y="1689100"/>
            <a:ext cx="5923915" cy="506730"/>
          </a:xfrm>
          <a:prstGeom prst="roundRect">
            <a:avLst>
              <a:gd name="adj" fmla="val 50000"/>
            </a:avLst>
          </a:prstGeom>
          <a:solidFill>
            <a:srgbClr val="4BA937"/>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36195" rIns="0" bIns="0" numCol="1" spcCol="0" rtlCol="0" fromWordArt="0" anchor="ctr" anchorCtr="0" forceAA="0" compatLnSpc="1">
            <a:noAutofit/>
          </a:bodyPr>
          <a:lstStyle/>
          <a:p>
            <a:pPr lvl="0" algn="ctr">
              <a:buClrTx/>
              <a:buSzTx/>
              <a:buFontTx/>
            </a:pPr>
            <a:r>
              <a:rPr lang="zh-CN" altLang="en-US" sz="2100">
                <a:solidFill>
                  <a:schemeClr val="bg1"/>
                </a:solidFill>
                <a:latin typeface="阿里巴巴普惠体 Heavy" panose="00020600040101010101" charset="-122"/>
                <a:ea typeface="阿里巴巴普惠体 Heavy" panose="00020600040101010101" charset="-122"/>
                <a:cs typeface="阿里巴巴普惠体" panose="00020600040101010101" charset="-122"/>
                <a:sym typeface="+mn-ea"/>
              </a:rPr>
              <a:t>我国《刑法》规定的毒品犯罪的罪名有哪些</a:t>
            </a:r>
          </a:p>
        </p:txBody>
      </p:sp>
      <p:grpSp>
        <p:nvGrpSpPr>
          <p:cNvPr id="4" name="组合 3"/>
          <p:cNvGrpSpPr/>
          <p:nvPr/>
        </p:nvGrpSpPr>
        <p:grpSpPr>
          <a:xfrm>
            <a:off x="1141095" y="2468880"/>
            <a:ext cx="4815840" cy="531495"/>
            <a:chOff x="1878" y="4415"/>
            <a:chExt cx="10546" cy="927"/>
          </a:xfrm>
        </p:grpSpPr>
        <p:sp>
          <p:nvSpPr>
            <p:cNvPr id="20" name="矩形: 圆角 279"/>
            <p:cNvSpPr/>
            <p:nvPr>
              <p:custDataLst>
                <p:tags r:id="rId19"/>
              </p:custDataLst>
            </p:nvPr>
          </p:nvSpPr>
          <p:spPr>
            <a:xfrm>
              <a:off x="1878" y="4415"/>
              <a:ext cx="10546" cy="927"/>
            </a:xfrm>
            <a:prstGeom prst="roundRect">
              <a:avLst>
                <a:gd name="adj" fmla="val 4503"/>
              </a:avLst>
            </a:prstGeom>
            <a:solidFill>
              <a:schemeClr val="bg1"/>
            </a:solidFill>
            <a:ln w="12700">
              <a:gradFill>
                <a:gsLst>
                  <a:gs pos="0">
                    <a:srgbClr val="00CA75">
                      <a:alpha val="0"/>
                    </a:srgbClr>
                  </a:gs>
                  <a:gs pos="52000">
                    <a:srgbClr val="4BA937"/>
                  </a:gs>
                  <a:gs pos="100000">
                    <a:srgbClr val="00CB71">
                      <a:alpha val="0"/>
                    </a:srgbClr>
                  </a:gs>
                </a:gsLst>
                <a:lin ang="0" scaled="1"/>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a:cs typeface="阿里巴巴普惠体" panose="00020600040101010101" charset="-122"/>
              </a:endParaRPr>
            </a:p>
          </p:txBody>
        </p:sp>
        <p:sp>
          <p:nvSpPr>
            <p:cNvPr id="5" name="文本框 4"/>
            <p:cNvSpPr txBox="1"/>
            <p:nvPr>
              <p:custDataLst>
                <p:tags r:id="rId20"/>
              </p:custDataLst>
            </p:nvPr>
          </p:nvSpPr>
          <p:spPr>
            <a:xfrm>
              <a:off x="2220" y="4512"/>
              <a:ext cx="10028" cy="690"/>
            </a:xfrm>
            <a:prstGeom prst="rect">
              <a:avLst/>
            </a:prstGeom>
            <a:noFill/>
          </p:spPr>
          <p:txBody>
            <a:bodyPr wrap="square" rtlCol="0">
              <a:spAutoFit/>
            </a:bodyPr>
            <a:lstStyle/>
            <a:p>
              <a:pPr lvl="0" algn="l">
                <a:lnSpc>
                  <a:spcPct val="110000"/>
                </a:lnSpc>
                <a:buClrTx/>
                <a:buSzTx/>
                <a:buFontTx/>
              </a:pPr>
              <a:r>
                <a:rPr lang="zh-CN" altLang="en-US" dirty="0">
                  <a:solidFill>
                    <a:schemeClr val="tx1">
                      <a:lumMod val="75000"/>
                      <a:lumOff val="25000"/>
                    </a:schemeClr>
                  </a:solidFill>
                  <a:latin typeface="阿里巴巴普惠体" panose="00020600040101010101" charset="-122"/>
                  <a:ea typeface="阿里巴巴普惠体" panose="00020600040101010101" charset="-122"/>
                  <a:cs typeface="阿里巴巴普惠体" panose="00020600040101010101" charset="-122"/>
                  <a:sym typeface="+mn-ea"/>
                </a:rPr>
                <a:t>6．非法买卖制制品罪（350条）</a:t>
              </a:r>
            </a:p>
          </p:txBody>
        </p:sp>
      </p:grpSp>
      <p:grpSp>
        <p:nvGrpSpPr>
          <p:cNvPr id="6" name="组合 5"/>
          <p:cNvGrpSpPr/>
          <p:nvPr/>
        </p:nvGrpSpPr>
        <p:grpSpPr>
          <a:xfrm>
            <a:off x="6108065" y="2468880"/>
            <a:ext cx="4815840" cy="531495"/>
            <a:chOff x="1878" y="4415"/>
            <a:chExt cx="10546" cy="927"/>
          </a:xfrm>
        </p:grpSpPr>
        <p:sp>
          <p:nvSpPr>
            <p:cNvPr id="7" name="矩形: 圆角 279"/>
            <p:cNvSpPr/>
            <p:nvPr>
              <p:custDataLst>
                <p:tags r:id="rId17"/>
              </p:custDataLst>
            </p:nvPr>
          </p:nvSpPr>
          <p:spPr>
            <a:xfrm>
              <a:off x="1878" y="4415"/>
              <a:ext cx="10546" cy="927"/>
            </a:xfrm>
            <a:prstGeom prst="roundRect">
              <a:avLst>
                <a:gd name="adj" fmla="val 4503"/>
              </a:avLst>
            </a:prstGeom>
            <a:solidFill>
              <a:schemeClr val="bg1"/>
            </a:solidFill>
            <a:ln w="12700">
              <a:gradFill>
                <a:gsLst>
                  <a:gs pos="0">
                    <a:srgbClr val="00CA75">
                      <a:alpha val="0"/>
                    </a:srgbClr>
                  </a:gs>
                  <a:gs pos="52000">
                    <a:srgbClr val="4BA937"/>
                  </a:gs>
                  <a:gs pos="100000">
                    <a:srgbClr val="00CB71">
                      <a:alpha val="0"/>
                    </a:srgbClr>
                  </a:gs>
                </a:gsLst>
                <a:lin ang="0" scaled="1"/>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a:cs typeface="阿里巴巴普惠体" panose="00020600040101010101" charset="-122"/>
              </a:endParaRPr>
            </a:p>
          </p:txBody>
        </p:sp>
        <p:sp>
          <p:nvSpPr>
            <p:cNvPr id="11" name="文本框 10"/>
            <p:cNvSpPr txBox="1"/>
            <p:nvPr>
              <p:custDataLst>
                <p:tags r:id="rId18"/>
              </p:custDataLst>
            </p:nvPr>
          </p:nvSpPr>
          <p:spPr>
            <a:xfrm>
              <a:off x="2220" y="4512"/>
              <a:ext cx="10028" cy="690"/>
            </a:xfrm>
            <a:prstGeom prst="rect">
              <a:avLst/>
            </a:prstGeom>
            <a:noFill/>
          </p:spPr>
          <p:txBody>
            <a:bodyPr wrap="square" rtlCol="0">
              <a:spAutoFit/>
            </a:bodyPr>
            <a:lstStyle/>
            <a:p>
              <a:pPr lvl="0" algn="l">
                <a:lnSpc>
                  <a:spcPct val="110000"/>
                </a:lnSpc>
                <a:buClrTx/>
                <a:buSzTx/>
                <a:buFontTx/>
              </a:pPr>
              <a:r>
                <a:rPr lang="zh-CN" altLang="en-US" dirty="0">
                  <a:solidFill>
                    <a:schemeClr val="tx1">
                      <a:lumMod val="75000"/>
                      <a:lumOff val="25000"/>
                    </a:schemeClr>
                  </a:solidFill>
                  <a:latin typeface="阿里巴巴普惠体" panose="00020600040101010101" charset="-122"/>
                  <a:ea typeface="阿里巴巴普惠体" panose="00020600040101010101" charset="-122"/>
                  <a:cs typeface="阿里巴巴普惠体" panose="00020600040101010101" charset="-122"/>
                  <a:sym typeface="+mn-ea"/>
                </a:rPr>
                <a:t>7．非法种植毒品原植物罪（351条）</a:t>
              </a:r>
            </a:p>
          </p:txBody>
        </p:sp>
      </p:grpSp>
      <p:grpSp>
        <p:nvGrpSpPr>
          <p:cNvPr id="13" name="组合 12"/>
          <p:cNvGrpSpPr/>
          <p:nvPr/>
        </p:nvGrpSpPr>
        <p:grpSpPr>
          <a:xfrm>
            <a:off x="1141095" y="3180080"/>
            <a:ext cx="10064587" cy="531495"/>
            <a:chOff x="1878" y="4415"/>
            <a:chExt cx="18550" cy="927"/>
          </a:xfrm>
        </p:grpSpPr>
        <p:sp>
          <p:nvSpPr>
            <p:cNvPr id="14" name="矩形: 圆角 279"/>
            <p:cNvSpPr/>
            <p:nvPr>
              <p:custDataLst>
                <p:tags r:id="rId15"/>
              </p:custDataLst>
            </p:nvPr>
          </p:nvSpPr>
          <p:spPr>
            <a:xfrm>
              <a:off x="1878" y="4415"/>
              <a:ext cx="18550" cy="927"/>
            </a:xfrm>
            <a:prstGeom prst="roundRect">
              <a:avLst>
                <a:gd name="adj" fmla="val 4503"/>
              </a:avLst>
            </a:prstGeom>
            <a:solidFill>
              <a:schemeClr val="bg1"/>
            </a:solidFill>
            <a:ln w="12700">
              <a:gradFill>
                <a:gsLst>
                  <a:gs pos="0">
                    <a:srgbClr val="00CA75">
                      <a:alpha val="0"/>
                    </a:srgbClr>
                  </a:gs>
                  <a:gs pos="52000">
                    <a:srgbClr val="4BA937"/>
                  </a:gs>
                  <a:gs pos="100000">
                    <a:srgbClr val="00CB71">
                      <a:alpha val="0"/>
                    </a:srgbClr>
                  </a:gs>
                </a:gsLst>
                <a:lin ang="0" scaled="1"/>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a:cs typeface="阿里巴巴普惠体" panose="00020600040101010101" charset="-122"/>
              </a:endParaRPr>
            </a:p>
          </p:txBody>
        </p:sp>
        <p:sp>
          <p:nvSpPr>
            <p:cNvPr id="15" name="文本框 14"/>
            <p:cNvSpPr txBox="1"/>
            <p:nvPr>
              <p:custDataLst>
                <p:tags r:id="rId16"/>
              </p:custDataLst>
            </p:nvPr>
          </p:nvSpPr>
          <p:spPr>
            <a:xfrm>
              <a:off x="2220" y="4512"/>
              <a:ext cx="14841" cy="690"/>
            </a:xfrm>
            <a:prstGeom prst="rect">
              <a:avLst/>
            </a:prstGeom>
            <a:noFill/>
          </p:spPr>
          <p:txBody>
            <a:bodyPr wrap="square" rtlCol="0">
              <a:spAutoFit/>
            </a:bodyPr>
            <a:lstStyle/>
            <a:p>
              <a:pPr lvl="0" algn="l">
                <a:lnSpc>
                  <a:spcPct val="110000"/>
                </a:lnSpc>
                <a:buClrTx/>
                <a:buSzTx/>
                <a:buFontTx/>
              </a:pPr>
              <a:r>
                <a:rPr lang="zh-CN" altLang="en-US" dirty="0">
                  <a:solidFill>
                    <a:schemeClr val="tx1">
                      <a:lumMod val="75000"/>
                      <a:lumOff val="25000"/>
                    </a:schemeClr>
                  </a:solidFill>
                  <a:latin typeface="阿里巴巴普惠体" panose="00020600040101010101" charset="-122"/>
                  <a:ea typeface="阿里巴巴普惠体" panose="00020600040101010101" charset="-122"/>
                  <a:cs typeface="阿里巴巴普惠体" panose="00020600040101010101" charset="-122"/>
                  <a:sym typeface="+mn-ea"/>
                </a:rPr>
                <a:t>8．非法买卖、运输、携带、持有毒品原植物种子、幼苗罪（352条）</a:t>
              </a:r>
            </a:p>
          </p:txBody>
        </p:sp>
      </p:grpSp>
      <p:grpSp>
        <p:nvGrpSpPr>
          <p:cNvPr id="16" name="组合 15"/>
          <p:cNvGrpSpPr/>
          <p:nvPr/>
        </p:nvGrpSpPr>
        <p:grpSpPr>
          <a:xfrm>
            <a:off x="1141095" y="3891280"/>
            <a:ext cx="9914839" cy="531495"/>
            <a:chOff x="1878" y="4415"/>
            <a:chExt cx="18274" cy="927"/>
          </a:xfrm>
        </p:grpSpPr>
        <p:sp>
          <p:nvSpPr>
            <p:cNvPr id="17" name="矩形: 圆角 279"/>
            <p:cNvSpPr/>
            <p:nvPr>
              <p:custDataLst>
                <p:tags r:id="rId13"/>
              </p:custDataLst>
            </p:nvPr>
          </p:nvSpPr>
          <p:spPr>
            <a:xfrm>
              <a:off x="1878" y="4415"/>
              <a:ext cx="18274" cy="927"/>
            </a:xfrm>
            <a:prstGeom prst="roundRect">
              <a:avLst>
                <a:gd name="adj" fmla="val 4503"/>
              </a:avLst>
            </a:prstGeom>
            <a:solidFill>
              <a:schemeClr val="bg1"/>
            </a:solidFill>
            <a:ln w="12700">
              <a:gradFill>
                <a:gsLst>
                  <a:gs pos="0">
                    <a:srgbClr val="00CA75">
                      <a:alpha val="0"/>
                    </a:srgbClr>
                  </a:gs>
                  <a:gs pos="52000">
                    <a:srgbClr val="4BA937"/>
                  </a:gs>
                  <a:gs pos="100000">
                    <a:srgbClr val="00CB71">
                      <a:alpha val="0"/>
                    </a:srgbClr>
                  </a:gs>
                </a:gsLst>
                <a:lin ang="0" scaled="1"/>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a:cs typeface="阿里巴巴普惠体" panose="00020600040101010101" charset="-122"/>
              </a:endParaRPr>
            </a:p>
          </p:txBody>
        </p:sp>
        <p:sp>
          <p:nvSpPr>
            <p:cNvPr id="18" name="文本框 17"/>
            <p:cNvSpPr txBox="1"/>
            <p:nvPr>
              <p:custDataLst>
                <p:tags r:id="rId14"/>
              </p:custDataLst>
            </p:nvPr>
          </p:nvSpPr>
          <p:spPr>
            <a:xfrm>
              <a:off x="2220" y="4512"/>
              <a:ext cx="10028" cy="690"/>
            </a:xfrm>
            <a:prstGeom prst="rect">
              <a:avLst/>
            </a:prstGeom>
            <a:noFill/>
          </p:spPr>
          <p:txBody>
            <a:bodyPr wrap="square" rtlCol="0">
              <a:spAutoFit/>
            </a:bodyPr>
            <a:lstStyle/>
            <a:p>
              <a:pPr lvl="0" algn="l">
                <a:lnSpc>
                  <a:spcPct val="110000"/>
                </a:lnSpc>
                <a:buClrTx/>
                <a:buSzTx/>
                <a:buFontTx/>
              </a:pPr>
              <a:r>
                <a:rPr lang="zh-CN" altLang="en-US" dirty="0">
                  <a:solidFill>
                    <a:schemeClr val="tx1">
                      <a:lumMod val="75000"/>
                      <a:lumOff val="25000"/>
                    </a:schemeClr>
                  </a:solidFill>
                  <a:latin typeface="阿里巴巴普惠体" panose="00020600040101010101" charset="-122"/>
                  <a:ea typeface="阿里巴巴普惠体" panose="00020600040101010101" charset="-122"/>
                  <a:cs typeface="阿里巴巴普惠体" panose="00020600040101010101" charset="-122"/>
                  <a:sym typeface="+mn-ea"/>
                </a:rPr>
                <a:t>9．引诱、教唆、欺骗他人吸毒罪（353条）</a:t>
              </a:r>
            </a:p>
          </p:txBody>
        </p:sp>
      </p:grpSp>
      <p:grpSp>
        <p:nvGrpSpPr>
          <p:cNvPr id="38" name="组合 37"/>
          <p:cNvGrpSpPr/>
          <p:nvPr/>
        </p:nvGrpSpPr>
        <p:grpSpPr>
          <a:xfrm>
            <a:off x="1141095" y="5313680"/>
            <a:ext cx="9914296" cy="531495"/>
            <a:chOff x="1878" y="4415"/>
            <a:chExt cx="18273" cy="927"/>
          </a:xfrm>
        </p:grpSpPr>
        <p:sp>
          <p:nvSpPr>
            <p:cNvPr id="39" name="矩形: 圆角 279"/>
            <p:cNvSpPr/>
            <p:nvPr>
              <p:custDataLst>
                <p:tags r:id="rId11"/>
              </p:custDataLst>
            </p:nvPr>
          </p:nvSpPr>
          <p:spPr>
            <a:xfrm>
              <a:off x="1878" y="4415"/>
              <a:ext cx="18273" cy="927"/>
            </a:xfrm>
            <a:prstGeom prst="roundRect">
              <a:avLst>
                <a:gd name="adj" fmla="val 4503"/>
              </a:avLst>
            </a:prstGeom>
            <a:solidFill>
              <a:schemeClr val="bg1"/>
            </a:solidFill>
            <a:ln w="12700">
              <a:gradFill>
                <a:gsLst>
                  <a:gs pos="0">
                    <a:srgbClr val="00CA75">
                      <a:alpha val="0"/>
                    </a:srgbClr>
                  </a:gs>
                  <a:gs pos="52000">
                    <a:srgbClr val="4BA937"/>
                  </a:gs>
                  <a:gs pos="100000">
                    <a:srgbClr val="00CB71">
                      <a:alpha val="0"/>
                    </a:srgbClr>
                  </a:gs>
                </a:gsLst>
                <a:lin ang="0" scaled="1"/>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a:cs typeface="阿里巴巴普惠体" panose="00020600040101010101" charset="-122"/>
              </a:endParaRPr>
            </a:p>
          </p:txBody>
        </p:sp>
        <p:sp>
          <p:nvSpPr>
            <p:cNvPr id="40" name="文本框 39"/>
            <p:cNvSpPr txBox="1"/>
            <p:nvPr>
              <p:custDataLst>
                <p:tags r:id="rId12"/>
              </p:custDataLst>
            </p:nvPr>
          </p:nvSpPr>
          <p:spPr>
            <a:xfrm>
              <a:off x="2220" y="4512"/>
              <a:ext cx="10028" cy="690"/>
            </a:xfrm>
            <a:prstGeom prst="rect">
              <a:avLst/>
            </a:prstGeom>
            <a:noFill/>
          </p:spPr>
          <p:txBody>
            <a:bodyPr wrap="square" rtlCol="0">
              <a:spAutoFit/>
            </a:bodyPr>
            <a:lstStyle/>
            <a:p>
              <a:pPr lvl="0" algn="l">
                <a:lnSpc>
                  <a:spcPct val="110000"/>
                </a:lnSpc>
                <a:buClrTx/>
                <a:buSzTx/>
                <a:buFontTx/>
              </a:pPr>
              <a:r>
                <a:rPr lang="zh-CN" altLang="en-US" dirty="0">
                  <a:solidFill>
                    <a:schemeClr val="tx1">
                      <a:lumMod val="75000"/>
                      <a:lumOff val="25000"/>
                    </a:schemeClr>
                  </a:solidFill>
                  <a:latin typeface="阿里巴巴普惠体" panose="00020600040101010101" charset="-122"/>
                  <a:ea typeface="阿里巴巴普惠体" panose="00020600040101010101" charset="-122"/>
                  <a:cs typeface="阿里巴巴普惠体" panose="00020600040101010101" charset="-122"/>
                  <a:sym typeface="+mn-ea"/>
                </a:rPr>
                <a:t>12．非法提供麻醉药品、精神药品罪（355条）</a:t>
              </a:r>
            </a:p>
          </p:txBody>
        </p:sp>
      </p:grpSp>
      <p:grpSp>
        <p:nvGrpSpPr>
          <p:cNvPr id="45" name="组合 44"/>
          <p:cNvGrpSpPr/>
          <p:nvPr/>
        </p:nvGrpSpPr>
        <p:grpSpPr>
          <a:xfrm>
            <a:off x="10756265" y="5972175"/>
            <a:ext cx="617220" cy="215900"/>
            <a:chOff x="16722" y="9359"/>
            <a:chExt cx="972" cy="340"/>
          </a:xfrm>
          <a:gradFill>
            <a:gsLst>
              <a:gs pos="0">
                <a:srgbClr val="00CA75"/>
              </a:gs>
              <a:gs pos="100000">
                <a:srgbClr val="4BA937">
                  <a:alpha val="0"/>
                </a:srgbClr>
              </a:gs>
            </a:gsLst>
            <a:lin ang="10800000" scaled="0"/>
          </a:gradFill>
        </p:grpSpPr>
        <p:sp>
          <p:nvSpPr>
            <p:cNvPr id="46" name="燕尾形 45"/>
            <p:cNvSpPr/>
            <p:nvPr>
              <p:custDataLst>
                <p:tags r:id="rId7"/>
              </p:custDataLst>
            </p:nvPr>
          </p:nvSpPr>
          <p:spPr>
            <a:xfrm>
              <a:off x="17194" y="9359"/>
              <a:ext cx="264" cy="34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阿里巴巴普惠体" panose="00020600040101010101" charset="-122"/>
              </a:endParaRPr>
            </a:p>
          </p:txBody>
        </p:sp>
        <p:sp>
          <p:nvSpPr>
            <p:cNvPr id="47" name="燕尾形 46"/>
            <p:cNvSpPr/>
            <p:nvPr>
              <p:custDataLst>
                <p:tags r:id="rId8"/>
              </p:custDataLst>
            </p:nvPr>
          </p:nvSpPr>
          <p:spPr>
            <a:xfrm>
              <a:off x="17430" y="9359"/>
              <a:ext cx="264" cy="34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阿里巴巴普惠体" panose="00020600040101010101" charset="-122"/>
              </a:endParaRPr>
            </a:p>
          </p:txBody>
        </p:sp>
        <p:sp>
          <p:nvSpPr>
            <p:cNvPr id="48" name="燕尾形 47"/>
            <p:cNvSpPr/>
            <p:nvPr>
              <p:custDataLst>
                <p:tags r:id="rId9"/>
              </p:custDataLst>
            </p:nvPr>
          </p:nvSpPr>
          <p:spPr>
            <a:xfrm>
              <a:off x="16722" y="9359"/>
              <a:ext cx="264" cy="34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阿里巴巴普惠体" panose="00020600040101010101" charset="-122"/>
              </a:endParaRPr>
            </a:p>
          </p:txBody>
        </p:sp>
        <p:sp>
          <p:nvSpPr>
            <p:cNvPr id="49" name="燕尾形 48"/>
            <p:cNvSpPr/>
            <p:nvPr>
              <p:custDataLst>
                <p:tags r:id="rId10"/>
              </p:custDataLst>
            </p:nvPr>
          </p:nvSpPr>
          <p:spPr>
            <a:xfrm>
              <a:off x="16958" y="9359"/>
              <a:ext cx="264" cy="34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阿里巴巴普惠体" panose="00020600040101010101" charset="-122"/>
              </a:endParaRPr>
            </a:p>
          </p:txBody>
        </p:sp>
      </p:grpSp>
      <p:grpSp>
        <p:nvGrpSpPr>
          <p:cNvPr id="3" name="组合 2"/>
          <p:cNvGrpSpPr/>
          <p:nvPr/>
        </p:nvGrpSpPr>
        <p:grpSpPr>
          <a:xfrm>
            <a:off x="1141095" y="4602480"/>
            <a:ext cx="4815840" cy="531495"/>
            <a:chOff x="1878" y="4415"/>
            <a:chExt cx="10546" cy="927"/>
          </a:xfrm>
        </p:grpSpPr>
        <p:sp>
          <p:nvSpPr>
            <p:cNvPr id="19" name="矩形: 圆角 279"/>
            <p:cNvSpPr/>
            <p:nvPr>
              <p:custDataLst>
                <p:tags r:id="rId5"/>
              </p:custDataLst>
            </p:nvPr>
          </p:nvSpPr>
          <p:spPr>
            <a:xfrm>
              <a:off x="1878" y="4415"/>
              <a:ext cx="10546" cy="927"/>
            </a:xfrm>
            <a:prstGeom prst="roundRect">
              <a:avLst>
                <a:gd name="adj" fmla="val 4503"/>
              </a:avLst>
            </a:prstGeom>
            <a:solidFill>
              <a:schemeClr val="bg1"/>
            </a:solidFill>
            <a:ln w="12700">
              <a:gradFill>
                <a:gsLst>
                  <a:gs pos="0">
                    <a:srgbClr val="00CA75">
                      <a:alpha val="0"/>
                    </a:srgbClr>
                  </a:gs>
                  <a:gs pos="52000">
                    <a:srgbClr val="4BA937"/>
                  </a:gs>
                  <a:gs pos="100000">
                    <a:srgbClr val="00CB71">
                      <a:alpha val="0"/>
                    </a:srgbClr>
                  </a:gs>
                </a:gsLst>
                <a:lin ang="0" scaled="1"/>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a:cs typeface="阿里巴巴普惠体" panose="00020600040101010101" charset="-122"/>
              </a:endParaRPr>
            </a:p>
          </p:txBody>
        </p:sp>
        <p:sp>
          <p:nvSpPr>
            <p:cNvPr id="21" name="文本框 20"/>
            <p:cNvSpPr txBox="1"/>
            <p:nvPr>
              <p:custDataLst>
                <p:tags r:id="rId6"/>
              </p:custDataLst>
            </p:nvPr>
          </p:nvSpPr>
          <p:spPr>
            <a:xfrm>
              <a:off x="2220" y="4512"/>
              <a:ext cx="10028" cy="690"/>
            </a:xfrm>
            <a:prstGeom prst="rect">
              <a:avLst/>
            </a:prstGeom>
            <a:noFill/>
          </p:spPr>
          <p:txBody>
            <a:bodyPr wrap="square" rtlCol="0">
              <a:spAutoFit/>
            </a:bodyPr>
            <a:lstStyle/>
            <a:p>
              <a:pPr lvl="0" algn="l">
                <a:lnSpc>
                  <a:spcPct val="110000"/>
                </a:lnSpc>
                <a:buClrTx/>
                <a:buSzTx/>
                <a:buFontTx/>
              </a:pPr>
              <a:r>
                <a:rPr lang="zh-CN" altLang="en-US" dirty="0">
                  <a:solidFill>
                    <a:schemeClr val="tx1">
                      <a:lumMod val="75000"/>
                      <a:lumOff val="25000"/>
                    </a:schemeClr>
                  </a:solidFill>
                  <a:latin typeface="阿里巴巴普惠体" panose="00020600040101010101" charset="-122"/>
                  <a:ea typeface="阿里巴巴普惠体" panose="00020600040101010101" charset="-122"/>
                  <a:cs typeface="阿里巴巴普惠体" panose="00020600040101010101" charset="-122"/>
                  <a:sym typeface="+mn-ea"/>
                </a:rPr>
                <a:t>10．强迫他人吸毒罪（353条）</a:t>
              </a:r>
            </a:p>
          </p:txBody>
        </p:sp>
      </p:grpSp>
      <p:grpSp>
        <p:nvGrpSpPr>
          <p:cNvPr id="22" name="组合 21"/>
          <p:cNvGrpSpPr/>
          <p:nvPr/>
        </p:nvGrpSpPr>
        <p:grpSpPr>
          <a:xfrm>
            <a:off x="6108065" y="4608195"/>
            <a:ext cx="4815840" cy="531495"/>
            <a:chOff x="1878" y="4415"/>
            <a:chExt cx="10546" cy="927"/>
          </a:xfrm>
        </p:grpSpPr>
        <p:sp>
          <p:nvSpPr>
            <p:cNvPr id="23" name="矩形: 圆角 279"/>
            <p:cNvSpPr/>
            <p:nvPr>
              <p:custDataLst>
                <p:tags r:id="rId3"/>
              </p:custDataLst>
            </p:nvPr>
          </p:nvSpPr>
          <p:spPr>
            <a:xfrm>
              <a:off x="1878" y="4415"/>
              <a:ext cx="10546" cy="927"/>
            </a:xfrm>
            <a:prstGeom prst="roundRect">
              <a:avLst>
                <a:gd name="adj" fmla="val 4503"/>
              </a:avLst>
            </a:prstGeom>
            <a:solidFill>
              <a:schemeClr val="bg1"/>
            </a:solidFill>
            <a:ln w="12700">
              <a:gradFill>
                <a:gsLst>
                  <a:gs pos="0">
                    <a:srgbClr val="00CA75">
                      <a:alpha val="0"/>
                    </a:srgbClr>
                  </a:gs>
                  <a:gs pos="52000">
                    <a:srgbClr val="4BA937"/>
                  </a:gs>
                  <a:gs pos="100000">
                    <a:srgbClr val="00CB71">
                      <a:alpha val="0"/>
                    </a:srgbClr>
                  </a:gs>
                </a:gsLst>
                <a:lin ang="0" scaled="1"/>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a:cs typeface="阿里巴巴普惠体" panose="00020600040101010101" charset="-122"/>
              </a:endParaRPr>
            </a:p>
          </p:txBody>
        </p:sp>
        <p:sp>
          <p:nvSpPr>
            <p:cNvPr id="24" name="文本框 23"/>
            <p:cNvSpPr txBox="1"/>
            <p:nvPr>
              <p:custDataLst>
                <p:tags r:id="rId4"/>
              </p:custDataLst>
            </p:nvPr>
          </p:nvSpPr>
          <p:spPr>
            <a:xfrm>
              <a:off x="2220" y="4512"/>
              <a:ext cx="10028" cy="690"/>
            </a:xfrm>
            <a:prstGeom prst="rect">
              <a:avLst/>
            </a:prstGeom>
            <a:noFill/>
          </p:spPr>
          <p:txBody>
            <a:bodyPr wrap="square" rtlCol="0">
              <a:spAutoFit/>
            </a:bodyPr>
            <a:lstStyle/>
            <a:p>
              <a:pPr lvl="0" algn="l">
                <a:lnSpc>
                  <a:spcPct val="110000"/>
                </a:lnSpc>
                <a:buClrTx/>
                <a:buSzTx/>
                <a:buFontTx/>
              </a:pPr>
              <a:r>
                <a:rPr lang="zh-CN" altLang="en-US" dirty="0">
                  <a:solidFill>
                    <a:schemeClr val="tx1">
                      <a:lumMod val="75000"/>
                      <a:lumOff val="25000"/>
                    </a:schemeClr>
                  </a:solidFill>
                  <a:latin typeface="阿里巴巴普惠体" panose="00020600040101010101" charset="-122"/>
                  <a:ea typeface="阿里巴巴普惠体" panose="00020600040101010101" charset="-122"/>
                  <a:cs typeface="阿里巴巴普惠体" panose="00020600040101010101" charset="-122"/>
                  <a:sym typeface="+mn-ea"/>
                </a:rPr>
                <a:t>11．容留他人吸毒罪（354条）</a:t>
              </a:r>
            </a:p>
          </p:txBody>
        </p:sp>
      </p:grpSp>
    </p:spTree>
  </p:cSld>
  <p:clrMapOvr>
    <a:masterClrMapping/>
  </p:clrMapOvr>
  <mc:AlternateContent xmlns:mc="http://schemas.openxmlformats.org/markup-compatibility/2006" xmlns:p15="http://schemas.microsoft.com/office/powerpoint/2012/main">
    <mc:Choice Requires="p15">
      <p:transition spd="med">
        <p15:prstTrans prst="peelOff"/>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par>
                          <p:cTn id="8" fill="hold">
                            <p:stCondLst>
                              <p:cond delay="500"/>
                            </p:stCondLst>
                            <p:childTnLst>
                              <p:par>
                                <p:cTn id="9" presetID="6" presetClass="entr" presetSubtype="32" fill="hold" nodeType="afterEffect">
                                  <p:stCondLst>
                                    <p:cond delay="0"/>
                                  </p:stCondLst>
                                  <p:childTnLst>
                                    <p:set>
                                      <p:cBhvr>
                                        <p:cTn id="10" dur="500" fill="hold">
                                          <p:stCondLst>
                                            <p:cond delay="0"/>
                                          </p:stCondLst>
                                        </p:cTn>
                                        <p:tgtEl>
                                          <p:spTgt spid="8"/>
                                        </p:tgtEl>
                                        <p:attrNameLst>
                                          <p:attrName>style.visibility</p:attrName>
                                        </p:attrNameLst>
                                      </p:cBhvr>
                                      <p:to>
                                        <p:strVal val="visible"/>
                                      </p:to>
                                    </p:set>
                                    <p:animEffect transition="in" filter="circle(out)">
                                      <p:cBhvr>
                                        <p:cTn id="11" dur="500"/>
                                        <p:tgtEl>
                                          <p:spTgt spid="8"/>
                                        </p:tgtEl>
                                      </p:cBhvr>
                                    </p:animEffect>
                                  </p:childTnLst>
                                </p:cTn>
                              </p:par>
                            </p:childTnLst>
                          </p:cTn>
                        </p:par>
                        <p:par>
                          <p:cTn id="12" fill="hold">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arn(inVertical)">
                                      <p:cBhvr>
                                        <p:cTn id="15" dur="500"/>
                                        <p:tgtEl>
                                          <p:spTgt spid="9"/>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barn(inVertical)">
                                      <p:cBhvr>
                                        <p:cTn id="18" dur="500"/>
                                        <p:tgtEl>
                                          <p:spTgt spid="10"/>
                                        </p:tgtEl>
                                      </p:cBhvr>
                                    </p:animEffect>
                                  </p:childTnLst>
                                </p:cTn>
                              </p:par>
                            </p:childTnLst>
                          </p:cTn>
                        </p:par>
                        <p:par>
                          <p:cTn id="19" fill="hold">
                            <p:stCondLst>
                              <p:cond delay="1500"/>
                            </p:stCondLst>
                            <p:childTnLst>
                              <p:par>
                                <p:cTn id="20" presetID="22" presetClass="entr" presetSubtype="4"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down)">
                                      <p:cBhvr>
                                        <p:cTn id="22" dur="500"/>
                                        <p:tgtEl>
                                          <p:spTgt spid="12"/>
                                        </p:tgtEl>
                                      </p:cBhvr>
                                    </p:animEffect>
                                  </p:childTnLst>
                                </p:cTn>
                              </p:par>
                            </p:childTnLst>
                          </p:cTn>
                        </p:par>
                        <p:par>
                          <p:cTn id="23" fill="hold">
                            <p:stCondLst>
                              <p:cond delay="2000"/>
                            </p:stCondLst>
                            <p:childTnLst>
                              <p:par>
                                <p:cTn id="24" presetID="18" presetClass="entr" presetSubtype="6" fill="hold" nodeType="after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strips(downRight)">
                                      <p:cBhvr>
                                        <p:cTn id="26" dur="500"/>
                                        <p:tgtEl>
                                          <p:spTgt spid="4"/>
                                        </p:tgtEl>
                                      </p:cBhvr>
                                    </p:animEffect>
                                  </p:childTnLst>
                                </p:cTn>
                              </p:par>
                              <p:par>
                                <p:cTn id="27" presetID="18" presetClass="entr" presetSubtype="6" fill="hold" nodeType="with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strips(downRight)">
                                      <p:cBhvr>
                                        <p:cTn id="29" dur="500"/>
                                        <p:tgtEl>
                                          <p:spTgt spid="6"/>
                                        </p:tgtEl>
                                      </p:cBhvr>
                                    </p:animEffect>
                                  </p:childTnLst>
                                </p:cTn>
                              </p:par>
                              <p:par>
                                <p:cTn id="30" presetID="18" presetClass="entr" presetSubtype="6" fill="hold" nodeType="with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strips(downRight)">
                                      <p:cBhvr>
                                        <p:cTn id="32" dur="500"/>
                                        <p:tgtEl>
                                          <p:spTgt spid="13"/>
                                        </p:tgtEl>
                                      </p:cBhvr>
                                    </p:animEffect>
                                  </p:childTnLst>
                                </p:cTn>
                              </p:par>
                            </p:childTnLst>
                          </p:cTn>
                        </p:par>
                        <p:par>
                          <p:cTn id="33" fill="hold">
                            <p:stCondLst>
                              <p:cond delay="2500"/>
                            </p:stCondLst>
                            <p:childTnLst>
                              <p:par>
                                <p:cTn id="34" presetID="18" presetClass="entr" presetSubtype="6" fill="hold" nodeType="after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strips(downRight)">
                                      <p:cBhvr>
                                        <p:cTn id="36" dur="500"/>
                                        <p:tgtEl>
                                          <p:spTgt spid="16"/>
                                        </p:tgtEl>
                                      </p:cBhvr>
                                    </p:animEffect>
                                  </p:childTnLst>
                                </p:cTn>
                              </p:par>
                              <p:par>
                                <p:cTn id="37" presetID="18" presetClass="entr" presetSubtype="6" fill="hold" nodeType="with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strips(downRight)">
                                      <p:cBhvr>
                                        <p:cTn id="39" dur="500"/>
                                        <p:tgtEl>
                                          <p:spTgt spid="3"/>
                                        </p:tgtEl>
                                      </p:cBhvr>
                                    </p:animEffect>
                                  </p:childTnLst>
                                </p:cTn>
                              </p:par>
                              <p:par>
                                <p:cTn id="40" presetID="18" presetClass="entr" presetSubtype="6" fill="hold" nodeType="with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strips(downRight)">
                                      <p:cBhvr>
                                        <p:cTn id="42" dur="500"/>
                                        <p:tgtEl>
                                          <p:spTgt spid="22"/>
                                        </p:tgtEl>
                                      </p:cBhvr>
                                    </p:animEffect>
                                  </p:childTnLst>
                                </p:cTn>
                              </p:par>
                              <p:par>
                                <p:cTn id="43" presetID="18" presetClass="entr" presetSubtype="6" fill="hold" nodeType="withEffect">
                                  <p:stCondLst>
                                    <p:cond delay="0"/>
                                  </p:stCondLst>
                                  <p:childTnLst>
                                    <p:set>
                                      <p:cBhvr>
                                        <p:cTn id="44" dur="1" fill="hold">
                                          <p:stCondLst>
                                            <p:cond delay="0"/>
                                          </p:stCondLst>
                                        </p:cTn>
                                        <p:tgtEl>
                                          <p:spTgt spid="38"/>
                                        </p:tgtEl>
                                        <p:attrNameLst>
                                          <p:attrName>style.visibility</p:attrName>
                                        </p:attrNameLst>
                                      </p:cBhvr>
                                      <p:to>
                                        <p:strVal val="visible"/>
                                      </p:to>
                                    </p:set>
                                    <p:animEffect transition="in" filter="strips(downRight)">
                                      <p:cBhvr>
                                        <p:cTn id="45" dur="500"/>
                                        <p:tgtEl>
                                          <p:spTgt spid="38"/>
                                        </p:tgtEl>
                                      </p:cBhvr>
                                    </p:animEffect>
                                  </p:childTnLst>
                                </p:cTn>
                              </p:par>
                              <p:par>
                                <p:cTn id="46" presetID="22" presetClass="entr" presetSubtype="8" fill="hold" nodeType="withEffect">
                                  <p:stCondLst>
                                    <p:cond delay="0"/>
                                  </p:stCondLst>
                                  <p:childTnLst>
                                    <p:set>
                                      <p:cBhvr>
                                        <p:cTn id="47" dur="1" fill="hold">
                                          <p:stCondLst>
                                            <p:cond delay="0"/>
                                          </p:stCondLst>
                                        </p:cTn>
                                        <p:tgtEl>
                                          <p:spTgt spid="45"/>
                                        </p:tgtEl>
                                        <p:attrNameLst>
                                          <p:attrName>style.visibility</p:attrName>
                                        </p:attrNameLst>
                                      </p:cBhvr>
                                      <p:to>
                                        <p:strVal val="visible"/>
                                      </p:to>
                                    </p:set>
                                    <p:animEffect transition="in" filter="wipe(left)">
                                      <p:cBhvr>
                                        <p:cTn id="48"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2"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01-恢复的"/>
          <p:cNvPicPr>
            <a:picLocks noChangeAspect="1"/>
          </p:cNvPicPr>
          <p:nvPr/>
        </p:nvPicPr>
        <p:blipFill>
          <a:blip r:embed="rId12"/>
          <a:stretch>
            <a:fillRect/>
          </a:stretch>
        </p:blipFill>
        <p:spPr>
          <a:xfrm>
            <a:off x="0" y="0"/>
            <a:ext cx="12192000" cy="6858635"/>
          </a:xfrm>
          <a:prstGeom prst="rect">
            <a:avLst/>
          </a:prstGeom>
        </p:spPr>
      </p:pic>
      <p:pic>
        <p:nvPicPr>
          <p:cNvPr id="8" name="图片 7" descr="00"/>
          <p:cNvPicPr>
            <a:picLocks noChangeAspect="1"/>
          </p:cNvPicPr>
          <p:nvPr/>
        </p:nvPicPr>
        <p:blipFill>
          <a:blip r:embed="rId13"/>
          <a:srcRect l="2349" r="2109"/>
          <a:stretch>
            <a:fillRect/>
          </a:stretch>
        </p:blipFill>
        <p:spPr>
          <a:xfrm>
            <a:off x="271780" y="19685"/>
            <a:ext cx="11648440" cy="6741160"/>
          </a:xfrm>
          <a:prstGeom prst="rect">
            <a:avLst/>
          </a:prstGeom>
        </p:spPr>
      </p:pic>
      <p:sp>
        <p:nvSpPr>
          <p:cNvPr id="9" name="文本框 8"/>
          <p:cNvSpPr txBox="1"/>
          <p:nvPr>
            <p:custDataLst>
              <p:tags r:id="rId1"/>
            </p:custDataLst>
          </p:nvPr>
        </p:nvSpPr>
        <p:spPr>
          <a:xfrm>
            <a:off x="3048000" y="633214"/>
            <a:ext cx="6096000" cy="534035"/>
          </a:xfrm>
          <a:prstGeom prst="rect">
            <a:avLst/>
          </a:prstGeom>
          <a:noFill/>
        </p:spPr>
        <p:txBody>
          <a:bodyPr wrap="square" rtlCol="0" anchor="t">
            <a:spAutoFit/>
          </a:bodyPr>
          <a:lstStyle/>
          <a:p>
            <a:pPr lvl="0" algn="ctr">
              <a:lnSpc>
                <a:spcPct val="90000"/>
              </a:lnSpc>
              <a:buClrTx/>
              <a:buSzTx/>
              <a:buFontTx/>
            </a:pPr>
            <a:r>
              <a:rPr lang="zh-CN" altLang="en-US" sz="3200" b="1">
                <a:solidFill>
                  <a:srgbClr val="3B7D23"/>
                </a:solidFill>
                <a:latin typeface="阿里巴巴普惠体" panose="00020600040101010101" charset="-122"/>
                <a:ea typeface="阿里巴巴普惠体" panose="00020600040101010101" charset="-122"/>
                <a:cs typeface="阿里巴巴普惠体" panose="00020600040101010101" charset="-122"/>
                <a:sym typeface="+mn-ea"/>
              </a:rPr>
              <a:t>青少年如何防止吸毒</a:t>
            </a:r>
          </a:p>
        </p:txBody>
      </p:sp>
      <p:sp>
        <p:nvSpPr>
          <p:cNvPr id="10" name="文本框 9"/>
          <p:cNvSpPr txBox="1"/>
          <p:nvPr>
            <p:custDataLst>
              <p:tags r:id="rId2"/>
            </p:custDataLst>
          </p:nvPr>
        </p:nvSpPr>
        <p:spPr>
          <a:xfrm>
            <a:off x="3723958" y="1155700"/>
            <a:ext cx="4744085" cy="230505"/>
          </a:xfrm>
          <a:prstGeom prst="rect">
            <a:avLst/>
          </a:prstGeom>
          <a:noFill/>
        </p:spPr>
        <p:txBody>
          <a:bodyPr wrap="square" lIns="0" tIns="0" rIns="0" bIns="0" rtlCol="0" anchor="t">
            <a:spAutoFit/>
          </a:bodyPr>
          <a:lstStyle/>
          <a:p>
            <a:pPr lvl="0" algn="ctr">
              <a:buClrTx/>
              <a:buSzTx/>
              <a:buFontTx/>
            </a:pPr>
            <a:r>
              <a:rPr sz="1500">
                <a:solidFill>
                  <a:srgbClr val="3B7D23"/>
                </a:solidFill>
                <a:latin typeface="阿里巴巴普惠体" panose="00020600040101010101" charset="-122"/>
                <a:ea typeface="阿里巴巴普惠体" panose="00020600040101010101" charset="-122"/>
                <a:cs typeface="阿里巴巴普惠体" panose="00020600040101010101" charset="-122"/>
                <a:sym typeface="阿里巴巴普惠体" panose="00020600040101010101" charset="-122"/>
              </a:rPr>
              <a:t>How teenagers can prevent drug use</a:t>
            </a:r>
          </a:p>
        </p:txBody>
      </p:sp>
      <p:grpSp>
        <p:nvGrpSpPr>
          <p:cNvPr id="45" name="组合 44"/>
          <p:cNvGrpSpPr/>
          <p:nvPr/>
        </p:nvGrpSpPr>
        <p:grpSpPr>
          <a:xfrm>
            <a:off x="10756265" y="5972175"/>
            <a:ext cx="617220" cy="215900"/>
            <a:chOff x="16722" y="9359"/>
            <a:chExt cx="972" cy="340"/>
          </a:xfrm>
          <a:gradFill>
            <a:gsLst>
              <a:gs pos="0">
                <a:srgbClr val="00CA75"/>
              </a:gs>
              <a:gs pos="100000">
                <a:srgbClr val="4BA937">
                  <a:alpha val="0"/>
                </a:srgbClr>
              </a:gs>
            </a:gsLst>
            <a:lin ang="10800000" scaled="0"/>
          </a:gradFill>
        </p:grpSpPr>
        <p:sp>
          <p:nvSpPr>
            <p:cNvPr id="46" name="燕尾形 45"/>
            <p:cNvSpPr/>
            <p:nvPr>
              <p:custDataLst>
                <p:tags r:id="rId7"/>
              </p:custDataLst>
            </p:nvPr>
          </p:nvSpPr>
          <p:spPr>
            <a:xfrm>
              <a:off x="17194" y="9359"/>
              <a:ext cx="264" cy="34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阿里巴巴普惠体" panose="00020600040101010101" charset="-122"/>
              </a:endParaRPr>
            </a:p>
          </p:txBody>
        </p:sp>
        <p:sp>
          <p:nvSpPr>
            <p:cNvPr id="47" name="燕尾形 46"/>
            <p:cNvSpPr/>
            <p:nvPr>
              <p:custDataLst>
                <p:tags r:id="rId8"/>
              </p:custDataLst>
            </p:nvPr>
          </p:nvSpPr>
          <p:spPr>
            <a:xfrm>
              <a:off x="17430" y="9359"/>
              <a:ext cx="264" cy="34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阿里巴巴普惠体" panose="00020600040101010101" charset="-122"/>
              </a:endParaRPr>
            </a:p>
          </p:txBody>
        </p:sp>
        <p:sp>
          <p:nvSpPr>
            <p:cNvPr id="48" name="燕尾形 47"/>
            <p:cNvSpPr/>
            <p:nvPr>
              <p:custDataLst>
                <p:tags r:id="rId9"/>
              </p:custDataLst>
            </p:nvPr>
          </p:nvSpPr>
          <p:spPr>
            <a:xfrm>
              <a:off x="16722" y="9359"/>
              <a:ext cx="264" cy="34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阿里巴巴普惠体" panose="00020600040101010101" charset="-122"/>
              </a:endParaRPr>
            </a:p>
          </p:txBody>
        </p:sp>
        <p:sp>
          <p:nvSpPr>
            <p:cNvPr id="49" name="燕尾形 48"/>
            <p:cNvSpPr/>
            <p:nvPr>
              <p:custDataLst>
                <p:tags r:id="rId10"/>
              </p:custDataLst>
            </p:nvPr>
          </p:nvSpPr>
          <p:spPr>
            <a:xfrm>
              <a:off x="16958" y="9359"/>
              <a:ext cx="264" cy="34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阿里巴巴普惠体" panose="00020600040101010101" charset="-122"/>
              </a:endParaRPr>
            </a:p>
          </p:txBody>
        </p:sp>
      </p:grpSp>
      <p:sp>
        <p:nvSpPr>
          <p:cNvPr id="280" name="矩形: 圆角 279"/>
          <p:cNvSpPr/>
          <p:nvPr>
            <p:custDataLst>
              <p:tags r:id="rId3"/>
            </p:custDataLst>
          </p:nvPr>
        </p:nvSpPr>
        <p:spPr>
          <a:xfrm>
            <a:off x="1390650" y="2263140"/>
            <a:ext cx="9365615" cy="3170555"/>
          </a:xfrm>
          <a:prstGeom prst="roundRect">
            <a:avLst>
              <a:gd name="adj" fmla="val 4503"/>
            </a:avLst>
          </a:prstGeom>
          <a:solidFill>
            <a:schemeClr val="bg1"/>
          </a:solidFill>
          <a:ln w="12700">
            <a:solidFill>
              <a:srgbClr val="4BA937"/>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阿里巴巴普惠体" panose="00020600040101010101" charset="-122"/>
            </a:endParaRPr>
          </a:p>
        </p:txBody>
      </p:sp>
      <p:sp>
        <p:nvSpPr>
          <p:cNvPr id="288" name="文本框 287"/>
          <p:cNvSpPr txBox="1"/>
          <p:nvPr>
            <p:custDataLst>
              <p:tags r:id="rId4"/>
            </p:custDataLst>
          </p:nvPr>
        </p:nvSpPr>
        <p:spPr>
          <a:xfrm>
            <a:off x="1864360" y="2964815"/>
            <a:ext cx="7427595" cy="850900"/>
          </a:xfrm>
          <a:prstGeom prst="rect">
            <a:avLst/>
          </a:prstGeom>
          <a:noFill/>
        </p:spPr>
        <p:txBody>
          <a:bodyPr wrap="square" rtlCol="0" anchor="t" anchorCtr="0">
            <a:noAutofit/>
          </a:bodyPr>
          <a:lstStyle/>
          <a:p>
            <a:pPr marL="342900" lvl="0" indent="-342900" algn="l">
              <a:lnSpc>
                <a:spcPct val="130000"/>
              </a:lnSpc>
              <a:buClr>
                <a:srgbClr val="3B7D23"/>
              </a:buClr>
              <a:buSzTx/>
              <a:buFont typeface="Wingdings" panose="05000000000000000000" charset="0"/>
              <a:buChar char="Ø"/>
            </a:pPr>
            <a:r>
              <a:rPr lang="zh-CN" altLang="en-US" sz="1900" dirty="0">
                <a:solidFill>
                  <a:schemeClr val="tx1">
                    <a:lumMod val="75000"/>
                    <a:lumOff val="25000"/>
                  </a:schemeClr>
                </a:solidFill>
                <a:latin typeface="阿里巴巴普惠体" panose="00020600040101010101" charset="-122"/>
                <a:ea typeface="阿里巴巴普惠体" panose="00020600040101010101" charset="-122"/>
                <a:cs typeface="阿里巴巴普惠体" panose="00020600040101010101" charset="-122"/>
                <a:sym typeface="+mn-ea"/>
              </a:rPr>
              <a:t>毒品犯罪刑事责任责任年龄，是指法律所规定的自然人对自己所实施的毒品犯罪行为应负刑事责任必须达到的年龄。</a:t>
            </a:r>
          </a:p>
        </p:txBody>
      </p:sp>
      <p:sp>
        <p:nvSpPr>
          <p:cNvPr id="26" name="文本框 25"/>
          <p:cNvSpPr txBox="1"/>
          <p:nvPr>
            <p:custDataLst>
              <p:tags r:id="rId5"/>
            </p:custDataLst>
          </p:nvPr>
        </p:nvSpPr>
        <p:spPr>
          <a:xfrm>
            <a:off x="1864360" y="4063365"/>
            <a:ext cx="7427595" cy="850900"/>
          </a:xfrm>
          <a:prstGeom prst="rect">
            <a:avLst/>
          </a:prstGeom>
          <a:noFill/>
        </p:spPr>
        <p:txBody>
          <a:bodyPr wrap="square" rtlCol="0" anchor="t" anchorCtr="0">
            <a:noAutofit/>
          </a:bodyPr>
          <a:lstStyle/>
          <a:p>
            <a:pPr marL="342900" lvl="0" indent="-342900" algn="l">
              <a:lnSpc>
                <a:spcPct val="130000"/>
              </a:lnSpc>
              <a:buClr>
                <a:srgbClr val="3B7D23"/>
              </a:buClr>
              <a:buSzTx/>
              <a:buFont typeface="Wingdings" panose="05000000000000000000" charset="0"/>
              <a:buChar char="Ø"/>
            </a:pPr>
            <a:r>
              <a:rPr lang="zh-CN" altLang="en-US" sz="1900" dirty="0">
                <a:solidFill>
                  <a:schemeClr val="tx1">
                    <a:lumMod val="75000"/>
                    <a:lumOff val="25000"/>
                  </a:schemeClr>
                </a:solidFill>
                <a:latin typeface="阿里巴巴普惠体" panose="00020600040101010101" charset="-122"/>
                <a:ea typeface="阿里巴巴普惠体" panose="00020600040101010101" charset="-122"/>
                <a:cs typeface="阿里巴巴普惠体" panose="00020600040101010101" charset="-122"/>
                <a:sym typeface="+mn-ea"/>
              </a:rPr>
              <a:t>毒品犯罪刑事责任能力，是指毒品犯罪行为人能够正确辩认自己行为的社会性质及其意义，并能够控制和支配自己行为的能力。</a:t>
            </a:r>
          </a:p>
        </p:txBody>
      </p:sp>
      <p:sp>
        <p:nvSpPr>
          <p:cNvPr id="12" name="圆角矩形 11"/>
          <p:cNvSpPr/>
          <p:nvPr/>
        </p:nvSpPr>
        <p:spPr>
          <a:xfrm>
            <a:off x="2537778" y="2021205"/>
            <a:ext cx="7116445" cy="506730"/>
          </a:xfrm>
          <a:prstGeom prst="roundRect">
            <a:avLst>
              <a:gd name="adj" fmla="val 50000"/>
            </a:avLst>
          </a:prstGeom>
          <a:solidFill>
            <a:srgbClr val="4BA937"/>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36195" rIns="0" bIns="0" numCol="1" spcCol="0" rtlCol="0" fromWordArt="0" anchor="ctr" anchorCtr="0" forceAA="0" compatLnSpc="1">
            <a:noAutofit/>
          </a:bodyPr>
          <a:lstStyle/>
          <a:p>
            <a:pPr lvl="0" algn="ctr">
              <a:buClrTx/>
              <a:buSzTx/>
              <a:buFontTx/>
            </a:pPr>
            <a:r>
              <a:rPr lang="zh-CN" altLang="en-US" sz="2100">
                <a:solidFill>
                  <a:schemeClr val="bg1"/>
                </a:solidFill>
                <a:latin typeface="阿里巴巴普惠体 Heavy" panose="00020600040101010101" charset="-122"/>
                <a:ea typeface="阿里巴巴普惠体 Heavy" panose="00020600040101010101" charset="-122"/>
                <a:cs typeface="阿里巴巴普惠体" panose="00020600040101010101" charset="-122"/>
                <a:sym typeface="+mn-ea"/>
              </a:rPr>
              <a:t>我国《刑法》对毒品犯罪的刑事责任年龄是如何规定的</a:t>
            </a:r>
          </a:p>
        </p:txBody>
      </p:sp>
      <p:pic>
        <p:nvPicPr>
          <p:cNvPr id="28" name="图片 27" descr="图层 108"/>
          <p:cNvPicPr>
            <a:picLocks noChangeAspect="1"/>
          </p:cNvPicPr>
          <p:nvPr>
            <p:custDataLst>
              <p:tags r:id="rId6"/>
            </p:custDataLst>
          </p:nvPr>
        </p:nvPicPr>
        <p:blipFill>
          <a:blip r:embed="rId14"/>
          <a:stretch>
            <a:fillRect/>
          </a:stretch>
        </p:blipFill>
        <p:spPr>
          <a:xfrm flipH="1">
            <a:off x="9143365" y="2603500"/>
            <a:ext cx="2080260" cy="2830195"/>
          </a:xfrm>
          <a:prstGeom prst="rect">
            <a:avLst/>
          </a:prstGeom>
        </p:spPr>
      </p:pic>
    </p:spTree>
  </p:cSld>
  <p:clrMapOvr>
    <a:masterClrMapping/>
  </p:clrMapOvr>
  <mc:AlternateContent xmlns:mc="http://schemas.openxmlformats.org/markup-compatibility/2006" xmlns:p15="http://schemas.microsoft.com/office/powerpoint/2012/main">
    <mc:Choice Requires="p15">
      <p:transition spd="med">
        <p15:prstTrans prst="peelOff"/>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par>
                          <p:cTn id="8" fill="hold">
                            <p:stCondLst>
                              <p:cond delay="500"/>
                            </p:stCondLst>
                            <p:childTnLst>
                              <p:par>
                                <p:cTn id="9" presetID="6" presetClass="entr" presetSubtype="32" fill="hold" nodeType="afterEffect">
                                  <p:stCondLst>
                                    <p:cond delay="0"/>
                                  </p:stCondLst>
                                  <p:childTnLst>
                                    <p:set>
                                      <p:cBhvr>
                                        <p:cTn id="10" dur="500" fill="hold">
                                          <p:stCondLst>
                                            <p:cond delay="0"/>
                                          </p:stCondLst>
                                        </p:cTn>
                                        <p:tgtEl>
                                          <p:spTgt spid="8"/>
                                        </p:tgtEl>
                                        <p:attrNameLst>
                                          <p:attrName>style.visibility</p:attrName>
                                        </p:attrNameLst>
                                      </p:cBhvr>
                                      <p:to>
                                        <p:strVal val="visible"/>
                                      </p:to>
                                    </p:set>
                                    <p:animEffect transition="in" filter="circle(out)">
                                      <p:cBhvr>
                                        <p:cTn id="11" dur="500"/>
                                        <p:tgtEl>
                                          <p:spTgt spid="8"/>
                                        </p:tgtEl>
                                      </p:cBhvr>
                                    </p:animEffect>
                                  </p:childTnLst>
                                </p:cTn>
                              </p:par>
                            </p:childTnLst>
                          </p:cTn>
                        </p:par>
                        <p:par>
                          <p:cTn id="12" fill="hold">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arn(inVertical)">
                                      <p:cBhvr>
                                        <p:cTn id="15" dur="500"/>
                                        <p:tgtEl>
                                          <p:spTgt spid="9"/>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barn(inVertical)">
                                      <p:cBhvr>
                                        <p:cTn id="18" dur="500"/>
                                        <p:tgtEl>
                                          <p:spTgt spid="10"/>
                                        </p:tgtEl>
                                      </p:cBhvr>
                                    </p:animEffect>
                                  </p:childTnLst>
                                </p:cTn>
                              </p:par>
                            </p:childTnLst>
                          </p:cTn>
                        </p:par>
                        <p:par>
                          <p:cTn id="19" fill="hold">
                            <p:stCondLst>
                              <p:cond delay="1500"/>
                            </p:stCondLst>
                            <p:childTnLst>
                              <p:par>
                                <p:cTn id="20" presetID="22" presetClass="entr" presetSubtype="4"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down)">
                                      <p:cBhvr>
                                        <p:cTn id="22" dur="500"/>
                                        <p:tgtEl>
                                          <p:spTgt spid="12"/>
                                        </p:tgtEl>
                                      </p:cBhvr>
                                    </p:animEffect>
                                  </p:childTnLst>
                                </p:cTn>
                              </p:par>
                            </p:childTnLst>
                          </p:cTn>
                        </p:par>
                        <p:par>
                          <p:cTn id="23" fill="hold">
                            <p:stCondLst>
                              <p:cond delay="2000"/>
                            </p:stCondLst>
                            <p:childTnLst>
                              <p:par>
                                <p:cTn id="24" presetID="16" presetClass="entr" presetSubtype="37" fill="hold" grpId="0" nodeType="afterEffect">
                                  <p:stCondLst>
                                    <p:cond delay="0"/>
                                  </p:stCondLst>
                                  <p:childTnLst>
                                    <p:set>
                                      <p:cBhvr>
                                        <p:cTn id="25" dur="1" fill="hold">
                                          <p:stCondLst>
                                            <p:cond delay="0"/>
                                          </p:stCondLst>
                                        </p:cTn>
                                        <p:tgtEl>
                                          <p:spTgt spid="280"/>
                                        </p:tgtEl>
                                        <p:attrNameLst>
                                          <p:attrName>style.visibility</p:attrName>
                                        </p:attrNameLst>
                                      </p:cBhvr>
                                      <p:to>
                                        <p:strVal val="visible"/>
                                      </p:to>
                                    </p:set>
                                    <p:animEffect transition="in" filter="barn(outVertical)">
                                      <p:cBhvr>
                                        <p:cTn id="26" dur="500"/>
                                        <p:tgtEl>
                                          <p:spTgt spid="280"/>
                                        </p:tgtEl>
                                      </p:cBhvr>
                                    </p:animEffect>
                                  </p:childTnLst>
                                </p:cTn>
                              </p:par>
                            </p:childTnLst>
                          </p:cTn>
                        </p:par>
                        <p:par>
                          <p:cTn id="27" fill="hold">
                            <p:stCondLst>
                              <p:cond delay="2500"/>
                            </p:stCondLst>
                            <p:childTnLst>
                              <p:par>
                                <p:cTn id="28" presetID="18" presetClass="entr" presetSubtype="6" fill="hold" grpId="0" nodeType="afterEffect">
                                  <p:stCondLst>
                                    <p:cond delay="0"/>
                                  </p:stCondLst>
                                  <p:childTnLst>
                                    <p:set>
                                      <p:cBhvr>
                                        <p:cTn id="29" dur="1" fill="hold">
                                          <p:stCondLst>
                                            <p:cond delay="0"/>
                                          </p:stCondLst>
                                        </p:cTn>
                                        <p:tgtEl>
                                          <p:spTgt spid="288"/>
                                        </p:tgtEl>
                                        <p:attrNameLst>
                                          <p:attrName>style.visibility</p:attrName>
                                        </p:attrNameLst>
                                      </p:cBhvr>
                                      <p:to>
                                        <p:strVal val="visible"/>
                                      </p:to>
                                    </p:set>
                                    <p:animEffect transition="in" filter="strips(downRight)">
                                      <p:cBhvr>
                                        <p:cTn id="30" dur="500"/>
                                        <p:tgtEl>
                                          <p:spTgt spid="288"/>
                                        </p:tgtEl>
                                      </p:cBhvr>
                                    </p:animEffect>
                                  </p:childTnLst>
                                </p:cTn>
                              </p:par>
                            </p:childTnLst>
                          </p:cTn>
                        </p:par>
                        <p:par>
                          <p:cTn id="31" fill="hold">
                            <p:stCondLst>
                              <p:cond delay="3000"/>
                            </p:stCondLst>
                            <p:childTnLst>
                              <p:par>
                                <p:cTn id="32" presetID="18" presetClass="entr" presetSubtype="6" fill="hold" grpId="0" nodeType="afterEffect">
                                  <p:stCondLst>
                                    <p:cond delay="0"/>
                                  </p:stCondLst>
                                  <p:childTnLst>
                                    <p:set>
                                      <p:cBhvr>
                                        <p:cTn id="33" dur="1" fill="hold">
                                          <p:stCondLst>
                                            <p:cond delay="0"/>
                                          </p:stCondLst>
                                        </p:cTn>
                                        <p:tgtEl>
                                          <p:spTgt spid="26"/>
                                        </p:tgtEl>
                                        <p:attrNameLst>
                                          <p:attrName>style.visibility</p:attrName>
                                        </p:attrNameLst>
                                      </p:cBhvr>
                                      <p:to>
                                        <p:strVal val="visible"/>
                                      </p:to>
                                    </p:set>
                                    <p:animEffect transition="in" filter="strips(downRight)">
                                      <p:cBhvr>
                                        <p:cTn id="34" dur="500"/>
                                        <p:tgtEl>
                                          <p:spTgt spid="26"/>
                                        </p:tgtEl>
                                      </p:cBhvr>
                                    </p:animEffect>
                                  </p:childTnLst>
                                </p:cTn>
                              </p:par>
                              <p:par>
                                <p:cTn id="35" presetID="18" presetClass="entr" presetSubtype="9" fill="hold" nodeType="with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strips(upLeft)">
                                      <p:cBhvr>
                                        <p:cTn id="37" dur="500"/>
                                        <p:tgtEl>
                                          <p:spTgt spid="28"/>
                                        </p:tgtEl>
                                      </p:cBhvr>
                                    </p:animEffect>
                                  </p:childTnLst>
                                </p:cTn>
                              </p:par>
                              <p:par>
                                <p:cTn id="38" presetID="22" presetClass="entr" presetSubtype="8" fill="hold" nodeType="withEffect">
                                  <p:stCondLst>
                                    <p:cond delay="0"/>
                                  </p:stCondLst>
                                  <p:childTnLst>
                                    <p:set>
                                      <p:cBhvr>
                                        <p:cTn id="39" dur="1" fill="hold">
                                          <p:stCondLst>
                                            <p:cond delay="0"/>
                                          </p:stCondLst>
                                        </p:cTn>
                                        <p:tgtEl>
                                          <p:spTgt spid="45"/>
                                        </p:tgtEl>
                                        <p:attrNameLst>
                                          <p:attrName>style.visibility</p:attrName>
                                        </p:attrNameLst>
                                      </p:cBhvr>
                                      <p:to>
                                        <p:strVal val="visible"/>
                                      </p:to>
                                    </p:set>
                                    <p:animEffect transition="in" filter="wipe(left)">
                                      <p:cBhvr>
                                        <p:cTn id="40"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280" grpId="0" bldLvl="0" animBg="1"/>
      <p:bldP spid="288" grpId="0"/>
      <p:bldP spid="26" grpId="0"/>
      <p:bldP spid="12"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01-恢复的"/>
          <p:cNvPicPr>
            <a:picLocks noChangeAspect="1"/>
          </p:cNvPicPr>
          <p:nvPr/>
        </p:nvPicPr>
        <p:blipFill>
          <a:blip r:embed="rId14"/>
          <a:stretch>
            <a:fillRect/>
          </a:stretch>
        </p:blipFill>
        <p:spPr>
          <a:xfrm>
            <a:off x="0" y="0"/>
            <a:ext cx="12192000" cy="6858635"/>
          </a:xfrm>
          <a:prstGeom prst="rect">
            <a:avLst/>
          </a:prstGeom>
        </p:spPr>
      </p:pic>
      <p:pic>
        <p:nvPicPr>
          <p:cNvPr id="8" name="图片 7" descr="00"/>
          <p:cNvPicPr>
            <a:picLocks noChangeAspect="1"/>
          </p:cNvPicPr>
          <p:nvPr/>
        </p:nvPicPr>
        <p:blipFill>
          <a:blip r:embed="rId15"/>
          <a:srcRect l="2349" r="2109"/>
          <a:stretch>
            <a:fillRect/>
          </a:stretch>
        </p:blipFill>
        <p:spPr>
          <a:xfrm>
            <a:off x="271780" y="19685"/>
            <a:ext cx="11648440" cy="6741160"/>
          </a:xfrm>
          <a:prstGeom prst="rect">
            <a:avLst/>
          </a:prstGeom>
        </p:spPr>
      </p:pic>
      <p:sp>
        <p:nvSpPr>
          <p:cNvPr id="9" name="文本框 8"/>
          <p:cNvSpPr txBox="1"/>
          <p:nvPr>
            <p:custDataLst>
              <p:tags r:id="rId1"/>
            </p:custDataLst>
          </p:nvPr>
        </p:nvSpPr>
        <p:spPr>
          <a:xfrm>
            <a:off x="3048000" y="633214"/>
            <a:ext cx="6096000" cy="534035"/>
          </a:xfrm>
          <a:prstGeom prst="rect">
            <a:avLst/>
          </a:prstGeom>
          <a:noFill/>
        </p:spPr>
        <p:txBody>
          <a:bodyPr wrap="square" rtlCol="0" anchor="t">
            <a:spAutoFit/>
          </a:bodyPr>
          <a:lstStyle/>
          <a:p>
            <a:pPr lvl="0" algn="ctr">
              <a:lnSpc>
                <a:spcPct val="90000"/>
              </a:lnSpc>
              <a:buClrTx/>
              <a:buSzTx/>
              <a:buFontTx/>
            </a:pPr>
            <a:r>
              <a:rPr lang="zh-CN" altLang="en-US" sz="3200" b="1">
                <a:solidFill>
                  <a:srgbClr val="3B7D23"/>
                </a:solidFill>
                <a:latin typeface="阿里巴巴普惠体" panose="00020600040101010101" charset="-122"/>
                <a:ea typeface="阿里巴巴普惠体" panose="00020600040101010101" charset="-122"/>
                <a:cs typeface="阿里巴巴普惠体" panose="00020600040101010101" charset="-122"/>
                <a:sym typeface="+mn-ea"/>
              </a:rPr>
              <a:t>青少年如何防止吸毒</a:t>
            </a:r>
          </a:p>
        </p:txBody>
      </p:sp>
      <p:sp>
        <p:nvSpPr>
          <p:cNvPr id="10" name="文本框 9"/>
          <p:cNvSpPr txBox="1"/>
          <p:nvPr>
            <p:custDataLst>
              <p:tags r:id="rId2"/>
            </p:custDataLst>
          </p:nvPr>
        </p:nvSpPr>
        <p:spPr>
          <a:xfrm>
            <a:off x="3723958" y="1155700"/>
            <a:ext cx="4744085" cy="230505"/>
          </a:xfrm>
          <a:prstGeom prst="rect">
            <a:avLst/>
          </a:prstGeom>
          <a:noFill/>
        </p:spPr>
        <p:txBody>
          <a:bodyPr wrap="square" lIns="0" tIns="0" rIns="0" bIns="0" rtlCol="0" anchor="t">
            <a:spAutoFit/>
          </a:bodyPr>
          <a:lstStyle/>
          <a:p>
            <a:pPr lvl="0" algn="ctr">
              <a:buClrTx/>
              <a:buSzTx/>
              <a:buFontTx/>
            </a:pPr>
            <a:r>
              <a:rPr sz="1500">
                <a:solidFill>
                  <a:srgbClr val="3B7D23"/>
                </a:solidFill>
                <a:latin typeface="阿里巴巴普惠体" panose="00020600040101010101" charset="-122"/>
                <a:ea typeface="阿里巴巴普惠体" panose="00020600040101010101" charset="-122"/>
                <a:cs typeface="阿里巴巴普惠体" panose="00020600040101010101" charset="-122"/>
                <a:sym typeface="阿里巴巴普惠体" panose="00020600040101010101" charset="-122"/>
              </a:rPr>
              <a:t>How teenagers can prevent drug use</a:t>
            </a:r>
          </a:p>
        </p:txBody>
      </p:sp>
      <p:grpSp>
        <p:nvGrpSpPr>
          <p:cNvPr id="45" name="组合 44"/>
          <p:cNvGrpSpPr/>
          <p:nvPr/>
        </p:nvGrpSpPr>
        <p:grpSpPr>
          <a:xfrm>
            <a:off x="10756265" y="5972175"/>
            <a:ext cx="617220" cy="215900"/>
            <a:chOff x="16722" y="9359"/>
            <a:chExt cx="972" cy="340"/>
          </a:xfrm>
          <a:gradFill>
            <a:gsLst>
              <a:gs pos="0">
                <a:srgbClr val="00CA75"/>
              </a:gs>
              <a:gs pos="100000">
                <a:srgbClr val="4BA937">
                  <a:alpha val="0"/>
                </a:srgbClr>
              </a:gs>
            </a:gsLst>
            <a:lin ang="10800000" scaled="0"/>
          </a:gradFill>
        </p:grpSpPr>
        <p:sp>
          <p:nvSpPr>
            <p:cNvPr id="46" name="燕尾形 45"/>
            <p:cNvSpPr/>
            <p:nvPr>
              <p:custDataLst>
                <p:tags r:id="rId9"/>
              </p:custDataLst>
            </p:nvPr>
          </p:nvSpPr>
          <p:spPr>
            <a:xfrm>
              <a:off x="17194" y="9359"/>
              <a:ext cx="264" cy="34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阿里巴巴普惠体" panose="00020600040101010101" charset="-122"/>
              </a:endParaRPr>
            </a:p>
          </p:txBody>
        </p:sp>
        <p:sp>
          <p:nvSpPr>
            <p:cNvPr id="47" name="燕尾形 46"/>
            <p:cNvSpPr/>
            <p:nvPr>
              <p:custDataLst>
                <p:tags r:id="rId10"/>
              </p:custDataLst>
            </p:nvPr>
          </p:nvSpPr>
          <p:spPr>
            <a:xfrm>
              <a:off x="17430" y="9359"/>
              <a:ext cx="264" cy="34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阿里巴巴普惠体" panose="00020600040101010101" charset="-122"/>
              </a:endParaRPr>
            </a:p>
          </p:txBody>
        </p:sp>
        <p:sp>
          <p:nvSpPr>
            <p:cNvPr id="48" name="燕尾形 47"/>
            <p:cNvSpPr/>
            <p:nvPr>
              <p:custDataLst>
                <p:tags r:id="rId11"/>
              </p:custDataLst>
            </p:nvPr>
          </p:nvSpPr>
          <p:spPr>
            <a:xfrm>
              <a:off x="16722" y="9359"/>
              <a:ext cx="264" cy="34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阿里巴巴普惠体" panose="00020600040101010101" charset="-122"/>
              </a:endParaRPr>
            </a:p>
          </p:txBody>
        </p:sp>
        <p:sp>
          <p:nvSpPr>
            <p:cNvPr id="49" name="燕尾形 48"/>
            <p:cNvSpPr/>
            <p:nvPr>
              <p:custDataLst>
                <p:tags r:id="rId12"/>
              </p:custDataLst>
            </p:nvPr>
          </p:nvSpPr>
          <p:spPr>
            <a:xfrm>
              <a:off x="16958" y="9359"/>
              <a:ext cx="264" cy="34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阿里巴巴普惠体" panose="00020600040101010101" charset="-122"/>
              </a:endParaRPr>
            </a:p>
          </p:txBody>
        </p:sp>
      </p:grpSp>
      <p:sp>
        <p:nvSpPr>
          <p:cNvPr id="12" name="圆角矩形 11"/>
          <p:cNvSpPr/>
          <p:nvPr/>
        </p:nvSpPr>
        <p:spPr>
          <a:xfrm>
            <a:off x="1277938" y="2052320"/>
            <a:ext cx="7116445" cy="506730"/>
          </a:xfrm>
          <a:prstGeom prst="roundRect">
            <a:avLst>
              <a:gd name="adj" fmla="val 50000"/>
            </a:avLst>
          </a:prstGeom>
          <a:solidFill>
            <a:srgbClr val="4BA937"/>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36195" rIns="0" bIns="0" numCol="1" spcCol="0" rtlCol="0" fromWordArt="0" anchor="ctr" anchorCtr="0" forceAA="0" compatLnSpc="1">
            <a:noAutofit/>
          </a:bodyPr>
          <a:lstStyle/>
          <a:p>
            <a:pPr lvl="0" algn="ctr">
              <a:buClrTx/>
              <a:buSzTx/>
              <a:buFontTx/>
            </a:pPr>
            <a:r>
              <a:rPr lang="zh-CN" altLang="en-US" sz="2100">
                <a:solidFill>
                  <a:schemeClr val="bg1"/>
                </a:solidFill>
                <a:latin typeface="阿里巴巴普惠体 Heavy" panose="00020600040101010101" charset="-122"/>
                <a:ea typeface="阿里巴巴普惠体 Heavy" panose="00020600040101010101" charset="-122"/>
                <a:cs typeface="阿里巴巴普惠体" panose="00020600040101010101" charset="-122"/>
                <a:sym typeface="+mn-ea"/>
              </a:rPr>
              <a:t>我国《刑法》对毒品犯罪的刑事责任年龄是如何规定的</a:t>
            </a:r>
          </a:p>
        </p:txBody>
      </p:sp>
      <p:grpSp>
        <p:nvGrpSpPr>
          <p:cNvPr id="4" name="组合 3"/>
          <p:cNvGrpSpPr/>
          <p:nvPr/>
        </p:nvGrpSpPr>
        <p:grpSpPr>
          <a:xfrm>
            <a:off x="1278255" y="2993390"/>
            <a:ext cx="9645650" cy="625475"/>
            <a:chOff x="1878" y="4415"/>
            <a:chExt cx="9447" cy="1163"/>
          </a:xfrm>
        </p:grpSpPr>
        <p:sp>
          <p:nvSpPr>
            <p:cNvPr id="3" name="矩形: 圆角 279"/>
            <p:cNvSpPr/>
            <p:nvPr>
              <p:custDataLst>
                <p:tags r:id="rId7"/>
              </p:custDataLst>
            </p:nvPr>
          </p:nvSpPr>
          <p:spPr>
            <a:xfrm>
              <a:off x="1878" y="4415"/>
              <a:ext cx="9447" cy="1163"/>
            </a:xfrm>
            <a:prstGeom prst="roundRect">
              <a:avLst>
                <a:gd name="adj" fmla="val 36345"/>
              </a:avLst>
            </a:prstGeom>
            <a:solidFill>
              <a:schemeClr val="bg1"/>
            </a:solidFill>
            <a:ln w="12700">
              <a:solidFill>
                <a:srgbClr val="4BA937"/>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阿里巴巴普惠体" panose="00020600040101010101" charset="-122"/>
              </a:endParaRPr>
            </a:p>
          </p:txBody>
        </p:sp>
        <p:sp>
          <p:nvSpPr>
            <p:cNvPr id="11" name="文本框 10"/>
            <p:cNvSpPr txBox="1"/>
            <p:nvPr>
              <p:custDataLst>
                <p:tags r:id="rId8"/>
              </p:custDataLst>
            </p:nvPr>
          </p:nvSpPr>
          <p:spPr>
            <a:xfrm>
              <a:off x="2138" y="4560"/>
              <a:ext cx="9186" cy="861"/>
            </a:xfrm>
            <a:prstGeom prst="rect">
              <a:avLst/>
            </a:prstGeom>
            <a:noFill/>
          </p:spPr>
          <p:txBody>
            <a:bodyPr wrap="square" rtlCol="0">
              <a:spAutoFit/>
            </a:bodyPr>
            <a:lstStyle/>
            <a:p>
              <a:pPr lvl="0" algn="l">
                <a:lnSpc>
                  <a:spcPct val="110000"/>
                </a:lnSpc>
                <a:buClrTx/>
                <a:buSzTx/>
                <a:buFontTx/>
              </a:pPr>
              <a:r>
                <a:rPr lang="zh-CN" altLang="en-US" sz="2200" dirty="0">
                  <a:solidFill>
                    <a:schemeClr val="tx1">
                      <a:lumMod val="75000"/>
                      <a:lumOff val="25000"/>
                    </a:schemeClr>
                  </a:solidFill>
                  <a:latin typeface="阿里巴巴普惠体" panose="00020600040101010101" charset="-122"/>
                  <a:ea typeface="阿里巴巴普惠体" panose="00020600040101010101" charset="-122"/>
                  <a:cs typeface="阿里巴巴普惠体" panose="00020600040101010101" charset="-122"/>
                  <a:sym typeface="+mn-ea"/>
                </a:rPr>
                <a:t>1．已满16周岁的人实施毒品犯罪，应当负刑事责任；</a:t>
              </a:r>
            </a:p>
          </p:txBody>
        </p:sp>
      </p:grpSp>
      <p:grpSp>
        <p:nvGrpSpPr>
          <p:cNvPr id="5" name="组合 4"/>
          <p:cNvGrpSpPr/>
          <p:nvPr/>
        </p:nvGrpSpPr>
        <p:grpSpPr>
          <a:xfrm>
            <a:off x="1278255" y="3839210"/>
            <a:ext cx="10270208" cy="625475"/>
            <a:chOff x="1878" y="4415"/>
            <a:chExt cx="13231" cy="1163"/>
          </a:xfrm>
        </p:grpSpPr>
        <p:sp>
          <p:nvSpPr>
            <p:cNvPr id="6" name="矩形: 圆角 279"/>
            <p:cNvSpPr/>
            <p:nvPr>
              <p:custDataLst>
                <p:tags r:id="rId5"/>
              </p:custDataLst>
            </p:nvPr>
          </p:nvSpPr>
          <p:spPr>
            <a:xfrm>
              <a:off x="1878" y="4415"/>
              <a:ext cx="12426" cy="1163"/>
            </a:xfrm>
            <a:prstGeom prst="roundRect">
              <a:avLst>
                <a:gd name="adj" fmla="val 36345"/>
              </a:avLst>
            </a:prstGeom>
            <a:solidFill>
              <a:schemeClr val="bg1"/>
            </a:solidFill>
            <a:ln w="12700">
              <a:solidFill>
                <a:srgbClr val="4BA937"/>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阿里巴巴普惠体" panose="00020600040101010101" charset="-122"/>
              </a:endParaRPr>
            </a:p>
          </p:txBody>
        </p:sp>
        <p:sp>
          <p:nvSpPr>
            <p:cNvPr id="7" name="文本框 6"/>
            <p:cNvSpPr txBox="1"/>
            <p:nvPr>
              <p:custDataLst>
                <p:tags r:id="rId6"/>
              </p:custDataLst>
            </p:nvPr>
          </p:nvSpPr>
          <p:spPr>
            <a:xfrm>
              <a:off x="2220" y="4533"/>
              <a:ext cx="12889" cy="987"/>
            </a:xfrm>
            <a:prstGeom prst="rect">
              <a:avLst/>
            </a:prstGeom>
            <a:noFill/>
          </p:spPr>
          <p:txBody>
            <a:bodyPr wrap="square" rtlCol="0">
              <a:spAutoFit/>
            </a:bodyPr>
            <a:lstStyle/>
            <a:p>
              <a:pPr lvl="0" algn="l">
                <a:lnSpc>
                  <a:spcPct val="110000"/>
                </a:lnSpc>
                <a:buClrTx/>
                <a:buSzTx/>
                <a:buFontTx/>
              </a:pPr>
              <a:r>
                <a:rPr lang="zh-CN" altLang="en-US" sz="2200" dirty="0">
                  <a:solidFill>
                    <a:schemeClr val="tx1">
                      <a:lumMod val="75000"/>
                      <a:lumOff val="25000"/>
                    </a:schemeClr>
                  </a:solidFill>
                  <a:latin typeface="阿里巴巴普惠体" panose="00020600040101010101" charset="-122"/>
                  <a:ea typeface="阿里巴巴普惠体" panose="00020600040101010101" charset="-122"/>
                  <a:cs typeface="阿里巴巴普惠体" panose="00020600040101010101" charset="-122"/>
                  <a:sym typeface="+mn-ea"/>
                </a:rPr>
                <a:t>2．已满14周岁不满16周岁的人，犯贩卖毒品罪的，应当负刑事责任；</a:t>
              </a:r>
            </a:p>
          </p:txBody>
        </p:sp>
      </p:grpSp>
      <p:grpSp>
        <p:nvGrpSpPr>
          <p:cNvPr id="13" name="组合 12"/>
          <p:cNvGrpSpPr/>
          <p:nvPr/>
        </p:nvGrpSpPr>
        <p:grpSpPr>
          <a:xfrm>
            <a:off x="1278255" y="4685030"/>
            <a:ext cx="10095558" cy="625475"/>
            <a:chOff x="1878" y="4415"/>
            <a:chExt cx="13006" cy="1163"/>
          </a:xfrm>
        </p:grpSpPr>
        <p:sp>
          <p:nvSpPr>
            <p:cNvPr id="14" name="矩形: 圆角 279"/>
            <p:cNvSpPr/>
            <p:nvPr>
              <p:custDataLst>
                <p:tags r:id="rId3"/>
              </p:custDataLst>
            </p:nvPr>
          </p:nvSpPr>
          <p:spPr>
            <a:xfrm>
              <a:off x="1878" y="4415"/>
              <a:ext cx="12425" cy="1163"/>
            </a:xfrm>
            <a:prstGeom prst="roundRect">
              <a:avLst>
                <a:gd name="adj" fmla="val 36345"/>
              </a:avLst>
            </a:prstGeom>
            <a:solidFill>
              <a:schemeClr val="bg1"/>
            </a:solidFill>
            <a:ln w="12700">
              <a:solidFill>
                <a:srgbClr val="4BA937"/>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阿里巴巴普惠体" panose="00020600040101010101" charset="-122"/>
              </a:endParaRPr>
            </a:p>
          </p:txBody>
        </p:sp>
        <p:sp>
          <p:nvSpPr>
            <p:cNvPr id="15" name="文本框 14"/>
            <p:cNvSpPr txBox="1"/>
            <p:nvPr>
              <p:custDataLst>
                <p:tags r:id="rId4"/>
              </p:custDataLst>
            </p:nvPr>
          </p:nvSpPr>
          <p:spPr>
            <a:xfrm>
              <a:off x="2220" y="4560"/>
              <a:ext cx="12664" cy="987"/>
            </a:xfrm>
            <a:prstGeom prst="rect">
              <a:avLst/>
            </a:prstGeom>
            <a:noFill/>
          </p:spPr>
          <p:txBody>
            <a:bodyPr wrap="square" rtlCol="0">
              <a:spAutoFit/>
            </a:bodyPr>
            <a:lstStyle/>
            <a:p>
              <a:pPr lvl="0" algn="l">
                <a:lnSpc>
                  <a:spcPct val="110000"/>
                </a:lnSpc>
                <a:buClrTx/>
                <a:buSzTx/>
                <a:buFontTx/>
              </a:pPr>
              <a:r>
                <a:rPr lang="zh-CN" altLang="en-US" sz="2200" dirty="0">
                  <a:solidFill>
                    <a:schemeClr val="tx1">
                      <a:lumMod val="75000"/>
                      <a:lumOff val="25000"/>
                    </a:schemeClr>
                  </a:solidFill>
                  <a:latin typeface="阿里巴巴普惠体" panose="00020600040101010101" charset="-122"/>
                  <a:ea typeface="阿里巴巴普惠体" panose="00020600040101010101" charset="-122"/>
                  <a:cs typeface="阿里巴巴普惠体" panose="00020600040101010101" charset="-122"/>
                  <a:sym typeface="+mn-ea"/>
                </a:rPr>
                <a:t>3．已满14周岁不满18周岁的人实施毒品犯罪，应当从轻或减轻处罚。</a:t>
              </a:r>
            </a:p>
          </p:txBody>
        </p:sp>
      </p:grpSp>
      <p:pic>
        <p:nvPicPr>
          <p:cNvPr id="16" name="图片 15" descr="51miz-E1125740-BD9BC5C6"/>
          <p:cNvPicPr>
            <a:picLocks noChangeAspect="1"/>
          </p:cNvPicPr>
          <p:nvPr/>
        </p:nvPicPr>
        <p:blipFill>
          <a:blip r:embed="rId16"/>
          <a:srcRect r="7863" b="8747"/>
          <a:stretch>
            <a:fillRect/>
          </a:stretch>
        </p:blipFill>
        <p:spPr>
          <a:xfrm>
            <a:off x="8341360" y="1600835"/>
            <a:ext cx="3204845" cy="2380615"/>
          </a:xfrm>
          <a:prstGeom prst="rect">
            <a:avLst/>
          </a:prstGeom>
        </p:spPr>
      </p:pic>
    </p:spTree>
  </p:cSld>
  <p:clrMapOvr>
    <a:masterClrMapping/>
  </p:clrMapOvr>
  <mc:AlternateContent xmlns:mc="http://schemas.openxmlformats.org/markup-compatibility/2006" xmlns:p15="http://schemas.microsoft.com/office/powerpoint/2012/main">
    <mc:Choice Requires="p15">
      <p:transition spd="med">
        <p15:prstTrans prst="peelOff"/>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par>
                          <p:cTn id="8" fill="hold">
                            <p:stCondLst>
                              <p:cond delay="500"/>
                            </p:stCondLst>
                            <p:childTnLst>
                              <p:par>
                                <p:cTn id="9" presetID="6" presetClass="entr" presetSubtype="32" fill="hold" nodeType="afterEffect">
                                  <p:stCondLst>
                                    <p:cond delay="0"/>
                                  </p:stCondLst>
                                  <p:childTnLst>
                                    <p:set>
                                      <p:cBhvr>
                                        <p:cTn id="10" dur="500" fill="hold">
                                          <p:stCondLst>
                                            <p:cond delay="0"/>
                                          </p:stCondLst>
                                        </p:cTn>
                                        <p:tgtEl>
                                          <p:spTgt spid="8"/>
                                        </p:tgtEl>
                                        <p:attrNameLst>
                                          <p:attrName>style.visibility</p:attrName>
                                        </p:attrNameLst>
                                      </p:cBhvr>
                                      <p:to>
                                        <p:strVal val="visible"/>
                                      </p:to>
                                    </p:set>
                                    <p:animEffect transition="in" filter="circle(out)">
                                      <p:cBhvr>
                                        <p:cTn id="11" dur="500"/>
                                        <p:tgtEl>
                                          <p:spTgt spid="8"/>
                                        </p:tgtEl>
                                      </p:cBhvr>
                                    </p:animEffect>
                                  </p:childTnLst>
                                </p:cTn>
                              </p:par>
                            </p:childTnLst>
                          </p:cTn>
                        </p:par>
                        <p:par>
                          <p:cTn id="12" fill="hold">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arn(inVertical)">
                                      <p:cBhvr>
                                        <p:cTn id="15" dur="500"/>
                                        <p:tgtEl>
                                          <p:spTgt spid="9"/>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barn(inVertical)">
                                      <p:cBhvr>
                                        <p:cTn id="18" dur="500"/>
                                        <p:tgtEl>
                                          <p:spTgt spid="10"/>
                                        </p:tgtEl>
                                      </p:cBhvr>
                                    </p:animEffect>
                                  </p:childTnLst>
                                </p:cTn>
                              </p:par>
                            </p:childTnLst>
                          </p:cTn>
                        </p:par>
                        <p:par>
                          <p:cTn id="19" fill="hold">
                            <p:stCondLst>
                              <p:cond delay="1500"/>
                            </p:stCondLst>
                            <p:childTnLst>
                              <p:par>
                                <p:cTn id="20" presetID="22" presetClass="entr" presetSubtype="4"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down)">
                                      <p:cBhvr>
                                        <p:cTn id="22" dur="500"/>
                                        <p:tgtEl>
                                          <p:spTgt spid="12"/>
                                        </p:tgtEl>
                                      </p:cBhvr>
                                    </p:animEffect>
                                  </p:childTnLst>
                                </p:cTn>
                              </p:par>
                            </p:childTnLst>
                          </p:cTn>
                        </p:par>
                        <p:par>
                          <p:cTn id="23" fill="hold">
                            <p:stCondLst>
                              <p:cond delay="2000"/>
                            </p:stCondLst>
                            <p:childTnLst>
                              <p:par>
                                <p:cTn id="24" presetID="18" presetClass="entr" presetSubtype="6" fill="hold" nodeType="after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strips(downRight)">
                                      <p:cBhvr>
                                        <p:cTn id="26" dur="500"/>
                                        <p:tgtEl>
                                          <p:spTgt spid="4"/>
                                        </p:tgtEl>
                                      </p:cBhvr>
                                    </p:animEffect>
                                  </p:childTnLst>
                                </p:cTn>
                              </p:par>
                            </p:childTnLst>
                          </p:cTn>
                        </p:par>
                        <p:par>
                          <p:cTn id="27" fill="hold">
                            <p:stCondLst>
                              <p:cond delay="2500"/>
                            </p:stCondLst>
                            <p:childTnLst>
                              <p:par>
                                <p:cTn id="28" presetID="18" presetClass="entr" presetSubtype="6" fill="hold"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strips(downRight)">
                                      <p:cBhvr>
                                        <p:cTn id="30" dur="500"/>
                                        <p:tgtEl>
                                          <p:spTgt spid="5"/>
                                        </p:tgtEl>
                                      </p:cBhvr>
                                    </p:animEffect>
                                  </p:childTnLst>
                                </p:cTn>
                              </p:par>
                              <p:par>
                                <p:cTn id="31" presetID="18" presetClass="entr" presetSubtype="9" fill="hold" nodeType="with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strips(upLeft)">
                                      <p:cBhvr>
                                        <p:cTn id="33" dur="500"/>
                                        <p:tgtEl>
                                          <p:spTgt spid="16"/>
                                        </p:tgtEl>
                                      </p:cBhvr>
                                    </p:animEffect>
                                  </p:childTnLst>
                                </p:cTn>
                              </p:par>
                            </p:childTnLst>
                          </p:cTn>
                        </p:par>
                        <p:par>
                          <p:cTn id="34" fill="hold">
                            <p:stCondLst>
                              <p:cond delay="3000"/>
                            </p:stCondLst>
                            <p:childTnLst>
                              <p:par>
                                <p:cTn id="35" presetID="18" presetClass="entr" presetSubtype="6" fill="hold" nodeType="after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strips(downRight)">
                                      <p:cBhvr>
                                        <p:cTn id="37" dur="500"/>
                                        <p:tgtEl>
                                          <p:spTgt spid="13"/>
                                        </p:tgtEl>
                                      </p:cBhvr>
                                    </p:animEffect>
                                  </p:childTnLst>
                                </p:cTn>
                              </p:par>
                              <p:par>
                                <p:cTn id="38" presetID="22" presetClass="entr" presetSubtype="8" fill="hold" nodeType="withEffect">
                                  <p:stCondLst>
                                    <p:cond delay="0"/>
                                  </p:stCondLst>
                                  <p:childTnLst>
                                    <p:set>
                                      <p:cBhvr>
                                        <p:cTn id="39" dur="1" fill="hold">
                                          <p:stCondLst>
                                            <p:cond delay="0"/>
                                          </p:stCondLst>
                                        </p:cTn>
                                        <p:tgtEl>
                                          <p:spTgt spid="45"/>
                                        </p:tgtEl>
                                        <p:attrNameLst>
                                          <p:attrName>style.visibility</p:attrName>
                                        </p:attrNameLst>
                                      </p:cBhvr>
                                      <p:to>
                                        <p:strVal val="visible"/>
                                      </p:to>
                                    </p:set>
                                    <p:animEffect transition="in" filter="wipe(left)">
                                      <p:cBhvr>
                                        <p:cTn id="40"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2"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00"/>
          <p:cNvPicPr>
            <a:picLocks noChangeAspect="1"/>
          </p:cNvPicPr>
          <p:nvPr>
            <p:custDataLst>
              <p:tags r:id="rId1"/>
            </p:custDataLst>
          </p:nvPr>
        </p:nvPicPr>
        <p:blipFill>
          <a:blip r:embed="rId5"/>
          <a:stretch>
            <a:fillRect/>
          </a:stretch>
        </p:blipFill>
        <p:spPr>
          <a:xfrm>
            <a:off x="0" y="10795"/>
            <a:ext cx="12192000" cy="6847205"/>
          </a:xfrm>
          <a:prstGeom prst="rect">
            <a:avLst/>
          </a:prstGeom>
        </p:spPr>
      </p:pic>
      <p:sp>
        <p:nvSpPr>
          <p:cNvPr id="6" name="文本框 5"/>
          <p:cNvSpPr txBox="1"/>
          <p:nvPr/>
        </p:nvSpPr>
        <p:spPr>
          <a:xfrm>
            <a:off x="1578610" y="1653540"/>
            <a:ext cx="9728835" cy="2861310"/>
          </a:xfrm>
          <a:prstGeom prst="rect">
            <a:avLst/>
          </a:prstGeom>
          <a:noFill/>
        </p:spPr>
        <p:txBody>
          <a:bodyPr wrap="square" lIns="0" tIns="0" rIns="0" bIns="0" rtlCol="0" anchor="t">
            <a:noAutofit/>
          </a:bodyPr>
          <a:lstStyle/>
          <a:p>
            <a:pPr algn="ctr">
              <a:lnSpc>
                <a:spcPct val="120000"/>
              </a:lnSpc>
            </a:pPr>
            <a:r>
              <a:rPr lang="zh-CN" altLang="en-US" sz="6600" dirty="0">
                <a:ln w="22225">
                  <a:noFill/>
                </a:ln>
                <a:gradFill>
                  <a:gsLst>
                    <a:gs pos="0">
                      <a:srgbClr val="4BA937"/>
                    </a:gs>
                    <a:gs pos="100000">
                      <a:srgbClr val="3B7D23"/>
                    </a:gs>
                  </a:gsLst>
                  <a:lin ang="5400000" scaled="0"/>
                </a:gradFill>
                <a:effectLst/>
                <a:latin typeface="印品招牌体 中黑（非商用）" panose="02000500000000000000" charset="-122"/>
                <a:ea typeface="印品招牌体 中黑（非商用）" panose="02000500000000000000" charset="-122"/>
                <a:cs typeface="阿里巴巴普惠体" panose="00020600040101010101" charset="-122"/>
                <a:sym typeface="+mn-ea"/>
              </a:rPr>
              <a:t>远离毒品，</a:t>
            </a:r>
          </a:p>
          <a:p>
            <a:pPr algn="ctr">
              <a:lnSpc>
                <a:spcPct val="120000"/>
              </a:lnSpc>
            </a:pPr>
            <a:r>
              <a:rPr lang="zh-CN" altLang="en-US" sz="6600" dirty="0">
                <a:ln w="22225">
                  <a:noFill/>
                </a:ln>
                <a:gradFill>
                  <a:gsLst>
                    <a:gs pos="0">
                      <a:srgbClr val="4BA937"/>
                    </a:gs>
                    <a:gs pos="100000">
                      <a:srgbClr val="3B7D23"/>
                    </a:gs>
                  </a:gsLst>
                  <a:lin ang="5400000" scaled="0"/>
                </a:gradFill>
                <a:effectLst/>
                <a:latin typeface="印品招牌体 中黑（非商用）" panose="02000500000000000000" charset="-122"/>
                <a:ea typeface="印品招牌体 中黑（非商用）" panose="02000500000000000000" charset="-122"/>
                <a:cs typeface="阿里巴巴普惠体" panose="00020600040101010101" charset="-122"/>
                <a:sym typeface="+mn-ea"/>
              </a:rPr>
              <a:t>珍爱生命，从我做起！</a:t>
            </a:r>
          </a:p>
        </p:txBody>
      </p:sp>
      <p:pic>
        <p:nvPicPr>
          <p:cNvPr id="8" name="图片 7" descr="图层 108"/>
          <p:cNvPicPr>
            <a:picLocks noChangeAspect="1"/>
          </p:cNvPicPr>
          <p:nvPr>
            <p:custDataLst>
              <p:tags r:id="rId2"/>
            </p:custDataLst>
          </p:nvPr>
        </p:nvPicPr>
        <p:blipFill>
          <a:blip r:embed="rId6"/>
          <a:stretch>
            <a:fillRect/>
          </a:stretch>
        </p:blipFill>
        <p:spPr>
          <a:xfrm>
            <a:off x="273050" y="3425825"/>
            <a:ext cx="2522855" cy="3432175"/>
          </a:xfrm>
          <a:prstGeom prst="rect">
            <a:avLst/>
          </a:prstGeom>
        </p:spPr>
      </p:pic>
      <p:pic>
        <p:nvPicPr>
          <p:cNvPr id="5" name="图片 4" descr="51miz-E1262338-1D8A2580"/>
          <p:cNvPicPr>
            <a:picLocks noChangeAspect="1"/>
          </p:cNvPicPr>
          <p:nvPr/>
        </p:nvPicPr>
        <p:blipFill>
          <a:blip r:embed="rId7"/>
          <a:srcRect l="11473" t="15306" r="60678" b="49768"/>
          <a:stretch>
            <a:fillRect/>
          </a:stretch>
        </p:blipFill>
        <p:spPr>
          <a:xfrm>
            <a:off x="5261610" y="4050665"/>
            <a:ext cx="1423035" cy="133985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withEffect">
                                  <p:stCondLst>
                                    <p:cond delay="0"/>
                                  </p:stCondLst>
                                  <p:childTnLst>
                                    <p:set>
                                      <p:cBhvr>
                                        <p:cTn id="6" dur="500" fill="hold">
                                          <p:stCondLst>
                                            <p:cond delay="0"/>
                                          </p:stCondLst>
                                        </p:cTn>
                                        <p:tgtEl>
                                          <p:spTgt spid="3"/>
                                        </p:tgtEl>
                                        <p:attrNameLst>
                                          <p:attrName>style.visibility</p:attrName>
                                        </p:attrNameLst>
                                      </p:cBhvr>
                                      <p:to>
                                        <p:strVal val="visible"/>
                                      </p:to>
                                    </p:set>
                                    <p:animEffect transition="in" filter="circle(out)">
                                      <p:cBhvr>
                                        <p:cTn id="7" dur="500"/>
                                        <p:tgtEl>
                                          <p:spTgt spid="3"/>
                                        </p:tgtEl>
                                      </p:cBhvr>
                                    </p:animEffect>
                                  </p:childTnLst>
                                </p:cTn>
                              </p:par>
                            </p:childTnLst>
                          </p:cTn>
                        </p:par>
                        <p:par>
                          <p:cTn id="8" fill="hold">
                            <p:stCondLst>
                              <p:cond delay="500"/>
                            </p:stCondLst>
                            <p:childTnLst>
                              <p:par>
                                <p:cTn id="9" presetID="38" presetClass="entr" presetSubtype="0" accel="50000" fill="hold" grpId="0" nodeType="afterEffect">
                                  <p:stCondLst>
                                    <p:cond delay="0"/>
                                  </p:stCondLst>
                                  <p:iterate type="lt">
                                    <p:tmPct val="50000"/>
                                  </p:iterate>
                                  <p:childTnLst>
                                    <p:set>
                                      <p:cBhvr>
                                        <p:cTn id="10" dur="1" fill="hold">
                                          <p:stCondLst>
                                            <p:cond delay="0"/>
                                          </p:stCondLst>
                                        </p:cTn>
                                        <p:tgtEl>
                                          <p:spTgt spid="6"/>
                                        </p:tgtEl>
                                        <p:attrNameLst>
                                          <p:attrName>style.visibility</p:attrName>
                                        </p:attrNameLst>
                                      </p:cBhvr>
                                      <p:to>
                                        <p:strVal val="visible"/>
                                      </p:to>
                                    </p:set>
                                    <p:set>
                                      <p:cBhvr>
                                        <p:cTn id="11" dur="228" fill="hold">
                                          <p:stCondLst>
                                            <p:cond delay="0"/>
                                          </p:stCondLst>
                                        </p:cTn>
                                        <p:tgtEl>
                                          <p:spTgt spid="6"/>
                                        </p:tgtEl>
                                        <p:attrNameLst>
                                          <p:attrName>style.rotation</p:attrName>
                                        </p:attrNameLst>
                                      </p:cBhvr>
                                      <p:to>
                                        <p:strVal val="-45.0"/>
                                      </p:to>
                                    </p:set>
                                    <p:anim calcmode="lin" valueType="num">
                                      <p:cBhvr>
                                        <p:cTn id="12" dur="228" fill="hold">
                                          <p:stCondLst>
                                            <p:cond delay="228"/>
                                          </p:stCondLst>
                                        </p:cTn>
                                        <p:tgtEl>
                                          <p:spTgt spid="6"/>
                                        </p:tgtEl>
                                        <p:attrNameLst>
                                          <p:attrName>style.rotation</p:attrName>
                                        </p:attrNameLst>
                                      </p:cBhvr>
                                      <p:tavLst>
                                        <p:tav tm="0">
                                          <p:val>
                                            <p:fltVal val="-45"/>
                                          </p:val>
                                        </p:tav>
                                        <p:tav tm="69900">
                                          <p:val>
                                            <p:fltVal val="45"/>
                                          </p:val>
                                        </p:tav>
                                        <p:tav tm="100000">
                                          <p:val>
                                            <p:fltVal val="0"/>
                                          </p:val>
                                        </p:tav>
                                      </p:tavLst>
                                    </p:anim>
                                    <p:anim calcmode="lin" valueType="num">
                                      <p:cBhvr>
                                        <p:cTn id="13" dur="228" fill="hold">
                                          <p:stCondLst>
                                            <p:cond delay="0"/>
                                          </p:stCondLst>
                                        </p:cTn>
                                        <p:tgtEl>
                                          <p:spTgt spid="6"/>
                                        </p:tgtEl>
                                        <p:attrNameLst>
                                          <p:attrName>ppt_y</p:attrName>
                                        </p:attrNameLst>
                                      </p:cBhvr>
                                      <p:tavLst>
                                        <p:tav tm="0">
                                          <p:val>
                                            <p:strVal val="#ppt_y-1"/>
                                          </p:val>
                                        </p:tav>
                                        <p:tav tm="100000">
                                          <p:val>
                                            <p:strVal val="#ppt_y-(0.354*#ppt_w-0.172*#ppt_h)"/>
                                          </p:val>
                                        </p:tav>
                                      </p:tavLst>
                                    </p:anim>
                                    <p:anim calcmode="lin" valueType="num">
                                      <p:cBhvr>
                                        <p:cTn id="14" dur="78" decel="50000" autoRev="1" fill="hold">
                                          <p:stCondLst>
                                            <p:cond delay="228"/>
                                          </p:stCondLst>
                                        </p:cTn>
                                        <p:tgtEl>
                                          <p:spTgt spid="6"/>
                                        </p:tgtEl>
                                        <p:attrNameLst>
                                          <p:attrName>ppt_y</p:attrName>
                                        </p:attrNameLst>
                                      </p:cBhvr>
                                      <p:tavLst>
                                        <p:tav tm="0">
                                          <p:val>
                                            <p:strVal val="#ppt_y-(0.354*#ppt_w-0.172*#ppt_h)"/>
                                          </p:val>
                                        </p:tav>
                                        <p:tav tm="100000">
                                          <p:val>
                                            <p:strVal val="#ppt_y-(0.354*#ppt_w-0.172*#ppt_h)-#ppt_h/2"/>
                                          </p:val>
                                        </p:tav>
                                      </p:tavLst>
                                    </p:anim>
                                    <p:anim calcmode="lin" valueType="num">
                                      <p:cBhvr>
                                        <p:cTn id="15" dur="68" fill="hold">
                                          <p:stCondLst>
                                            <p:cond delay="432"/>
                                          </p:stCondLst>
                                        </p:cTn>
                                        <p:tgtEl>
                                          <p:spTgt spid="6"/>
                                        </p:tgtEl>
                                        <p:attrNameLst>
                                          <p:attrName>ppt_y</p:attrName>
                                        </p:attrNameLst>
                                      </p:cBhvr>
                                      <p:tavLst>
                                        <p:tav tm="0">
                                          <p:val>
                                            <p:strVal val="#ppt_y-(0.354*#ppt_w-0.172*#ppt_h)"/>
                                          </p:val>
                                        </p:tav>
                                        <p:tav tm="100000">
                                          <p:val>
                                            <p:strVal val="#ppt_y"/>
                                          </p:val>
                                        </p:tav>
                                      </p:tavLst>
                                    </p:anim>
                                  </p:childTnLst>
                                </p:cTn>
                              </p:par>
                              <p:par>
                                <p:cTn id="16" presetID="18" presetClass="entr" presetSubtype="9" fill="hold"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strips(upLeft)">
                                      <p:cBhvr>
                                        <p:cTn id="18" dur="500"/>
                                        <p:tgtEl>
                                          <p:spTgt spid="8"/>
                                        </p:tgtEl>
                                      </p:cBhvr>
                                    </p:animEffect>
                                  </p:childTnLst>
                                </p:cTn>
                              </p:par>
                            </p:childTnLst>
                          </p:cTn>
                        </p:par>
                        <p:par>
                          <p:cTn id="19" fill="hold">
                            <p:stCondLst>
                              <p:cond delay="4000"/>
                            </p:stCondLst>
                            <p:childTnLst>
                              <p:par>
                                <p:cTn id="20" presetID="6" presetClass="entr" presetSubtype="32" fill="hold" nodeType="afterEffect">
                                  <p:stCondLst>
                                    <p:cond delay="0"/>
                                  </p:stCondLst>
                                  <p:childTnLst>
                                    <p:set>
                                      <p:cBhvr>
                                        <p:cTn id="21" dur="500" fill="hold">
                                          <p:stCondLst>
                                            <p:cond delay="0"/>
                                          </p:stCondLst>
                                        </p:cTn>
                                        <p:tgtEl>
                                          <p:spTgt spid="5"/>
                                        </p:tgtEl>
                                        <p:attrNameLst>
                                          <p:attrName>style.visibility</p:attrName>
                                        </p:attrNameLst>
                                      </p:cBhvr>
                                      <p:to>
                                        <p:strVal val="visible"/>
                                      </p:to>
                                    </p:set>
                                    <p:animEffect transition="in" filter="circle(out)">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01"/>
          <p:cNvPicPr>
            <a:picLocks noChangeAspect="1"/>
          </p:cNvPicPr>
          <p:nvPr/>
        </p:nvPicPr>
        <p:blipFill>
          <a:blip r:embed="rId4"/>
          <a:srcRect l="975" t="3747" r="975"/>
          <a:stretch>
            <a:fillRect/>
          </a:stretch>
        </p:blipFill>
        <p:spPr>
          <a:xfrm>
            <a:off x="0" y="0"/>
            <a:ext cx="12192000" cy="6851015"/>
          </a:xfrm>
          <a:prstGeom prst="rect">
            <a:avLst/>
          </a:prstGeom>
        </p:spPr>
      </p:pic>
      <p:sp>
        <p:nvSpPr>
          <p:cNvPr id="6" name="文本框 5"/>
          <p:cNvSpPr txBox="1"/>
          <p:nvPr/>
        </p:nvSpPr>
        <p:spPr>
          <a:xfrm>
            <a:off x="2365375" y="2576195"/>
            <a:ext cx="7461250" cy="1005840"/>
          </a:xfrm>
          <a:prstGeom prst="rect">
            <a:avLst/>
          </a:prstGeom>
          <a:noFill/>
        </p:spPr>
        <p:txBody>
          <a:bodyPr wrap="square" lIns="91440" tIns="45720" rIns="91440" bIns="45720" rtlCol="0" anchor="t">
            <a:noAutofit/>
          </a:bodyPr>
          <a:lstStyle/>
          <a:p>
            <a:pPr lvl="0" algn="ctr">
              <a:lnSpc>
                <a:spcPct val="90000"/>
              </a:lnSpc>
              <a:buClrTx/>
              <a:buSzTx/>
              <a:buFontTx/>
            </a:pPr>
            <a:r>
              <a:rPr lang="zh-CN" altLang="en-US" sz="8000" dirty="0">
                <a:ln w="22225">
                  <a:noFill/>
                </a:ln>
                <a:solidFill>
                  <a:schemeClr val="accent6">
                    <a:lumMod val="75000"/>
                  </a:schemeClr>
                </a:solidFill>
                <a:effectLst/>
                <a:latin typeface="印品招牌体 中黑（非商用）" panose="02000500000000000000" charset="-122"/>
                <a:ea typeface="印品招牌体 中黑（非商用）" panose="02000500000000000000" charset="-122"/>
                <a:cs typeface="阿里巴巴普惠体" panose="00020600040101010101" charset="-122"/>
                <a:sym typeface="+mn-ea"/>
              </a:rPr>
              <a:t>毒品定义及</a:t>
            </a:r>
            <a:r>
              <a:rPr lang="zh-CN" altLang="en-US" sz="8000" dirty="0">
                <a:ln w="22225">
                  <a:noFill/>
                </a:ln>
                <a:solidFill>
                  <a:srgbClr val="3B7D23"/>
                </a:solidFill>
                <a:effectLst/>
                <a:latin typeface="印品招牌体 中黑（非商用）" panose="02000500000000000000" charset="-122"/>
                <a:ea typeface="印品招牌体 中黑（非商用）" panose="02000500000000000000" charset="-122"/>
                <a:cs typeface="阿里巴巴普惠体" panose="00020600040101010101" charset="-122"/>
                <a:sym typeface="+mn-ea"/>
              </a:rPr>
              <a:t>分</a:t>
            </a:r>
            <a:r>
              <a:rPr lang="zh-CN" altLang="en-US" sz="8000" dirty="0">
                <a:ln w="22225">
                  <a:noFill/>
                </a:ln>
                <a:solidFill>
                  <a:schemeClr val="accent6">
                    <a:lumMod val="75000"/>
                  </a:schemeClr>
                </a:solidFill>
                <a:effectLst/>
                <a:latin typeface="印品招牌体 中黑（非商用）" panose="02000500000000000000" charset="-122"/>
                <a:ea typeface="印品招牌体 中黑（非商用）" panose="02000500000000000000" charset="-122"/>
                <a:cs typeface="阿里巴巴普惠体" panose="00020600040101010101" charset="-122"/>
                <a:sym typeface="+mn-ea"/>
              </a:rPr>
              <a:t>类</a:t>
            </a:r>
          </a:p>
        </p:txBody>
      </p:sp>
      <p:sp>
        <p:nvSpPr>
          <p:cNvPr id="11" name="副标题 10"/>
          <p:cNvSpPr>
            <a:spLocks noGrp="1"/>
          </p:cNvSpPr>
          <p:nvPr>
            <p:ph type="subTitle" idx="1"/>
          </p:nvPr>
        </p:nvSpPr>
        <p:spPr>
          <a:xfrm>
            <a:off x="3200400" y="1750060"/>
            <a:ext cx="5791200" cy="457200"/>
          </a:xfrm>
        </p:spPr>
        <p:txBody>
          <a:bodyPr>
            <a:noAutofit/>
          </a:bodyPr>
          <a:lstStyle/>
          <a:p>
            <a:pPr algn="ctr"/>
            <a:r>
              <a:rPr lang="en-US" altLang="zh-CN" sz="2800" b="1" dirty="0">
                <a:solidFill>
                  <a:srgbClr val="3B7D23"/>
                </a:solidFill>
                <a:latin typeface="阿里巴巴普惠体" panose="00020600040101010101" charset="-122"/>
                <a:ea typeface="阿里巴巴普惠体" panose="00020600040101010101" charset="-122"/>
                <a:cs typeface="阿里巴巴普惠体" panose="00020600040101010101" charset="-122"/>
                <a:sym typeface="+mn-ea"/>
              </a:rPr>
              <a:t>—— </a:t>
            </a:r>
            <a:r>
              <a:rPr lang="zh-CN" altLang="en-US" sz="2800" b="1" dirty="0">
                <a:solidFill>
                  <a:srgbClr val="3B7D23"/>
                </a:solidFill>
                <a:latin typeface="阿里巴巴普惠体" panose="00020600040101010101" charset="-122"/>
                <a:ea typeface="阿里巴巴普惠体" panose="00020600040101010101" charset="-122"/>
                <a:cs typeface="阿里巴巴普惠体" panose="00020600040101010101" charset="-122"/>
                <a:sym typeface="+mn-ea"/>
              </a:rPr>
              <a:t>第一部分</a:t>
            </a:r>
            <a:r>
              <a:rPr lang="en-US" altLang="zh-CN" sz="2800" b="1" dirty="0">
                <a:solidFill>
                  <a:srgbClr val="3B7D23"/>
                </a:solidFill>
                <a:latin typeface="阿里巴巴普惠体" panose="00020600040101010101" charset="-122"/>
                <a:ea typeface="阿里巴巴普惠体" panose="00020600040101010101" charset="-122"/>
                <a:cs typeface="阿里巴巴普惠体" panose="00020600040101010101" charset="-122"/>
                <a:sym typeface="+mn-ea"/>
              </a:rPr>
              <a:t> ——</a:t>
            </a:r>
          </a:p>
        </p:txBody>
      </p:sp>
      <p:sp>
        <p:nvSpPr>
          <p:cNvPr id="24" name="圆角矩形 23"/>
          <p:cNvSpPr/>
          <p:nvPr/>
        </p:nvSpPr>
        <p:spPr>
          <a:xfrm>
            <a:off x="5163820" y="4479290"/>
            <a:ext cx="1864360" cy="503555"/>
          </a:xfrm>
          <a:prstGeom prst="roundRect">
            <a:avLst>
              <a:gd name="adj" fmla="val 50000"/>
            </a:avLst>
          </a:prstGeom>
          <a:gradFill>
            <a:gsLst>
              <a:gs pos="100000">
                <a:schemeClr val="accent6"/>
              </a:gs>
              <a:gs pos="0">
                <a:srgbClr val="00B05B">
                  <a:alpha val="100000"/>
                </a:srgbClr>
              </a:gs>
              <a:gs pos="50000">
                <a:srgbClr val="00B05B"/>
              </a:gs>
            </a:gsLst>
            <a:lin ang="16200000" scaled="0"/>
          </a:gradFill>
          <a:ln w="25400">
            <a:solidFill>
              <a:schemeClr val="bg1"/>
            </a:solidFill>
          </a:ln>
          <a:effectLst>
            <a:outerShdw blurRad="38100" dist="25400" dir="5400000" algn="t" rotWithShape="0">
              <a:schemeClr val="accent6">
                <a:lumMod val="75000"/>
                <a:alpha val="6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lgn="ctr"/>
            <a:r>
              <a:rPr lang="en-US" altLang="zh-CN" b="1" dirty="0">
                <a:solidFill>
                  <a:schemeClr val="bg1"/>
                </a:solidFill>
                <a:effectLst>
                  <a:outerShdw blurRad="50800" dist="38100" dir="2700000" algn="tl" rotWithShape="0">
                    <a:schemeClr val="accent6">
                      <a:lumMod val="75000"/>
                      <a:alpha val="80000"/>
                    </a:schemeClr>
                  </a:outerShdw>
                </a:effectLst>
                <a:latin typeface="阿里巴巴普惠体" panose="00020600040101010101" charset="-122"/>
                <a:ea typeface="阿里巴巴普惠体" panose="00020600040101010101" charset="-122"/>
                <a:cs typeface="阿里巴巴普惠体" panose="00020600040101010101" charset="-122"/>
              </a:rPr>
              <a:t>PART ONE</a:t>
            </a:r>
          </a:p>
        </p:txBody>
      </p:sp>
      <p:sp>
        <p:nvSpPr>
          <p:cNvPr id="3" name="副标题 10"/>
          <p:cNvSpPr>
            <a:spLocks noGrp="1"/>
          </p:cNvSpPr>
          <p:nvPr>
            <p:custDataLst>
              <p:tags r:id="rId1"/>
            </p:custDataLst>
          </p:nvPr>
        </p:nvSpPr>
        <p:spPr>
          <a:xfrm>
            <a:off x="2916238" y="3735705"/>
            <a:ext cx="6359525" cy="457200"/>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fontAlgn="auto">
              <a:spcBef>
                <a:spcPts val="0"/>
              </a:spcBef>
            </a:pPr>
            <a:r>
              <a:rPr lang="en-US" altLang="zh-CN" sz="1900" cap="all" dirty="0">
                <a:solidFill>
                  <a:srgbClr val="3B7D23">
                    <a:alpha val="85000"/>
                  </a:srgbClr>
                </a:solidFill>
                <a:uFillTx/>
                <a:latin typeface="阿里巴巴普惠体 Medium" panose="00020600040101010101" charset="-122"/>
                <a:ea typeface="阿里巴巴普惠体 Medium" panose="00020600040101010101" charset="-122"/>
                <a:cs typeface="阿里巴巴普惠体" panose="00020600040101010101" charset="-122"/>
                <a:sym typeface="+mn-ea"/>
              </a:rPr>
              <a:t>Definition and classification of drugs</a:t>
            </a:r>
          </a:p>
        </p:txBody>
      </p:sp>
      <p:pic>
        <p:nvPicPr>
          <p:cNvPr id="13" name="图片 12" descr="51miz-E1264280-F8CF7624"/>
          <p:cNvPicPr>
            <a:picLocks noChangeAspect="1"/>
          </p:cNvPicPr>
          <p:nvPr>
            <p:custDataLst>
              <p:tags r:id="rId2"/>
            </p:custDataLst>
          </p:nvPr>
        </p:nvPicPr>
        <p:blipFill>
          <a:blip r:embed="rId5">
            <a:lum contrast="6000"/>
          </a:blip>
          <a:srcRect l="14396" t="5641" r="12139" b="5315"/>
          <a:stretch>
            <a:fillRect/>
          </a:stretch>
        </p:blipFill>
        <p:spPr>
          <a:xfrm>
            <a:off x="9121140" y="4288155"/>
            <a:ext cx="2783840" cy="253238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par>
                                <p:cTn id="8" presetID="9" presetClass="entr" presetSubtype="0"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dissolve">
                                      <p:cBhvr>
                                        <p:cTn id="10" dur="500"/>
                                        <p:tgtEl>
                                          <p:spTgt spid="13"/>
                                        </p:tgtEl>
                                      </p:cBhvr>
                                    </p:animEffect>
                                  </p:childTnLst>
                                </p:cTn>
                              </p:par>
                            </p:childTnLst>
                          </p:cTn>
                        </p:par>
                        <p:par>
                          <p:cTn id="11" fill="hold">
                            <p:stCondLst>
                              <p:cond delay="500"/>
                            </p:stCondLst>
                            <p:childTnLst>
                              <p:par>
                                <p:cTn id="12" presetID="16" presetClass="entr" presetSubtype="37" fill="hold" grpId="1" nodeType="afterEffect">
                                  <p:stCondLst>
                                    <p:cond delay="0"/>
                                  </p:stCondLst>
                                  <p:childTnLst>
                                    <p:set>
                                      <p:cBhvr>
                                        <p:cTn id="13" dur="1" fill="hold">
                                          <p:stCondLst>
                                            <p:cond delay="0"/>
                                          </p:stCondLst>
                                        </p:cTn>
                                        <p:tgtEl>
                                          <p:spTgt spid="11">
                                            <p:txEl>
                                              <p:pRg st="0" end="0"/>
                                            </p:txEl>
                                          </p:spTgt>
                                        </p:tgtEl>
                                        <p:attrNameLst>
                                          <p:attrName>style.visibility</p:attrName>
                                        </p:attrNameLst>
                                      </p:cBhvr>
                                      <p:to>
                                        <p:strVal val="visible"/>
                                      </p:to>
                                    </p:set>
                                    <p:animEffect transition="in" filter="barn(outVertical)">
                                      <p:cBhvr>
                                        <p:cTn id="14" dur="500"/>
                                        <p:tgtEl>
                                          <p:spTgt spid="11">
                                            <p:txEl>
                                              <p:pRg st="0" end="0"/>
                                            </p:txEl>
                                          </p:spTgt>
                                        </p:tgtEl>
                                      </p:cBhvr>
                                    </p:animEffect>
                                  </p:childTnLst>
                                </p:cTn>
                              </p:par>
                            </p:childTnLst>
                          </p:cTn>
                        </p:par>
                        <p:par>
                          <p:cTn id="15" fill="hold">
                            <p:stCondLst>
                              <p:cond delay="1000"/>
                            </p:stCondLst>
                            <p:childTnLst>
                              <p:par>
                                <p:cTn id="16" presetID="38" presetClass="entr" presetSubtype="0" accel="50000" fill="hold" grpId="0" nodeType="afterEffect">
                                  <p:stCondLst>
                                    <p:cond delay="0"/>
                                  </p:stCondLst>
                                  <p:iterate type="lt">
                                    <p:tmPct val="50000"/>
                                  </p:iterate>
                                  <p:childTnLst>
                                    <p:set>
                                      <p:cBhvr>
                                        <p:cTn id="17" dur="1" fill="hold">
                                          <p:stCondLst>
                                            <p:cond delay="0"/>
                                          </p:stCondLst>
                                        </p:cTn>
                                        <p:tgtEl>
                                          <p:spTgt spid="6"/>
                                        </p:tgtEl>
                                        <p:attrNameLst>
                                          <p:attrName>style.visibility</p:attrName>
                                        </p:attrNameLst>
                                      </p:cBhvr>
                                      <p:to>
                                        <p:strVal val="visible"/>
                                      </p:to>
                                    </p:set>
                                    <p:set>
                                      <p:cBhvr>
                                        <p:cTn id="18" dur="228" fill="hold">
                                          <p:stCondLst>
                                            <p:cond delay="0"/>
                                          </p:stCondLst>
                                        </p:cTn>
                                        <p:tgtEl>
                                          <p:spTgt spid="6"/>
                                        </p:tgtEl>
                                        <p:attrNameLst>
                                          <p:attrName>style.rotation</p:attrName>
                                        </p:attrNameLst>
                                      </p:cBhvr>
                                      <p:to>
                                        <p:strVal val="-45.0"/>
                                      </p:to>
                                    </p:set>
                                    <p:anim calcmode="lin" valueType="num">
                                      <p:cBhvr>
                                        <p:cTn id="19" dur="228" fill="hold">
                                          <p:stCondLst>
                                            <p:cond delay="228"/>
                                          </p:stCondLst>
                                        </p:cTn>
                                        <p:tgtEl>
                                          <p:spTgt spid="6"/>
                                        </p:tgtEl>
                                        <p:attrNameLst>
                                          <p:attrName>style.rotation</p:attrName>
                                        </p:attrNameLst>
                                      </p:cBhvr>
                                      <p:tavLst>
                                        <p:tav tm="0">
                                          <p:val>
                                            <p:fltVal val="-45"/>
                                          </p:val>
                                        </p:tav>
                                        <p:tav tm="69900">
                                          <p:val>
                                            <p:fltVal val="45"/>
                                          </p:val>
                                        </p:tav>
                                        <p:tav tm="100000">
                                          <p:val>
                                            <p:fltVal val="0"/>
                                          </p:val>
                                        </p:tav>
                                      </p:tavLst>
                                    </p:anim>
                                    <p:anim calcmode="lin" valueType="num">
                                      <p:cBhvr>
                                        <p:cTn id="20" dur="228" fill="hold">
                                          <p:stCondLst>
                                            <p:cond delay="0"/>
                                          </p:stCondLst>
                                        </p:cTn>
                                        <p:tgtEl>
                                          <p:spTgt spid="6"/>
                                        </p:tgtEl>
                                        <p:attrNameLst>
                                          <p:attrName>ppt_y</p:attrName>
                                        </p:attrNameLst>
                                      </p:cBhvr>
                                      <p:tavLst>
                                        <p:tav tm="0">
                                          <p:val>
                                            <p:strVal val="#ppt_y-1"/>
                                          </p:val>
                                        </p:tav>
                                        <p:tav tm="100000">
                                          <p:val>
                                            <p:strVal val="#ppt_y-(0.354*#ppt_w-0.172*#ppt_h)"/>
                                          </p:val>
                                        </p:tav>
                                      </p:tavLst>
                                    </p:anim>
                                    <p:anim calcmode="lin" valueType="num">
                                      <p:cBhvr>
                                        <p:cTn id="21" dur="78" decel="50000" autoRev="1" fill="hold">
                                          <p:stCondLst>
                                            <p:cond delay="228"/>
                                          </p:stCondLst>
                                        </p:cTn>
                                        <p:tgtEl>
                                          <p:spTgt spid="6"/>
                                        </p:tgtEl>
                                        <p:attrNameLst>
                                          <p:attrName>ppt_y</p:attrName>
                                        </p:attrNameLst>
                                      </p:cBhvr>
                                      <p:tavLst>
                                        <p:tav tm="0">
                                          <p:val>
                                            <p:strVal val="#ppt_y-(0.354*#ppt_w-0.172*#ppt_h)"/>
                                          </p:val>
                                        </p:tav>
                                        <p:tav tm="100000">
                                          <p:val>
                                            <p:strVal val="#ppt_y-(0.354*#ppt_w-0.172*#ppt_h)-#ppt_h/2"/>
                                          </p:val>
                                        </p:tav>
                                      </p:tavLst>
                                    </p:anim>
                                    <p:anim calcmode="lin" valueType="num">
                                      <p:cBhvr>
                                        <p:cTn id="22" dur="68" fill="hold">
                                          <p:stCondLst>
                                            <p:cond delay="432"/>
                                          </p:stCondLst>
                                        </p:cTn>
                                        <p:tgtEl>
                                          <p:spTgt spid="6"/>
                                        </p:tgtEl>
                                        <p:attrNameLst>
                                          <p:attrName>ppt_y</p:attrName>
                                        </p:attrNameLst>
                                      </p:cBhvr>
                                      <p:tavLst>
                                        <p:tav tm="0">
                                          <p:val>
                                            <p:strVal val="#ppt_y-(0.354*#ppt_w-0.172*#ppt_h)"/>
                                          </p:val>
                                        </p:tav>
                                        <p:tav tm="100000">
                                          <p:val>
                                            <p:strVal val="#ppt_y"/>
                                          </p:val>
                                        </p:tav>
                                      </p:tavLst>
                                    </p:anim>
                                  </p:childTnLst>
                                </p:cTn>
                              </p:par>
                            </p:childTnLst>
                          </p:cTn>
                        </p:par>
                        <p:par>
                          <p:cTn id="23" fill="hold">
                            <p:stCondLst>
                              <p:cond delay="2500"/>
                            </p:stCondLst>
                            <p:childTnLst>
                              <p:par>
                                <p:cTn id="24" presetID="16" presetClass="entr" presetSubtype="37" fill="hold" grpId="1" nodeType="afterEffect">
                                  <p:stCondLst>
                                    <p:cond delay="0"/>
                                  </p:stCondLst>
                                  <p:childTnLst>
                                    <p:set>
                                      <p:cBhvr>
                                        <p:cTn id="25" dur="1" fill="hold">
                                          <p:stCondLst>
                                            <p:cond delay="0"/>
                                          </p:stCondLst>
                                        </p:cTn>
                                        <p:tgtEl>
                                          <p:spTgt spid="3">
                                            <p:txEl>
                                              <p:pRg st="0" end="0"/>
                                            </p:txEl>
                                          </p:spTgt>
                                        </p:tgtEl>
                                        <p:attrNameLst>
                                          <p:attrName>style.visibility</p:attrName>
                                        </p:attrNameLst>
                                      </p:cBhvr>
                                      <p:to>
                                        <p:strVal val="visible"/>
                                      </p:to>
                                    </p:set>
                                    <p:animEffect transition="in" filter="barn(outVertical)">
                                      <p:cBhvr>
                                        <p:cTn id="26" dur="500"/>
                                        <p:tgtEl>
                                          <p:spTgt spid="3">
                                            <p:txEl>
                                              <p:pRg st="0" end="0"/>
                                            </p:txEl>
                                          </p:spTgt>
                                        </p:tgtEl>
                                      </p:cBhvr>
                                    </p:animEffect>
                                  </p:childTnLst>
                                </p:cTn>
                              </p:par>
                            </p:childTnLst>
                          </p:cTn>
                        </p:par>
                        <p:par>
                          <p:cTn id="27" fill="hold">
                            <p:stCondLst>
                              <p:cond delay="3000"/>
                            </p:stCondLst>
                            <p:childTnLst>
                              <p:par>
                                <p:cTn id="28" presetID="2" presetClass="entr" presetSubtype="4" fill="hold" grpId="0" nodeType="afterEffect">
                                  <p:stCondLst>
                                    <p:cond delay="0"/>
                                  </p:stCondLst>
                                  <p:childTnLst>
                                    <p:set>
                                      <p:cBhvr>
                                        <p:cTn id="29" dur="1" fill="hold">
                                          <p:stCondLst>
                                            <p:cond delay="0"/>
                                          </p:stCondLst>
                                        </p:cTn>
                                        <p:tgtEl>
                                          <p:spTgt spid="24"/>
                                        </p:tgtEl>
                                        <p:attrNameLst>
                                          <p:attrName>style.visibility</p:attrName>
                                        </p:attrNameLst>
                                      </p:cBhvr>
                                      <p:to>
                                        <p:strVal val="visible"/>
                                      </p:to>
                                    </p:set>
                                    <p:anim calcmode="lin" valueType="num">
                                      <p:cBhvr additive="base">
                                        <p:cTn id="30" dur="500" fill="hold"/>
                                        <p:tgtEl>
                                          <p:spTgt spid="24"/>
                                        </p:tgtEl>
                                        <p:attrNameLst>
                                          <p:attrName>ppt_x</p:attrName>
                                        </p:attrNameLst>
                                      </p:cBhvr>
                                      <p:tavLst>
                                        <p:tav tm="0">
                                          <p:val>
                                            <p:strVal val="#ppt_x"/>
                                          </p:val>
                                        </p:tav>
                                        <p:tav tm="100000">
                                          <p:val>
                                            <p:strVal val="#ppt_x"/>
                                          </p:val>
                                        </p:tav>
                                      </p:tavLst>
                                    </p:anim>
                                    <p:anim calcmode="lin" valueType="num">
                                      <p:cBhvr additive="base">
                                        <p:cTn id="31"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1" build="p"/>
      <p:bldP spid="24" grpId="0" bldLvl="0" animBg="1"/>
      <p:bldP spid="3" grpI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01-恢复的"/>
          <p:cNvPicPr>
            <a:picLocks noChangeAspect="1"/>
          </p:cNvPicPr>
          <p:nvPr/>
        </p:nvPicPr>
        <p:blipFill>
          <a:blip r:embed="rId8"/>
          <a:stretch>
            <a:fillRect/>
          </a:stretch>
        </p:blipFill>
        <p:spPr>
          <a:xfrm>
            <a:off x="0" y="0"/>
            <a:ext cx="12192000" cy="6858635"/>
          </a:xfrm>
          <a:prstGeom prst="rect">
            <a:avLst/>
          </a:prstGeom>
        </p:spPr>
      </p:pic>
      <p:pic>
        <p:nvPicPr>
          <p:cNvPr id="8" name="图片 7" descr="00"/>
          <p:cNvPicPr>
            <a:picLocks noChangeAspect="1"/>
          </p:cNvPicPr>
          <p:nvPr/>
        </p:nvPicPr>
        <p:blipFill>
          <a:blip r:embed="rId9"/>
          <a:srcRect l="2349" r="2109"/>
          <a:stretch>
            <a:fillRect/>
          </a:stretch>
        </p:blipFill>
        <p:spPr>
          <a:xfrm>
            <a:off x="271780" y="19685"/>
            <a:ext cx="11648440" cy="6741160"/>
          </a:xfrm>
          <a:prstGeom prst="rect">
            <a:avLst/>
          </a:prstGeom>
        </p:spPr>
      </p:pic>
      <p:sp>
        <p:nvSpPr>
          <p:cNvPr id="280" name="矩形: 圆角 279"/>
          <p:cNvSpPr/>
          <p:nvPr/>
        </p:nvSpPr>
        <p:spPr>
          <a:xfrm>
            <a:off x="1192530" y="2592705"/>
            <a:ext cx="6001385" cy="2734310"/>
          </a:xfrm>
          <a:prstGeom prst="roundRect">
            <a:avLst>
              <a:gd name="adj" fmla="val 4503"/>
            </a:avLst>
          </a:prstGeom>
          <a:solidFill>
            <a:schemeClr val="bg1"/>
          </a:solidFill>
          <a:ln w="12700">
            <a:solidFill>
              <a:srgbClr val="4BA937"/>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阿里巴巴普惠体" panose="00020600040101010101" charset="-122"/>
            </a:endParaRPr>
          </a:p>
        </p:txBody>
      </p:sp>
      <p:sp>
        <p:nvSpPr>
          <p:cNvPr id="11" name="文本框 10"/>
          <p:cNvSpPr txBox="1"/>
          <p:nvPr/>
        </p:nvSpPr>
        <p:spPr>
          <a:xfrm>
            <a:off x="1444256" y="2927008"/>
            <a:ext cx="4510915" cy="530860"/>
          </a:xfrm>
          <a:prstGeom prst="rect">
            <a:avLst/>
          </a:prstGeom>
          <a:noFill/>
        </p:spPr>
        <p:txBody>
          <a:bodyPr wrap="square" rtlCol="0">
            <a:spAutoFit/>
          </a:bodyPr>
          <a:lstStyle/>
          <a:p>
            <a:pPr>
              <a:lnSpc>
                <a:spcPct val="130000"/>
              </a:lnSpc>
            </a:pPr>
            <a:r>
              <a:rPr lang="zh-CN" altLang="en-US" sz="2200" b="1" dirty="0">
                <a:solidFill>
                  <a:srgbClr val="3B7D23"/>
                </a:solidFill>
                <a:latin typeface="阿里巴巴普惠体" panose="00020600040101010101" charset="-122"/>
                <a:ea typeface="阿里巴巴普惠体" panose="00020600040101010101" charset="-122"/>
                <a:cs typeface="阿里巴巴普惠体" panose="00020600040101010101" charset="-122"/>
              </a:rPr>
              <a:t>根据</a:t>
            </a:r>
            <a:r>
              <a:rPr lang="en-US" altLang="zh-CN" sz="2200" b="1" dirty="0">
                <a:solidFill>
                  <a:srgbClr val="3B7D23"/>
                </a:solidFill>
                <a:latin typeface="阿里巴巴普惠体" panose="00020600040101010101" charset="-122"/>
                <a:ea typeface="阿里巴巴普惠体" panose="00020600040101010101" charset="-122"/>
                <a:cs typeface="阿里巴巴普惠体" panose="00020600040101010101" charset="-122"/>
              </a:rPr>
              <a:t>《</a:t>
            </a:r>
            <a:r>
              <a:rPr lang="zh-CN" altLang="en-US" sz="2200" b="1" dirty="0">
                <a:solidFill>
                  <a:srgbClr val="3B7D23"/>
                </a:solidFill>
                <a:latin typeface="阿里巴巴普惠体" panose="00020600040101010101" charset="-122"/>
                <a:ea typeface="阿里巴巴普惠体" panose="00020600040101010101" charset="-122"/>
                <a:cs typeface="阿里巴巴普惠体" panose="00020600040101010101" charset="-122"/>
              </a:rPr>
              <a:t>刑法</a:t>
            </a:r>
            <a:r>
              <a:rPr lang="en-US" altLang="zh-CN" sz="2200" b="1" dirty="0">
                <a:solidFill>
                  <a:srgbClr val="3B7D23"/>
                </a:solidFill>
                <a:latin typeface="阿里巴巴普惠体" panose="00020600040101010101" charset="-122"/>
                <a:ea typeface="阿里巴巴普惠体" panose="00020600040101010101" charset="-122"/>
                <a:cs typeface="阿里巴巴普惠体" panose="00020600040101010101" charset="-122"/>
              </a:rPr>
              <a:t>》</a:t>
            </a:r>
            <a:r>
              <a:rPr lang="zh-CN" altLang="en-US" sz="2200" b="1" dirty="0">
                <a:solidFill>
                  <a:srgbClr val="3B7D23"/>
                </a:solidFill>
                <a:latin typeface="阿里巴巴普惠体" panose="00020600040101010101" charset="-122"/>
                <a:ea typeface="阿里巴巴普惠体" panose="00020600040101010101" charset="-122"/>
                <a:cs typeface="阿里巴巴普惠体" panose="00020600040101010101" charset="-122"/>
              </a:rPr>
              <a:t>第</a:t>
            </a:r>
            <a:r>
              <a:rPr lang="en-US" altLang="zh-CN" sz="2200" b="1" dirty="0">
                <a:solidFill>
                  <a:srgbClr val="3B7D23"/>
                </a:solidFill>
                <a:latin typeface="阿里巴巴普惠体" panose="00020600040101010101" charset="-122"/>
                <a:ea typeface="阿里巴巴普惠体" panose="00020600040101010101" charset="-122"/>
                <a:cs typeface="阿里巴巴普惠体" panose="00020600040101010101" charset="-122"/>
              </a:rPr>
              <a:t>357</a:t>
            </a:r>
            <a:r>
              <a:rPr lang="zh-CN" altLang="en-US" sz="2200" b="1" dirty="0">
                <a:solidFill>
                  <a:srgbClr val="3B7D23"/>
                </a:solidFill>
                <a:latin typeface="阿里巴巴普惠体" panose="00020600040101010101" charset="-122"/>
                <a:ea typeface="阿里巴巴普惠体" panose="00020600040101010101" charset="-122"/>
                <a:cs typeface="阿里巴巴普惠体" panose="00020600040101010101" charset="-122"/>
              </a:rPr>
              <a:t>条的规定：</a:t>
            </a:r>
          </a:p>
        </p:txBody>
      </p:sp>
      <p:sp>
        <p:nvSpPr>
          <p:cNvPr id="9" name="文本框 8"/>
          <p:cNvSpPr txBox="1"/>
          <p:nvPr>
            <p:custDataLst>
              <p:tags r:id="rId1"/>
            </p:custDataLst>
          </p:nvPr>
        </p:nvSpPr>
        <p:spPr>
          <a:xfrm>
            <a:off x="3048000" y="633214"/>
            <a:ext cx="6096000" cy="534035"/>
          </a:xfrm>
          <a:prstGeom prst="rect">
            <a:avLst/>
          </a:prstGeom>
          <a:noFill/>
        </p:spPr>
        <p:txBody>
          <a:bodyPr wrap="square" rtlCol="0" anchor="t">
            <a:spAutoFit/>
          </a:bodyPr>
          <a:lstStyle/>
          <a:p>
            <a:pPr lvl="0" algn="ctr">
              <a:lnSpc>
                <a:spcPct val="90000"/>
              </a:lnSpc>
              <a:buClrTx/>
              <a:buSzTx/>
              <a:buFontTx/>
            </a:pPr>
            <a:r>
              <a:rPr lang="zh-CN" altLang="en-US" sz="3200" b="1">
                <a:solidFill>
                  <a:srgbClr val="3B7D23"/>
                </a:solidFill>
                <a:latin typeface="阿里巴巴普惠体" panose="00020600040101010101" charset="-122"/>
                <a:ea typeface="阿里巴巴普惠体" panose="00020600040101010101" charset="-122"/>
                <a:cs typeface="阿里巴巴普惠体" panose="00020600040101010101" charset="-122"/>
                <a:sym typeface="+mn-ea"/>
              </a:rPr>
              <a:t>毒品定义及分类</a:t>
            </a:r>
          </a:p>
        </p:txBody>
      </p:sp>
      <p:sp>
        <p:nvSpPr>
          <p:cNvPr id="10" name="文本框 9"/>
          <p:cNvSpPr txBox="1"/>
          <p:nvPr>
            <p:custDataLst>
              <p:tags r:id="rId2"/>
            </p:custDataLst>
          </p:nvPr>
        </p:nvSpPr>
        <p:spPr>
          <a:xfrm>
            <a:off x="3723958" y="1155700"/>
            <a:ext cx="4744085" cy="230505"/>
          </a:xfrm>
          <a:prstGeom prst="rect">
            <a:avLst/>
          </a:prstGeom>
          <a:noFill/>
        </p:spPr>
        <p:txBody>
          <a:bodyPr wrap="square" lIns="0" tIns="0" rIns="0" bIns="0" rtlCol="0" anchor="t">
            <a:spAutoFit/>
          </a:bodyPr>
          <a:lstStyle/>
          <a:p>
            <a:pPr algn="ctr"/>
            <a:r>
              <a:rPr sz="1500">
                <a:solidFill>
                  <a:srgbClr val="3B7D23"/>
                </a:solidFill>
                <a:latin typeface="阿里巴巴普惠体" panose="00020600040101010101" charset="-122"/>
                <a:ea typeface="阿里巴巴普惠体" panose="00020600040101010101" charset="-122"/>
                <a:cs typeface="阿里巴巴普惠体" panose="00020600040101010101" charset="-122"/>
              </a:rPr>
              <a:t>Definition and classification of drugs</a:t>
            </a:r>
          </a:p>
        </p:txBody>
      </p:sp>
      <p:grpSp>
        <p:nvGrpSpPr>
          <p:cNvPr id="60" name="组合 59"/>
          <p:cNvGrpSpPr/>
          <p:nvPr/>
        </p:nvGrpSpPr>
        <p:grpSpPr>
          <a:xfrm>
            <a:off x="10756265" y="5972175"/>
            <a:ext cx="617220" cy="215900"/>
            <a:chOff x="16722" y="9359"/>
            <a:chExt cx="972" cy="340"/>
          </a:xfrm>
          <a:gradFill>
            <a:gsLst>
              <a:gs pos="0">
                <a:srgbClr val="00CA75"/>
              </a:gs>
              <a:gs pos="100000">
                <a:srgbClr val="4BA937">
                  <a:alpha val="0"/>
                </a:srgbClr>
              </a:gs>
            </a:gsLst>
            <a:lin ang="10800000" scaled="0"/>
          </a:gradFill>
        </p:grpSpPr>
        <p:sp>
          <p:nvSpPr>
            <p:cNvPr id="61" name="燕尾形 60"/>
            <p:cNvSpPr/>
            <p:nvPr>
              <p:custDataLst>
                <p:tags r:id="rId3"/>
              </p:custDataLst>
            </p:nvPr>
          </p:nvSpPr>
          <p:spPr>
            <a:xfrm>
              <a:off x="17194" y="9359"/>
              <a:ext cx="264" cy="34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阿里巴巴普惠体" panose="00020600040101010101" charset="-122"/>
              </a:endParaRPr>
            </a:p>
          </p:txBody>
        </p:sp>
        <p:sp>
          <p:nvSpPr>
            <p:cNvPr id="62" name="燕尾形 61"/>
            <p:cNvSpPr/>
            <p:nvPr>
              <p:custDataLst>
                <p:tags r:id="rId4"/>
              </p:custDataLst>
            </p:nvPr>
          </p:nvSpPr>
          <p:spPr>
            <a:xfrm>
              <a:off x="17430" y="9359"/>
              <a:ext cx="264" cy="34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阿里巴巴普惠体" panose="00020600040101010101" charset="-122"/>
              </a:endParaRPr>
            </a:p>
          </p:txBody>
        </p:sp>
        <p:sp>
          <p:nvSpPr>
            <p:cNvPr id="63" name="燕尾形 62"/>
            <p:cNvSpPr/>
            <p:nvPr>
              <p:custDataLst>
                <p:tags r:id="rId5"/>
              </p:custDataLst>
            </p:nvPr>
          </p:nvSpPr>
          <p:spPr>
            <a:xfrm>
              <a:off x="16722" y="9359"/>
              <a:ext cx="264" cy="34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阿里巴巴普惠体" panose="00020600040101010101" charset="-122"/>
              </a:endParaRPr>
            </a:p>
          </p:txBody>
        </p:sp>
        <p:sp>
          <p:nvSpPr>
            <p:cNvPr id="64" name="燕尾形 63"/>
            <p:cNvSpPr/>
            <p:nvPr>
              <p:custDataLst>
                <p:tags r:id="rId6"/>
              </p:custDataLst>
            </p:nvPr>
          </p:nvSpPr>
          <p:spPr>
            <a:xfrm>
              <a:off x="16958" y="9359"/>
              <a:ext cx="264" cy="34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阿里巴巴普惠体" panose="00020600040101010101" charset="-122"/>
              </a:endParaRPr>
            </a:p>
          </p:txBody>
        </p:sp>
      </p:grpSp>
      <p:sp>
        <p:nvSpPr>
          <p:cNvPr id="12" name="圆角矩形 11"/>
          <p:cNvSpPr/>
          <p:nvPr/>
        </p:nvSpPr>
        <p:spPr>
          <a:xfrm>
            <a:off x="1192530" y="1841500"/>
            <a:ext cx="2212975" cy="506730"/>
          </a:xfrm>
          <a:prstGeom prst="roundRect">
            <a:avLst>
              <a:gd name="adj" fmla="val 50000"/>
            </a:avLst>
          </a:prstGeom>
          <a:solidFill>
            <a:srgbClr val="4BA937"/>
          </a:solidFill>
          <a:ln>
            <a:noFill/>
          </a:ln>
        </p:spPr>
        <p:style>
          <a:lnRef idx="2">
            <a:schemeClr val="accent1">
              <a:shade val="50000"/>
            </a:schemeClr>
          </a:lnRef>
          <a:fillRef idx="1">
            <a:schemeClr val="accent1"/>
          </a:fillRef>
          <a:effectRef idx="0">
            <a:schemeClr val="accent1"/>
          </a:effectRef>
          <a:fontRef idx="minor">
            <a:schemeClr val="lt1"/>
          </a:fontRef>
        </p:style>
        <p:txBody>
          <a:bodyPr tIns="36195" bIns="0" rtlCol="0" anchor="ctr" anchorCtr="0"/>
          <a:lstStyle/>
          <a:p>
            <a:pPr algn="ctr"/>
            <a:r>
              <a:rPr lang="zh-CN" altLang="en-US" sz="2300">
                <a:solidFill>
                  <a:schemeClr val="bg1"/>
                </a:solidFill>
                <a:latin typeface="阿里巴巴普惠体 Heavy" panose="00020600040101010101" charset="-122"/>
                <a:ea typeface="阿里巴巴普惠体 Heavy" panose="00020600040101010101" charset="-122"/>
                <a:cs typeface="阿里巴巴普惠体" panose="00020600040101010101" charset="-122"/>
                <a:sym typeface="+mn-ea"/>
              </a:rPr>
              <a:t>什么是毒品？</a:t>
            </a:r>
          </a:p>
        </p:txBody>
      </p:sp>
      <p:sp>
        <p:nvSpPr>
          <p:cNvPr id="288" name="矩形 287"/>
          <p:cNvSpPr/>
          <p:nvPr/>
        </p:nvSpPr>
        <p:spPr>
          <a:xfrm>
            <a:off x="1444256" y="3514725"/>
            <a:ext cx="5493385" cy="1417320"/>
          </a:xfrm>
          <a:prstGeom prst="rect">
            <a:avLst/>
          </a:prstGeom>
        </p:spPr>
        <p:txBody>
          <a:bodyPr wrap="square" anchor="ctr" anchorCtr="0">
            <a:noAutofit/>
          </a:bodyPr>
          <a:lstStyle/>
          <a:p>
            <a:pPr>
              <a:lnSpc>
                <a:spcPct val="130000"/>
              </a:lnSpc>
            </a:pPr>
            <a:r>
              <a:rPr lang="zh-CN" altLang="en-US" sz="2800" b="1">
                <a:solidFill>
                  <a:srgbClr val="3B7D23"/>
                </a:solidFill>
                <a:latin typeface="阿里巴巴普惠体" panose="00020600040101010101" charset="-122"/>
                <a:ea typeface="阿里巴巴普惠体" panose="00020600040101010101" charset="-122"/>
                <a:cs typeface="阿里巴巴普惠体" panose="00020600040101010101" charset="-122"/>
                <a:sym typeface="+mn-ea"/>
              </a:rPr>
              <a:t>毒品</a:t>
            </a:r>
            <a:r>
              <a:rPr lang="zh-CN" altLang="en-US" sz="1900">
                <a:solidFill>
                  <a:schemeClr val="tx1">
                    <a:lumMod val="75000"/>
                    <a:lumOff val="25000"/>
                  </a:schemeClr>
                </a:solidFill>
                <a:latin typeface="阿里巴巴普惠体" panose="00020600040101010101" charset="-122"/>
                <a:ea typeface="阿里巴巴普惠体" panose="00020600040101010101" charset="-122"/>
                <a:cs typeface="阿里巴巴普惠体" panose="00020600040101010101" charset="-122"/>
                <a:sym typeface="+mn-ea"/>
              </a:rPr>
              <a:t>是指鸦片、海洛因、甲基苯丙胺（冰毒）、吗啡、大麻、可卡因以及国家规定管制的其它能够使人形成瘾癖的麻醉药品和精神药品。</a:t>
            </a:r>
          </a:p>
        </p:txBody>
      </p:sp>
      <p:pic>
        <p:nvPicPr>
          <p:cNvPr id="15" name="图片 14" descr="51miz-E1268112-DEBC0757"/>
          <p:cNvPicPr>
            <a:picLocks noChangeAspect="1"/>
          </p:cNvPicPr>
          <p:nvPr/>
        </p:nvPicPr>
        <p:blipFill>
          <a:blip r:embed="rId10"/>
          <a:srcRect l="7794" t="9471" r="22525" b="11151"/>
          <a:stretch>
            <a:fillRect/>
          </a:stretch>
        </p:blipFill>
        <p:spPr>
          <a:xfrm>
            <a:off x="7193915" y="2105660"/>
            <a:ext cx="3968115" cy="3390265"/>
          </a:xfrm>
          <a:prstGeom prst="rect">
            <a:avLst/>
          </a:prstGeom>
        </p:spPr>
      </p:pic>
    </p:spTree>
  </p:cSld>
  <p:clrMapOvr>
    <a:masterClrMapping/>
  </p:clrMapOvr>
  <mc:AlternateContent xmlns:mc="http://schemas.openxmlformats.org/markup-compatibility/2006" xmlns:p15="http://schemas.microsoft.com/office/powerpoint/2012/main">
    <mc:Choice Requires="p15">
      <p:transition spd="med">
        <p15:prstTrans prst="peelOff"/>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par>
                          <p:cTn id="8" fill="hold">
                            <p:stCondLst>
                              <p:cond delay="500"/>
                            </p:stCondLst>
                            <p:childTnLst>
                              <p:par>
                                <p:cTn id="9" presetID="6" presetClass="entr" presetSubtype="32" fill="hold" nodeType="afterEffect">
                                  <p:stCondLst>
                                    <p:cond delay="0"/>
                                  </p:stCondLst>
                                  <p:childTnLst>
                                    <p:set>
                                      <p:cBhvr>
                                        <p:cTn id="10" dur="500" fill="hold">
                                          <p:stCondLst>
                                            <p:cond delay="0"/>
                                          </p:stCondLst>
                                        </p:cTn>
                                        <p:tgtEl>
                                          <p:spTgt spid="8"/>
                                        </p:tgtEl>
                                        <p:attrNameLst>
                                          <p:attrName>style.visibility</p:attrName>
                                        </p:attrNameLst>
                                      </p:cBhvr>
                                      <p:to>
                                        <p:strVal val="visible"/>
                                      </p:to>
                                    </p:set>
                                    <p:animEffect transition="in" filter="circle(out)">
                                      <p:cBhvr>
                                        <p:cTn id="11" dur="500"/>
                                        <p:tgtEl>
                                          <p:spTgt spid="8"/>
                                        </p:tgtEl>
                                      </p:cBhvr>
                                    </p:animEffect>
                                  </p:childTnLst>
                                </p:cTn>
                              </p:par>
                            </p:childTnLst>
                          </p:cTn>
                        </p:par>
                        <p:par>
                          <p:cTn id="12" fill="hold">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arn(inVertical)">
                                      <p:cBhvr>
                                        <p:cTn id="15" dur="500"/>
                                        <p:tgtEl>
                                          <p:spTgt spid="9"/>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barn(inVertical)">
                                      <p:cBhvr>
                                        <p:cTn id="18" dur="500"/>
                                        <p:tgtEl>
                                          <p:spTgt spid="10"/>
                                        </p:tgtEl>
                                      </p:cBhvr>
                                    </p:animEffect>
                                  </p:childTnLst>
                                </p:cTn>
                              </p:par>
                            </p:childTnLst>
                          </p:cTn>
                        </p:par>
                        <p:par>
                          <p:cTn id="19" fill="hold">
                            <p:stCondLst>
                              <p:cond delay="1500"/>
                            </p:stCondLst>
                            <p:childTnLst>
                              <p:par>
                                <p:cTn id="20" presetID="22" presetClass="entr" presetSubtype="4"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down)">
                                      <p:cBhvr>
                                        <p:cTn id="22" dur="500"/>
                                        <p:tgtEl>
                                          <p:spTgt spid="12"/>
                                        </p:tgtEl>
                                      </p:cBhvr>
                                    </p:animEffect>
                                  </p:childTnLst>
                                </p:cTn>
                              </p:par>
                            </p:childTnLst>
                          </p:cTn>
                        </p:par>
                        <p:par>
                          <p:cTn id="23" fill="hold">
                            <p:stCondLst>
                              <p:cond delay="2000"/>
                            </p:stCondLst>
                            <p:childTnLst>
                              <p:par>
                                <p:cTn id="24" presetID="16" presetClass="entr" presetSubtype="37" fill="hold" grpId="0" nodeType="afterEffect">
                                  <p:stCondLst>
                                    <p:cond delay="0"/>
                                  </p:stCondLst>
                                  <p:childTnLst>
                                    <p:set>
                                      <p:cBhvr>
                                        <p:cTn id="25" dur="1" fill="hold">
                                          <p:stCondLst>
                                            <p:cond delay="0"/>
                                          </p:stCondLst>
                                        </p:cTn>
                                        <p:tgtEl>
                                          <p:spTgt spid="280"/>
                                        </p:tgtEl>
                                        <p:attrNameLst>
                                          <p:attrName>style.visibility</p:attrName>
                                        </p:attrNameLst>
                                      </p:cBhvr>
                                      <p:to>
                                        <p:strVal val="visible"/>
                                      </p:to>
                                    </p:set>
                                    <p:animEffect transition="in" filter="barn(outVertical)">
                                      <p:cBhvr>
                                        <p:cTn id="26" dur="500"/>
                                        <p:tgtEl>
                                          <p:spTgt spid="280"/>
                                        </p:tgtEl>
                                      </p:cBhvr>
                                    </p:animEffect>
                                  </p:childTnLst>
                                </p:cTn>
                              </p:par>
                            </p:childTnLst>
                          </p:cTn>
                        </p:par>
                        <p:par>
                          <p:cTn id="27" fill="hold">
                            <p:stCondLst>
                              <p:cond delay="2500"/>
                            </p:stCondLst>
                            <p:childTnLst>
                              <p:par>
                                <p:cTn id="28" presetID="42" presetClass="entr" presetSubtype="0" fill="hold" grpId="0" nodeType="afterEffect">
                                  <p:stCondLst>
                                    <p:cond delay="0"/>
                                  </p:stCondLst>
                                  <p:childTnLst>
                                    <p:set>
                                      <p:cBhvr>
                                        <p:cTn id="29" dur="500" fill="hold">
                                          <p:stCondLst>
                                            <p:cond delay="0"/>
                                          </p:stCondLst>
                                        </p:cTn>
                                        <p:tgtEl>
                                          <p:spTgt spid="11"/>
                                        </p:tgtEl>
                                        <p:attrNameLst>
                                          <p:attrName>style.visibility</p:attrName>
                                        </p:attrNameLst>
                                      </p:cBhvr>
                                      <p:to>
                                        <p:strVal val="visible"/>
                                      </p:to>
                                    </p:set>
                                    <p:animEffect transition="in" filter="fade">
                                      <p:cBhvr>
                                        <p:cTn id="30" dur="500"/>
                                        <p:tgtEl>
                                          <p:spTgt spid="11"/>
                                        </p:tgtEl>
                                      </p:cBhvr>
                                    </p:animEffect>
                                    <p:anim calcmode="lin" valueType="num">
                                      <p:cBhvr>
                                        <p:cTn id="31" dur="500" fill="hold"/>
                                        <p:tgtEl>
                                          <p:spTgt spid="11"/>
                                        </p:tgtEl>
                                        <p:attrNameLst>
                                          <p:attrName>ppt_x</p:attrName>
                                        </p:attrNameLst>
                                      </p:cBhvr>
                                      <p:tavLst>
                                        <p:tav tm="0">
                                          <p:val>
                                            <p:strVal val="#ppt_x"/>
                                          </p:val>
                                        </p:tav>
                                        <p:tav tm="100000">
                                          <p:val>
                                            <p:strVal val="#ppt_x"/>
                                          </p:val>
                                        </p:tav>
                                      </p:tavLst>
                                    </p:anim>
                                    <p:anim calcmode="lin" valueType="num">
                                      <p:cBhvr>
                                        <p:cTn id="32" dur="500" fill="hold"/>
                                        <p:tgtEl>
                                          <p:spTgt spid="11"/>
                                        </p:tgtEl>
                                        <p:attrNameLst>
                                          <p:attrName>ppt_y</p:attrName>
                                        </p:attrNameLst>
                                      </p:cBhvr>
                                      <p:tavLst>
                                        <p:tav tm="0">
                                          <p:val>
                                            <p:strVal val="#ppt_y+.1"/>
                                          </p:val>
                                        </p:tav>
                                        <p:tav tm="100000">
                                          <p:val>
                                            <p:strVal val="#ppt_y"/>
                                          </p:val>
                                        </p:tav>
                                      </p:tavLst>
                                    </p:anim>
                                  </p:childTnLst>
                                </p:cTn>
                              </p:par>
                            </p:childTnLst>
                          </p:cTn>
                        </p:par>
                        <p:par>
                          <p:cTn id="33" fill="hold">
                            <p:stCondLst>
                              <p:cond delay="3000"/>
                            </p:stCondLst>
                            <p:childTnLst>
                              <p:par>
                                <p:cTn id="34" presetID="18" presetClass="entr" presetSubtype="6" fill="hold" grpId="0" nodeType="afterEffect">
                                  <p:stCondLst>
                                    <p:cond delay="0"/>
                                  </p:stCondLst>
                                  <p:childTnLst>
                                    <p:set>
                                      <p:cBhvr>
                                        <p:cTn id="35" dur="1" fill="hold">
                                          <p:stCondLst>
                                            <p:cond delay="0"/>
                                          </p:stCondLst>
                                        </p:cTn>
                                        <p:tgtEl>
                                          <p:spTgt spid="288"/>
                                        </p:tgtEl>
                                        <p:attrNameLst>
                                          <p:attrName>style.visibility</p:attrName>
                                        </p:attrNameLst>
                                      </p:cBhvr>
                                      <p:to>
                                        <p:strVal val="visible"/>
                                      </p:to>
                                    </p:set>
                                    <p:animEffect transition="in" filter="strips(downRight)">
                                      <p:cBhvr>
                                        <p:cTn id="36" dur="500"/>
                                        <p:tgtEl>
                                          <p:spTgt spid="288"/>
                                        </p:tgtEl>
                                      </p:cBhvr>
                                    </p:animEffect>
                                  </p:childTnLst>
                                </p:cTn>
                              </p:par>
                            </p:childTnLst>
                          </p:cTn>
                        </p:par>
                        <p:par>
                          <p:cTn id="37" fill="hold">
                            <p:stCondLst>
                              <p:cond delay="3500"/>
                            </p:stCondLst>
                            <p:childTnLst>
                              <p:par>
                                <p:cTn id="38" presetID="6" presetClass="entr" presetSubtype="32" fill="hold" nodeType="afterEffect">
                                  <p:stCondLst>
                                    <p:cond delay="0"/>
                                  </p:stCondLst>
                                  <p:childTnLst>
                                    <p:set>
                                      <p:cBhvr>
                                        <p:cTn id="39" dur="500" fill="hold">
                                          <p:stCondLst>
                                            <p:cond delay="0"/>
                                          </p:stCondLst>
                                        </p:cTn>
                                        <p:tgtEl>
                                          <p:spTgt spid="15"/>
                                        </p:tgtEl>
                                        <p:attrNameLst>
                                          <p:attrName>style.visibility</p:attrName>
                                        </p:attrNameLst>
                                      </p:cBhvr>
                                      <p:to>
                                        <p:strVal val="visible"/>
                                      </p:to>
                                    </p:set>
                                    <p:animEffect transition="in" filter="circle(out)">
                                      <p:cBhvr>
                                        <p:cTn id="40" dur="500"/>
                                        <p:tgtEl>
                                          <p:spTgt spid="15"/>
                                        </p:tgtEl>
                                      </p:cBhvr>
                                    </p:animEffect>
                                  </p:childTnLst>
                                </p:cTn>
                              </p:par>
                              <p:par>
                                <p:cTn id="41" presetID="22" presetClass="entr" presetSubtype="8" fill="hold" nodeType="withEffect">
                                  <p:stCondLst>
                                    <p:cond delay="0"/>
                                  </p:stCondLst>
                                  <p:childTnLst>
                                    <p:set>
                                      <p:cBhvr>
                                        <p:cTn id="42" dur="1" fill="hold">
                                          <p:stCondLst>
                                            <p:cond delay="0"/>
                                          </p:stCondLst>
                                        </p:cTn>
                                        <p:tgtEl>
                                          <p:spTgt spid="60"/>
                                        </p:tgtEl>
                                        <p:attrNameLst>
                                          <p:attrName>style.visibility</p:attrName>
                                        </p:attrNameLst>
                                      </p:cBhvr>
                                      <p:to>
                                        <p:strVal val="visible"/>
                                      </p:to>
                                    </p:set>
                                    <p:animEffect transition="in" filter="wipe(left)">
                                      <p:cBhvr>
                                        <p:cTn id="43"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0" grpId="0" animBg="1"/>
      <p:bldP spid="11" grpId="0"/>
      <p:bldP spid="9" grpId="0"/>
      <p:bldP spid="10" grpId="0"/>
      <p:bldP spid="12" grpId="0" animBg="1"/>
      <p:bldP spid="28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01-恢复的"/>
          <p:cNvPicPr>
            <a:picLocks noChangeAspect="1"/>
          </p:cNvPicPr>
          <p:nvPr/>
        </p:nvPicPr>
        <p:blipFill>
          <a:blip r:embed="rId8"/>
          <a:stretch>
            <a:fillRect/>
          </a:stretch>
        </p:blipFill>
        <p:spPr>
          <a:xfrm>
            <a:off x="0" y="0"/>
            <a:ext cx="12192000" cy="6858635"/>
          </a:xfrm>
          <a:prstGeom prst="rect">
            <a:avLst/>
          </a:prstGeom>
        </p:spPr>
      </p:pic>
      <p:pic>
        <p:nvPicPr>
          <p:cNvPr id="8" name="图片 7" descr="00"/>
          <p:cNvPicPr>
            <a:picLocks noChangeAspect="1"/>
          </p:cNvPicPr>
          <p:nvPr/>
        </p:nvPicPr>
        <p:blipFill>
          <a:blip r:embed="rId9"/>
          <a:srcRect l="2349" r="2109"/>
          <a:stretch>
            <a:fillRect/>
          </a:stretch>
        </p:blipFill>
        <p:spPr>
          <a:xfrm>
            <a:off x="271780" y="19685"/>
            <a:ext cx="11648440" cy="6741160"/>
          </a:xfrm>
          <a:prstGeom prst="rect">
            <a:avLst/>
          </a:prstGeom>
        </p:spPr>
      </p:pic>
      <p:sp>
        <p:nvSpPr>
          <p:cNvPr id="9" name="文本框 8"/>
          <p:cNvSpPr txBox="1"/>
          <p:nvPr>
            <p:custDataLst>
              <p:tags r:id="rId1"/>
            </p:custDataLst>
          </p:nvPr>
        </p:nvSpPr>
        <p:spPr>
          <a:xfrm>
            <a:off x="3048000" y="633214"/>
            <a:ext cx="6096000" cy="534035"/>
          </a:xfrm>
          <a:prstGeom prst="rect">
            <a:avLst/>
          </a:prstGeom>
          <a:noFill/>
        </p:spPr>
        <p:txBody>
          <a:bodyPr wrap="square" rtlCol="0" anchor="t">
            <a:spAutoFit/>
          </a:bodyPr>
          <a:lstStyle/>
          <a:p>
            <a:pPr lvl="0" algn="ctr">
              <a:lnSpc>
                <a:spcPct val="90000"/>
              </a:lnSpc>
              <a:buClrTx/>
              <a:buSzTx/>
              <a:buFontTx/>
            </a:pPr>
            <a:r>
              <a:rPr lang="zh-CN" altLang="en-US" sz="3200" b="1">
                <a:solidFill>
                  <a:srgbClr val="3B7D23"/>
                </a:solidFill>
                <a:latin typeface="阿里巴巴普惠体" panose="00020600040101010101" charset="-122"/>
                <a:ea typeface="阿里巴巴普惠体" panose="00020600040101010101" charset="-122"/>
                <a:cs typeface="阿里巴巴普惠体" panose="00020600040101010101" charset="-122"/>
                <a:sym typeface="+mn-ea"/>
              </a:rPr>
              <a:t>毒品定义及分类</a:t>
            </a:r>
          </a:p>
        </p:txBody>
      </p:sp>
      <p:sp>
        <p:nvSpPr>
          <p:cNvPr id="10" name="文本框 9"/>
          <p:cNvSpPr txBox="1"/>
          <p:nvPr>
            <p:custDataLst>
              <p:tags r:id="rId2"/>
            </p:custDataLst>
          </p:nvPr>
        </p:nvSpPr>
        <p:spPr>
          <a:xfrm>
            <a:off x="3723958" y="1155700"/>
            <a:ext cx="4744085" cy="230505"/>
          </a:xfrm>
          <a:prstGeom prst="rect">
            <a:avLst/>
          </a:prstGeom>
          <a:noFill/>
        </p:spPr>
        <p:txBody>
          <a:bodyPr wrap="square" lIns="0" tIns="0" rIns="0" bIns="0" rtlCol="0" anchor="t">
            <a:spAutoFit/>
          </a:bodyPr>
          <a:lstStyle/>
          <a:p>
            <a:pPr algn="ctr"/>
            <a:r>
              <a:rPr sz="1500">
                <a:solidFill>
                  <a:srgbClr val="3B7D23"/>
                </a:solidFill>
                <a:latin typeface="阿里巴巴普惠体" panose="00020600040101010101" charset="-122"/>
                <a:ea typeface="阿里巴巴普惠体" panose="00020600040101010101" charset="-122"/>
                <a:cs typeface="阿里巴巴普惠体" panose="00020600040101010101" charset="-122"/>
              </a:rPr>
              <a:t>Definition and classification of drugs</a:t>
            </a:r>
          </a:p>
        </p:txBody>
      </p:sp>
      <p:grpSp>
        <p:nvGrpSpPr>
          <p:cNvPr id="60" name="组合 59"/>
          <p:cNvGrpSpPr/>
          <p:nvPr/>
        </p:nvGrpSpPr>
        <p:grpSpPr>
          <a:xfrm>
            <a:off x="10756265" y="5972175"/>
            <a:ext cx="617220" cy="215900"/>
            <a:chOff x="16722" y="9359"/>
            <a:chExt cx="972" cy="340"/>
          </a:xfrm>
          <a:gradFill>
            <a:gsLst>
              <a:gs pos="0">
                <a:srgbClr val="00CA75"/>
              </a:gs>
              <a:gs pos="100000">
                <a:srgbClr val="4BA937">
                  <a:alpha val="0"/>
                </a:srgbClr>
              </a:gs>
            </a:gsLst>
            <a:lin ang="10800000" scaled="0"/>
          </a:gradFill>
        </p:grpSpPr>
        <p:sp>
          <p:nvSpPr>
            <p:cNvPr id="61" name="燕尾形 60"/>
            <p:cNvSpPr/>
            <p:nvPr>
              <p:custDataLst>
                <p:tags r:id="rId3"/>
              </p:custDataLst>
            </p:nvPr>
          </p:nvSpPr>
          <p:spPr>
            <a:xfrm>
              <a:off x="17194" y="9359"/>
              <a:ext cx="264" cy="34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阿里巴巴普惠体" panose="00020600040101010101" charset="-122"/>
              </a:endParaRPr>
            </a:p>
          </p:txBody>
        </p:sp>
        <p:sp>
          <p:nvSpPr>
            <p:cNvPr id="62" name="燕尾形 61"/>
            <p:cNvSpPr/>
            <p:nvPr>
              <p:custDataLst>
                <p:tags r:id="rId4"/>
              </p:custDataLst>
            </p:nvPr>
          </p:nvSpPr>
          <p:spPr>
            <a:xfrm>
              <a:off x="17430" y="9359"/>
              <a:ext cx="264" cy="34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阿里巴巴普惠体" panose="00020600040101010101" charset="-122"/>
              </a:endParaRPr>
            </a:p>
          </p:txBody>
        </p:sp>
        <p:sp>
          <p:nvSpPr>
            <p:cNvPr id="63" name="燕尾形 62"/>
            <p:cNvSpPr/>
            <p:nvPr>
              <p:custDataLst>
                <p:tags r:id="rId5"/>
              </p:custDataLst>
            </p:nvPr>
          </p:nvSpPr>
          <p:spPr>
            <a:xfrm>
              <a:off x="16722" y="9359"/>
              <a:ext cx="264" cy="34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阿里巴巴普惠体" panose="00020600040101010101" charset="-122"/>
              </a:endParaRPr>
            </a:p>
          </p:txBody>
        </p:sp>
        <p:sp>
          <p:nvSpPr>
            <p:cNvPr id="64" name="燕尾形 63"/>
            <p:cNvSpPr/>
            <p:nvPr>
              <p:custDataLst>
                <p:tags r:id="rId6"/>
              </p:custDataLst>
            </p:nvPr>
          </p:nvSpPr>
          <p:spPr>
            <a:xfrm>
              <a:off x="16958" y="9359"/>
              <a:ext cx="264" cy="34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阿里巴巴普惠体" panose="00020600040101010101" charset="-122"/>
              </a:endParaRPr>
            </a:p>
          </p:txBody>
        </p:sp>
      </p:grpSp>
      <p:sp>
        <p:nvSpPr>
          <p:cNvPr id="12" name="圆角矩形 11"/>
          <p:cNvSpPr/>
          <p:nvPr/>
        </p:nvSpPr>
        <p:spPr>
          <a:xfrm>
            <a:off x="1192530" y="1903095"/>
            <a:ext cx="3747770" cy="506730"/>
          </a:xfrm>
          <a:prstGeom prst="roundRect">
            <a:avLst>
              <a:gd name="adj" fmla="val 50000"/>
            </a:avLst>
          </a:prstGeom>
          <a:solidFill>
            <a:srgbClr val="4BA937"/>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tIns="36195" bIns="0" numCol="1" spcCol="0" rtlCol="0" fromWordArt="0" anchor="ctr" anchorCtr="0" forceAA="0" compatLnSpc="1">
            <a:noAutofit/>
          </a:bodyPr>
          <a:lstStyle/>
          <a:p>
            <a:pPr lvl="0" algn="ctr">
              <a:buClrTx/>
              <a:buSzTx/>
              <a:buFontTx/>
            </a:pPr>
            <a:r>
              <a:rPr lang="zh-CN" altLang="en-US" sz="2300">
                <a:solidFill>
                  <a:schemeClr val="bg1"/>
                </a:solidFill>
                <a:latin typeface="阿里巴巴普惠体 Heavy" panose="00020600040101010101" charset="-122"/>
                <a:ea typeface="阿里巴巴普惠体 Heavy" panose="00020600040101010101" charset="-122"/>
                <a:cs typeface="阿里巴巴普惠体" panose="00020600040101010101" charset="-122"/>
                <a:sym typeface="+mn-ea"/>
              </a:rPr>
              <a:t>常见的毒品种类有哪些？</a:t>
            </a:r>
          </a:p>
        </p:txBody>
      </p:sp>
      <p:grpSp>
        <p:nvGrpSpPr>
          <p:cNvPr id="4" name="组合 3"/>
          <p:cNvGrpSpPr/>
          <p:nvPr/>
        </p:nvGrpSpPr>
        <p:grpSpPr>
          <a:xfrm>
            <a:off x="1141095" y="2803525"/>
            <a:ext cx="3925570" cy="2596515"/>
            <a:chOff x="1878" y="4415"/>
            <a:chExt cx="6182" cy="3642"/>
          </a:xfrm>
        </p:grpSpPr>
        <p:sp>
          <p:nvSpPr>
            <p:cNvPr id="280" name="矩形: 圆角 279"/>
            <p:cNvSpPr/>
            <p:nvPr/>
          </p:nvSpPr>
          <p:spPr>
            <a:xfrm>
              <a:off x="1878" y="4415"/>
              <a:ext cx="6182" cy="3642"/>
            </a:xfrm>
            <a:prstGeom prst="roundRect">
              <a:avLst>
                <a:gd name="adj" fmla="val 4503"/>
              </a:avLst>
            </a:prstGeom>
            <a:solidFill>
              <a:schemeClr val="bg1"/>
            </a:solidFill>
            <a:ln w="12700">
              <a:solidFill>
                <a:srgbClr val="4BA937"/>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阿里巴巴普惠体" panose="00020600040101010101" charset="-122"/>
              </a:endParaRPr>
            </a:p>
          </p:txBody>
        </p:sp>
        <p:sp>
          <p:nvSpPr>
            <p:cNvPr id="11" name="文本框 10"/>
            <p:cNvSpPr txBox="1"/>
            <p:nvPr/>
          </p:nvSpPr>
          <p:spPr>
            <a:xfrm>
              <a:off x="2220" y="4741"/>
              <a:ext cx="5078" cy="1100"/>
            </a:xfrm>
            <a:prstGeom prst="rect">
              <a:avLst/>
            </a:prstGeom>
            <a:noFill/>
          </p:spPr>
          <p:txBody>
            <a:bodyPr wrap="square" rtlCol="0">
              <a:spAutoFit/>
            </a:bodyPr>
            <a:lstStyle/>
            <a:p>
              <a:pPr lvl="0" algn="l">
                <a:lnSpc>
                  <a:spcPct val="110000"/>
                </a:lnSpc>
                <a:buClrTx/>
                <a:buSzTx/>
                <a:buFontTx/>
              </a:pPr>
              <a:r>
                <a:rPr lang="zh-CN" altLang="en-US" sz="2200" b="1" dirty="0">
                  <a:solidFill>
                    <a:srgbClr val="3B7D23"/>
                  </a:solidFill>
                  <a:latin typeface="阿里巴巴普惠体" panose="00020600040101010101" charset="-122"/>
                  <a:ea typeface="阿里巴巴普惠体" panose="00020600040101010101" charset="-122"/>
                  <a:cs typeface="阿里巴巴普惠体" panose="00020600040101010101" charset="-122"/>
                  <a:sym typeface="+mn-ea"/>
                </a:rPr>
                <a:t>传统毒品：</a:t>
              </a:r>
            </a:p>
            <a:p>
              <a:pPr lvl="0" algn="l">
                <a:lnSpc>
                  <a:spcPct val="110000"/>
                </a:lnSpc>
                <a:buClrTx/>
                <a:buSzTx/>
                <a:buFontTx/>
              </a:pPr>
              <a:r>
                <a:rPr lang="zh-CN" altLang="en-US" sz="1900" dirty="0">
                  <a:solidFill>
                    <a:schemeClr val="tx1">
                      <a:lumMod val="75000"/>
                      <a:lumOff val="25000"/>
                    </a:schemeClr>
                  </a:solidFill>
                  <a:latin typeface="阿里巴巴普惠体" panose="00020600040101010101" charset="-122"/>
                  <a:ea typeface="阿里巴巴普惠体" panose="00020600040101010101" charset="-122"/>
                  <a:cs typeface="阿里巴巴普惠体" panose="00020600040101010101" charset="-122"/>
                  <a:sym typeface="+mn-ea"/>
                </a:rPr>
                <a:t>由罂粟等毒品提炼而来</a:t>
              </a:r>
            </a:p>
          </p:txBody>
        </p:sp>
        <p:sp>
          <p:nvSpPr>
            <p:cNvPr id="3" name="文本框 2"/>
            <p:cNvSpPr txBox="1"/>
            <p:nvPr/>
          </p:nvSpPr>
          <p:spPr>
            <a:xfrm>
              <a:off x="2220" y="6033"/>
              <a:ext cx="5430" cy="1551"/>
            </a:xfrm>
            <a:prstGeom prst="rect">
              <a:avLst/>
            </a:prstGeom>
            <a:noFill/>
          </p:spPr>
          <p:txBody>
            <a:bodyPr wrap="square" rtlCol="0" anchor="t">
              <a:spAutoFit/>
            </a:bodyPr>
            <a:lstStyle/>
            <a:p>
              <a:pPr>
                <a:lnSpc>
                  <a:spcPct val="110000"/>
                </a:lnSpc>
              </a:pPr>
              <a:r>
                <a:rPr lang="zh-CN" altLang="en-US" sz="2200" b="1" dirty="0">
                  <a:solidFill>
                    <a:srgbClr val="3B7D23"/>
                  </a:solidFill>
                  <a:latin typeface="阿里巴巴普惠体" panose="00020600040101010101" charset="-122"/>
                  <a:ea typeface="阿里巴巴普惠体" panose="00020600040101010101" charset="-122"/>
                  <a:cs typeface="阿里巴巴普惠体" panose="00020600040101010101" charset="-122"/>
                  <a:sym typeface="+mn-ea"/>
                </a:rPr>
                <a:t>常见种类：</a:t>
              </a:r>
            </a:p>
            <a:p>
              <a:pPr>
                <a:lnSpc>
                  <a:spcPct val="110000"/>
                </a:lnSpc>
              </a:pPr>
              <a:r>
                <a:rPr lang="zh-CN" altLang="en-US" sz="1900" dirty="0">
                  <a:solidFill>
                    <a:schemeClr val="tx1">
                      <a:lumMod val="75000"/>
                      <a:lumOff val="25000"/>
                    </a:schemeClr>
                  </a:solidFill>
                  <a:latin typeface="阿里巴巴普惠体" panose="00020600040101010101" charset="-122"/>
                  <a:ea typeface="阿里巴巴普惠体" panose="00020600040101010101" charset="-122"/>
                  <a:cs typeface="阿里巴巴普惠体" panose="00020600040101010101" charset="-122"/>
                  <a:sym typeface="+mn-ea"/>
                </a:rPr>
                <a:t>鸦片 、吗啡 、海洛因 、大麻 、可卡因 、杜冷丁</a:t>
              </a:r>
            </a:p>
          </p:txBody>
        </p:sp>
      </p:grpSp>
      <p:grpSp>
        <p:nvGrpSpPr>
          <p:cNvPr id="24" name="组合 23"/>
          <p:cNvGrpSpPr/>
          <p:nvPr/>
        </p:nvGrpSpPr>
        <p:grpSpPr>
          <a:xfrm>
            <a:off x="7125970" y="2803525"/>
            <a:ext cx="3925570" cy="2596515"/>
            <a:chOff x="1878" y="4415"/>
            <a:chExt cx="6182" cy="3642"/>
          </a:xfrm>
        </p:grpSpPr>
        <p:sp>
          <p:nvSpPr>
            <p:cNvPr id="25" name="矩形: 圆角 279"/>
            <p:cNvSpPr/>
            <p:nvPr/>
          </p:nvSpPr>
          <p:spPr>
            <a:xfrm>
              <a:off x="1878" y="4415"/>
              <a:ext cx="6182" cy="3642"/>
            </a:xfrm>
            <a:prstGeom prst="roundRect">
              <a:avLst>
                <a:gd name="adj" fmla="val 4503"/>
              </a:avLst>
            </a:prstGeom>
            <a:solidFill>
              <a:schemeClr val="bg1"/>
            </a:solidFill>
            <a:ln w="12700">
              <a:solidFill>
                <a:srgbClr val="4BA937"/>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阿里巴巴普惠体" panose="00020600040101010101" charset="-122"/>
              </a:endParaRPr>
            </a:p>
          </p:txBody>
        </p:sp>
        <p:sp>
          <p:nvSpPr>
            <p:cNvPr id="26" name="文本框 25"/>
            <p:cNvSpPr txBox="1"/>
            <p:nvPr/>
          </p:nvSpPr>
          <p:spPr>
            <a:xfrm>
              <a:off x="2220" y="4741"/>
              <a:ext cx="5840" cy="1100"/>
            </a:xfrm>
            <a:prstGeom prst="rect">
              <a:avLst/>
            </a:prstGeom>
            <a:noFill/>
          </p:spPr>
          <p:txBody>
            <a:bodyPr wrap="square" rtlCol="0">
              <a:spAutoFit/>
            </a:bodyPr>
            <a:lstStyle/>
            <a:p>
              <a:pPr lvl="0" algn="l">
                <a:lnSpc>
                  <a:spcPct val="110000"/>
                </a:lnSpc>
                <a:buClrTx/>
                <a:buSzTx/>
                <a:buFontTx/>
              </a:pPr>
              <a:r>
                <a:rPr lang="zh-CN" altLang="en-US" sz="2200" b="1" dirty="0">
                  <a:solidFill>
                    <a:srgbClr val="3B7D23"/>
                  </a:solidFill>
                  <a:latin typeface="阿里巴巴普惠体" panose="00020600040101010101" charset="-122"/>
                  <a:ea typeface="阿里巴巴普惠体" panose="00020600040101010101" charset="-122"/>
                  <a:cs typeface="阿里巴巴普惠体" panose="00020600040101010101" charset="-122"/>
                  <a:sym typeface="+mn-ea"/>
                </a:rPr>
                <a:t>新型毒品：</a:t>
              </a:r>
            </a:p>
            <a:p>
              <a:pPr>
                <a:lnSpc>
                  <a:spcPct val="110000"/>
                </a:lnSpc>
              </a:pPr>
              <a:r>
                <a:rPr lang="zh-CN" altLang="en-US" sz="1900" dirty="0">
                  <a:solidFill>
                    <a:schemeClr val="tx1">
                      <a:lumMod val="75000"/>
                      <a:lumOff val="25000"/>
                    </a:schemeClr>
                  </a:solidFill>
                  <a:latin typeface="阿里巴巴普惠体" panose="00020600040101010101" charset="-122"/>
                  <a:ea typeface="阿里巴巴普惠体" panose="00020600040101010101" charset="-122"/>
                  <a:cs typeface="阿里巴巴普惠体" panose="00020600040101010101" charset="-122"/>
                  <a:sym typeface="+mn-ea"/>
                </a:rPr>
                <a:t>通过人工合成的化学合成类毒品</a:t>
              </a:r>
            </a:p>
          </p:txBody>
        </p:sp>
        <p:sp>
          <p:nvSpPr>
            <p:cNvPr id="27" name="文本框 26"/>
            <p:cNvSpPr txBox="1"/>
            <p:nvPr/>
          </p:nvSpPr>
          <p:spPr>
            <a:xfrm>
              <a:off x="2220" y="6033"/>
              <a:ext cx="5430" cy="1551"/>
            </a:xfrm>
            <a:prstGeom prst="rect">
              <a:avLst/>
            </a:prstGeom>
            <a:noFill/>
          </p:spPr>
          <p:txBody>
            <a:bodyPr wrap="square" rtlCol="0" anchor="t">
              <a:spAutoFit/>
            </a:bodyPr>
            <a:lstStyle/>
            <a:p>
              <a:pPr>
                <a:lnSpc>
                  <a:spcPct val="110000"/>
                </a:lnSpc>
              </a:pPr>
              <a:r>
                <a:rPr lang="zh-CN" altLang="en-US" sz="2200" b="1" dirty="0">
                  <a:solidFill>
                    <a:srgbClr val="3B7D23"/>
                  </a:solidFill>
                  <a:latin typeface="阿里巴巴普惠体" panose="00020600040101010101" charset="-122"/>
                  <a:ea typeface="阿里巴巴普惠体" panose="00020600040101010101" charset="-122"/>
                  <a:cs typeface="阿里巴巴普惠体" panose="00020600040101010101" charset="-122"/>
                  <a:sym typeface="+mn-ea"/>
                </a:rPr>
                <a:t>常见种类：</a:t>
              </a:r>
            </a:p>
            <a:p>
              <a:pPr algn="l">
                <a:lnSpc>
                  <a:spcPct val="110000"/>
                </a:lnSpc>
                <a:buClrTx/>
                <a:buSzTx/>
                <a:buNone/>
              </a:pPr>
              <a:r>
                <a:rPr lang="zh-CN" altLang="en-US" sz="1900" dirty="0">
                  <a:solidFill>
                    <a:schemeClr val="tx1">
                      <a:lumMod val="75000"/>
                      <a:lumOff val="25000"/>
                    </a:schemeClr>
                  </a:solidFill>
                  <a:latin typeface="阿里巴巴普惠体" panose="00020600040101010101" charset="-122"/>
                  <a:ea typeface="阿里巴巴普惠体" panose="00020600040101010101" charset="-122"/>
                  <a:cs typeface="阿里巴巴普惠体" panose="00020600040101010101" charset="-122"/>
                  <a:sym typeface="+mn-ea"/>
                </a:rPr>
                <a:t>冰毒 、麻古 、摇头丸 、K粉、神仙水等</a:t>
              </a:r>
            </a:p>
          </p:txBody>
        </p:sp>
      </p:grpSp>
      <p:pic>
        <p:nvPicPr>
          <p:cNvPr id="28" name="图片 27" descr="51miz-E1262627-3F4D531D"/>
          <p:cNvPicPr>
            <a:picLocks noChangeAspect="1"/>
          </p:cNvPicPr>
          <p:nvPr/>
        </p:nvPicPr>
        <p:blipFill>
          <a:blip r:embed="rId10"/>
          <a:stretch>
            <a:fillRect/>
          </a:stretch>
        </p:blipFill>
        <p:spPr>
          <a:xfrm>
            <a:off x="4975225" y="2917825"/>
            <a:ext cx="2374265" cy="2374265"/>
          </a:xfrm>
          <a:prstGeom prst="rect">
            <a:avLst/>
          </a:prstGeom>
        </p:spPr>
      </p:pic>
    </p:spTree>
  </p:cSld>
  <p:clrMapOvr>
    <a:masterClrMapping/>
  </p:clrMapOvr>
  <mc:AlternateContent xmlns:mc="http://schemas.openxmlformats.org/markup-compatibility/2006" xmlns:p15="http://schemas.microsoft.com/office/powerpoint/2012/main">
    <mc:Choice Requires="p15">
      <p:transition spd="med">
        <p15:prstTrans prst="peelOff"/>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par>
                          <p:cTn id="8" fill="hold">
                            <p:stCondLst>
                              <p:cond delay="500"/>
                            </p:stCondLst>
                            <p:childTnLst>
                              <p:par>
                                <p:cTn id="9" presetID="6" presetClass="entr" presetSubtype="32" fill="hold" nodeType="afterEffect">
                                  <p:stCondLst>
                                    <p:cond delay="0"/>
                                  </p:stCondLst>
                                  <p:childTnLst>
                                    <p:set>
                                      <p:cBhvr>
                                        <p:cTn id="10" dur="500" fill="hold">
                                          <p:stCondLst>
                                            <p:cond delay="0"/>
                                          </p:stCondLst>
                                        </p:cTn>
                                        <p:tgtEl>
                                          <p:spTgt spid="8"/>
                                        </p:tgtEl>
                                        <p:attrNameLst>
                                          <p:attrName>style.visibility</p:attrName>
                                        </p:attrNameLst>
                                      </p:cBhvr>
                                      <p:to>
                                        <p:strVal val="visible"/>
                                      </p:to>
                                    </p:set>
                                    <p:animEffect transition="in" filter="circle(out)">
                                      <p:cBhvr>
                                        <p:cTn id="11" dur="500"/>
                                        <p:tgtEl>
                                          <p:spTgt spid="8"/>
                                        </p:tgtEl>
                                      </p:cBhvr>
                                    </p:animEffect>
                                  </p:childTnLst>
                                </p:cTn>
                              </p:par>
                            </p:childTnLst>
                          </p:cTn>
                        </p:par>
                        <p:par>
                          <p:cTn id="12" fill="hold">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arn(inVertical)">
                                      <p:cBhvr>
                                        <p:cTn id="15" dur="500"/>
                                        <p:tgtEl>
                                          <p:spTgt spid="9"/>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barn(inVertical)">
                                      <p:cBhvr>
                                        <p:cTn id="18" dur="500"/>
                                        <p:tgtEl>
                                          <p:spTgt spid="10"/>
                                        </p:tgtEl>
                                      </p:cBhvr>
                                    </p:animEffect>
                                  </p:childTnLst>
                                </p:cTn>
                              </p:par>
                            </p:childTnLst>
                          </p:cTn>
                        </p:par>
                        <p:par>
                          <p:cTn id="19" fill="hold">
                            <p:stCondLst>
                              <p:cond delay="1500"/>
                            </p:stCondLst>
                            <p:childTnLst>
                              <p:par>
                                <p:cTn id="20" presetID="22" presetClass="entr" presetSubtype="4"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down)">
                                      <p:cBhvr>
                                        <p:cTn id="22" dur="500"/>
                                        <p:tgtEl>
                                          <p:spTgt spid="12"/>
                                        </p:tgtEl>
                                      </p:cBhvr>
                                    </p:animEffect>
                                  </p:childTnLst>
                                </p:cTn>
                              </p:par>
                            </p:childTnLst>
                          </p:cTn>
                        </p:par>
                        <p:par>
                          <p:cTn id="23" fill="hold">
                            <p:stCondLst>
                              <p:cond delay="2000"/>
                            </p:stCondLst>
                            <p:childTnLst>
                              <p:par>
                                <p:cTn id="24" presetID="18" presetClass="entr" presetSubtype="6" fill="hold" nodeType="after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strips(downRight)">
                                      <p:cBhvr>
                                        <p:cTn id="26" dur="500"/>
                                        <p:tgtEl>
                                          <p:spTgt spid="4"/>
                                        </p:tgtEl>
                                      </p:cBhvr>
                                    </p:animEffect>
                                  </p:childTnLst>
                                </p:cTn>
                              </p:par>
                            </p:childTnLst>
                          </p:cTn>
                        </p:par>
                        <p:par>
                          <p:cTn id="27" fill="hold">
                            <p:stCondLst>
                              <p:cond delay="2500"/>
                            </p:stCondLst>
                            <p:childTnLst>
                              <p:par>
                                <p:cTn id="28" presetID="6" presetClass="entr" presetSubtype="32" fill="hold" nodeType="afterEffect">
                                  <p:stCondLst>
                                    <p:cond delay="0"/>
                                  </p:stCondLst>
                                  <p:childTnLst>
                                    <p:set>
                                      <p:cBhvr>
                                        <p:cTn id="29" dur="500" fill="hold">
                                          <p:stCondLst>
                                            <p:cond delay="0"/>
                                          </p:stCondLst>
                                        </p:cTn>
                                        <p:tgtEl>
                                          <p:spTgt spid="28"/>
                                        </p:tgtEl>
                                        <p:attrNameLst>
                                          <p:attrName>style.visibility</p:attrName>
                                        </p:attrNameLst>
                                      </p:cBhvr>
                                      <p:to>
                                        <p:strVal val="visible"/>
                                      </p:to>
                                    </p:set>
                                    <p:animEffect transition="in" filter="circle(out)">
                                      <p:cBhvr>
                                        <p:cTn id="30" dur="500"/>
                                        <p:tgtEl>
                                          <p:spTgt spid="28"/>
                                        </p:tgtEl>
                                      </p:cBhvr>
                                    </p:animEffect>
                                  </p:childTnLst>
                                </p:cTn>
                              </p:par>
                            </p:childTnLst>
                          </p:cTn>
                        </p:par>
                        <p:par>
                          <p:cTn id="31" fill="hold">
                            <p:stCondLst>
                              <p:cond delay="3000"/>
                            </p:stCondLst>
                            <p:childTnLst>
                              <p:par>
                                <p:cTn id="32" presetID="18" presetClass="entr" presetSubtype="6" fill="hold" nodeType="after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strips(downRight)">
                                      <p:cBhvr>
                                        <p:cTn id="34" dur="500"/>
                                        <p:tgtEl>
                                          <p:spTgt spid="24"/>
                                        </p:tgtEl>
                                      </p:cBhvr>
                                    </p:animEffect>
                                  </p:childTnLst>
                                </p:cTn>
                              </p:par>
                              <p:par>
                                <p:cTn id="35" presetID="22" presetClass="entr" presetSubtype="8" fill="hold" nodeType="withEffect">
                                  <p:stCondLst>
                                    <p:cond delay="0"/>
                                  </p:stCondLst>
                                  <p:childTnLst>
                                    <p:set>
                                      <p:cBhvr>
                                        <p:cTn id="36" dur="1" fill="hold">
                                          <p:stCondLst>
                                            <p:cond delay="0"/>
                                          </p:stCondLst>
                                        </p:cTn>
                                        <p:tgtEl>
                                          <p:spTgt spid="60"/>
                                        </p:tgtEl>
                                        <p:attrNameLst>
                                          <p:attrName>style.visibility</p:attrName>
                                        </p:attrNameLst>
                                      </p:cBhvr>
                                      <p:to>
                                        <p:strVal val="visible"/>
                                      </p:to>
                                    </p:set>
                                    <p:animEffect transition="in" filter="wipe(left)">
                                      <p:cBhvr>
                                        <p:cTn id="37"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2"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01-恢复的"/>
          <p:cNvPicPr>
            <a:picLocks noChangeAspect="1"/>
          </p:cNvPicPr>
          <p:nvPr/>
        </p:nvPicPr>
        <p:blipFill>
          <a:blip r:embed="rId8"/>
          <a:stretch>
            <a:fillRect/>
          </a:stretch>
        </p:blipFill>
        <p:spPr>
          <a:xfrm>
            <a:off x="0" y="0"/>
            <a:ext cx="12192000" cy="6858635"/>
          </a:xfrm>
          <a:prstGeom prst="rect">
            <a:avLst/>
          </a:prstGeom>
        </p:spPr>
      </p:pic>
      <p:pic>
        <p:nvPicPr>
          <p:cNvPr id="8" name="图片 7" descr="00"/>
          <p:cNvPicPr>
            <a:picLocks noChangeAspect="1"/>
          </p:cNvPicPr>
          <p:nvPr/>
        </p:nvPicPr>
        <p:blipFill>
          <a:blip r:embed="rId9"/>
          <a:srcRect l="2349" r="2109"/>
          <a:stretch>
            <a:fillRect/>
          </a:stretch>
        </p:blipFill>
        <p:spPr>
          <a:xfrm>
            <a:off x="271780" y="19685"/>
            <a:ext cx="11648440" cy="6741160"/>
          </a:xfrm>
          <a:prstGeom prst="rect">
            <a:avLst/>
          </a:prstGeom>
        </p:spPr>
      </p:pic>
      <p:sp>
        <p:nvSpPr>
          <p:cNvPr id="9" name="文本框 8"/>
          <p:cNvSpPr txBox="1"/>
          <p:nvPr>
            <p:custDataLst>
              <p:tags r:id="rId1"/>
            </p:custDataLst>
          </p:nvPr>
        </p:nvSpPr>
        <p:spPr>
          <a:xfrm>
            <a:off x="3048000" y="633214"/>
            <a:ext cx="6096000" cy="534035"/>
          </a:xfrm>
          <a:prstGeom prst="rect">
            <a:avLst/>
          </a:prstGeom>
          <a:noFill/>
        </p:spPr>
        <p:txBody>
          <a:bodyPr wrap="square" rtlCol="0" anchor="t">
            <a:spAutoFit/>
          </a:bodyPr>
          <a:lstStyle/>
          <a:p>
            <a:pPr lvl="0" algn="ctr">
              <a:lnSpc>
                <a:spcPct val="90000"/>
              </a:lnSpc>
              <a:buClrTx/>
              <a:buSzTx/>
              <a:buFontTx/>
            </a:pPr>
            <a:r>
              <a:rPr lang="zh-CN" altLang="en-US" sz="3200" b="1">
                <a:solidFill>
                  <a:srgbClr val="3B7D23"/>
                </a:solidFill>
                <a:latin typeface="阿里巴巴普惠体" panose="00020600040101010101" charset="-122"/>
                <a:ea typeface="阿里巴巴普惠体" panose="00020600040101010101" charset="-122"/>
                <a:cs typeface="阿里巴巴普惠体" panose="00020600040101010101" charset="-122"/>
                <a:sym typeface="+mn-ea"/>
              </a:rPr>
              <a:t>毒品定义及分类</a:t>
            </a:r>
          </a:p>
        </p:txBody>
      </p:sp>
      <p:sp>
        <p:nvSpPr>
          <p:cNvPr id="10" name="文本框 9"/>
          <p:cNvSpPr txBox="1"/>
          <p:nvPr>
            <p:custDataLst>
              <p:tags r:id="rId2"/>
            </p:custDataLst>
          </p:nvPr>
        </p:nvSpPr>
        <p:spPr>
          <a:xfrm>
            <a:off x="3723958" y="1155700"/>
            <a:ext cx="4744085" cy="230505"/>
          </a:xfrm>
          <a:prstGeom prst="rect">
            <a:avLst/>
          </a:prstGeom>
          <a:noFill/>
        </p:spPr>
        <p:txBody>
          <a:bodyPr wrap="square" lIns="0" tIns="0" rIns="0" bIns="0" rtlCol="0" anchor="t">
            <a:spAutoFit/>
          </a:bodyPr>
          <a:lstStyle/>
          <a:p>
            <a:pPr algn="ctr"/>
            <a:r>
              <a:rPr sz="1500">
                <a:solidFill>
                  <a:srgbClr val="3B7D23"/>
                </a:solidFill>
                <a:latin typeface="阿里巴巴普惠体" panose="00020600040101010101" charset="-122"/>
                <a:ea typeface="阿里巴巴普惠体" panose="00020600040101010101" charset="-122"/>
                <a:cs typeface="阿里巴巴普惠体" panose="00020600040101010101" charset="-122"/>
              </a:rPr>
              <a:t>Definition and classification of drugs</a:t>
            </a:r>
          </a:p>
        </p:txBody>
      </p:sp>
      <p:grpSp>
        <p:nvGrpSpPr>
          <p:cNvPr id="60" name="组合 59"/>
          <p:cNvGrpSpPr/>
          <p:nvPr/>
        </p:nvGrpSpPr>
        <p:grpSpPr>
          <a:xfrm>
            <a:off x="10756265" y="5972175"/>
            <a:ext cx="617220" cy="215900"/>
            <a:chOff x="16722" y="9359"/>
            <a:chExt cx="972" cy="340"/>
          </a:xfrm>
          <a:gradFill>
            <a:gsLst>
              <a:gs pos="0">
                <a:srgbClr val="00CA75"/>
              </a:gs>
              <a:gs pos="100000">
                <a:srgbClr val="4BA937">
                  <a:alpha val="0"/>
                </a:srgbClr>
              </a:gs>
            </a:gsLst>
            <a:lin ang="10800000" scaled="0"/>
          </a:gradFill>
        </p:grpSpPr>
        <p:sp>
          <p:nvSpPr>
            <p:cNvPr id="61" name="燕尾形 60"/>
            <p:cNvSpPr/>
            <p:nvPr>
              <p:custDataLst>
                <p:tags r:id="rId3"/>
              </p:custDataLst>
            </p:nvPr>
          </p:nvSpPr>
          <p:spPr>
            <a:xfrm>
              <a:off x="17194" y="9359"/>
              <a:ext cx="264" cy="34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阿里巴巴普惠体" panose="00020600040101010101" charset="-122"/>
              </a:endParaRPr>
            </a:p>
          </p:txBody>
        </p:sp>
        <p:sp>
          <p:nvSpPr>
            <p:cNvPr id="62" name="燕尾形 61"/>
            <p:cNvSpPr/>
            <p:nvPr>
              <p:custDataLst>
                <p:tags r:id="rId4"/>
              </p:custDataLst>
            </p:nvPr>
          </p:nvSpPr>
          <p:spPr>
            <a:xfrm>
              <a:off x="17430" y="9359"/>
              <a:ext cx="264" cy="34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阿里巴巴普惠体" panose="00020600040101010101" charset="-122"/>
              </a:endParaRPr>
            </a:p>
          </p:txBody>
        </p:sp>
        <p:sp>
          <p:nvSpPr>
            <p:cNvPr id="63" name="燕尾形 62"/>
            <p:cNvSpPr/>
            <p:nvPr>
              <p:custDataLst>
                <p:tags r:id="rId5"/>
              </p:custDataLst>
            </p:nvPr>
          </p:nvSpPr>
          <p:spPr>
            <a:xfrm>
              <a:off x="16722" y="9359"/>
              <a:ext cx="264" cy="34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阿里巴巴普惠体" panose="00020600040101010101" charset="-122"/>
              </a:endParaRPr>
            </a:p>
          </p:txBody>
        </p:sp>
        <p:sp>
          <p:nvSpPr>
            <p:cNvPr id="64" name="燕尾形 63"/>
            <p:cNvSpPr/>
            <p:nvPr>
              <p:custDataLst>
                <p:tags r:id="rId6"/>
              </p:custDataLst>
            </p:nvPr>
          </p:nvSpPr>
          <p:spPr>
            <a:xfrm>
              <a:off x="16958" y="9359"/>
              <a:ext cx="264" cy="34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阿里巴巴普惠体" panose="00020600040101010101" charset="-122"/>
              </a:endParaRPr>
            </a:p>
          </p:txBody>
        </p:sp>
      </p:grpSp>
      <p:sp>
        <p:nvSpPr>
          <p:cNvPr id="12" name="圆角矩形 11"/>
          <p:cNvSpPr/>
          <p:nvPr/>
        </p:nvSpPr>
        <p:spPr>
          <a:xfrm>
            <a:off x="1192530" y="1800225"/>
            <a:ext cx="2117090" cy="506730"/>
          </a:xfrm>
          <a:prstGeom prst="roundRect">
            <a:avLst>
              <a:gd name="adj" fmla="val 50000"/>
            </a:avLst>
          </a:prstGeom>
          <a:solidFill>
            <a:srgbClr val="4BA937"/>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tIns="36195" bIns="0" numCol="1" spcCol="0" rtlCol="0" fromWordArt="0" anchor="ctr" anchorCtr="0" forceAA="0" compatLnSpc="1">
            <a:noAutofit/>
          </a:bodyPr>
          <a:lstStyle/>
          <a:p>
            <a:pPr lvl="0" algn="ctr">
              <a:buClrTx/>
              <a:buSzTx/>
              <a:buFontTx/>
            </a:pPr>
            <a:r>
              <a:rPr lang="zh-CN" altLang="en-US" sz="2300">
                <a:solidFill>
                  <a:schemeClr val="bg1"/>
                </a:solidFill>
                <a:latin typeface="阿里巴巴普惠体 Heavy" panose="00020600040101010101" charset="-122"/>
                <a:ea typeface="阿里巴巴普惠体 Heavy" panose="00020600040101010101" charset="-122"/>
                <a:cs typeface="阿里巴巴普惠体" panose="00020600040101010101" charset="-122"/>
                <a:sym typeface="+mn-ea"/>
              </a:rPr>
              <a:t>常见的毒品</a:t>
            </a:r>
          </a:p>
        </p:txBody>
      </p:sp>
      <p:grpSp>
        <p:nvGrpSpPr>
          <p:cNvPr id="4" name="组合 3"/>
          <p:cNvGrpSpPr/>
          <p:nvPr/>
        </p:nvGrpSpPr>
        <p:grpSpPr>
          <a:xfrm>
            <a:off x="1141095" y="2700655"/>
            <a:ext cx="4234180" cy="531495"/>
            <a:chOff x="1878" y="4415"/>
            <a:chExt cx="7804" cy="927"/>
          </a:xfrm>
        </p:grpSpPr>
        <p:sp>
          <p:nvSpPr>
            <p:cNvPr id="280" name="矩形: 圆角 279"/>
            <p:cNvSpPr/>
            <p:nvPr/>
          </p:nvSpPr>
          <p:spPr>
            <a:xfrm>
              <a:off x="1878" y="4415"/>
              <a:ext cx="7804" cy="927"/>
            </a:xfrm>
            <a:prstGeom prst="roundRect">
              <a:avLst>
                <a:gd name="adj" fmla="val 4503"/>
              </a:avLst>
            </a:prstGeom>
            <a:solidFill>
              <a:schemeClr val="bg1"/>
            </a:solidFill>
            <a:ln w="12700">
              <a:gradFill>
                <a:gsLst>
                  <a:gs pos="0">
                    <a:srgbClr val="00CA75">
                      <a:alpha val="0"/>
                    </a:srgbClr>
                  </a:gs>
                  <a:gs pos="52000">
                    <a:srgbClr val="4BA937"/>
                  </a:gs>
                  <a:gs pos="100000">
                    <a:srgbClr val="00CB71">
                      <a:alpha val="0"/>
                    </a:srgbClr>
                  </a:gs>
                </a:gsLst>
                <a:lin ang="0" scaled="1"/>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a:cs typeface="阿里巴巴普惠体" panose="00020600040101010101" charset="-122"/>
              </a:endParaRPr>
            </a:p>
          </p:txBody>
        </p:sp>
        <p:sp>
          <p:nvSpPr>
            <p:cNvPr id="11" name="文本框 10"/>
            <p:cNvSpPr txBox="1"/>
            <p:nvPr/>
          </p:nvSpPr>
          <p:spPr>
            <a:xfrm>
              <a:off x="2246" y="4513"/>
              <a:ext cx="7068" cy="719"/>
            </a:xfrm>
            <a:prstGeom prst="rect">
              <a:avLst/>
            </a:prstGeom>
            <a:noFill/>
          </p:spPr>
          <p:txBody>
            <a:bodyPr wrap="square" rtlCol="0">
              <a:spAutoFit/>
            </a:bodyPr>
            <a:lstStyle/>
            <a:p>
              <a:pPr lvl="0" algn="l">
                <a:lnSpc>
                  <a:spcPct val="110000"/>
                </a:lnSpc>
                <a:buClrTx/>
                <a:buSzTx/>
                <a:buFontTx/>
              </a:pPr>
              <a:r>
                <a:rPr lang="zh-CN" altLang="en-US" sz="1900" b="1" dirty="0">
                  <a:solidFill>
                    <a:srgbClr val="3B7D23"/>
                  </a:solidFill>
                  <a:latin typeface="阿里巴巴普惠体" panose="00020600040101010101" charset="-122"/>
                  <a:ea typeface="阿里巴巴普惠体" panose="00020600040101010101" charset="-122"/>
                  <a:cs typeface="阿里巴巴普惠体" panose="00020600040101010101" charset="-122"/>
                  <a:sym typeface="+mn-ea"/>
                </a:rPr>
                <a:t>鸦片：</a:t>
              </a:r>
              <a:r>
                <a:rPr lang="zh-CN" altLang="en-US" sz="1900" dirty="0">
                  <a:solidFill>
                    <a:schemeClr val="tx1">
                      <a:lumMod val="75000"/>
                      <a:lumOff val="25000"/>
                    </a:schemeClr>
                  </a:solidFill>
                  <a:latin typeface="阿里巴巴普惠体" panose="00020600040101010101" charset="-122"/>
                  <a:ea typeface="阿里巴巴普惠体" panose="00020600040101010101" charset="-122"/>
                  <a:cs typeface="阿里巴巴普惠体" panose="00020600040101010101" charset="-122"/>
                  <a:sym typeface="+mn-ea"/>
                </a:rPr>
                <a:t>又名阿片、大烟</a:t>
              </a:r>
            </a:p>
          </p:txBody>
        </p:sp>
      </p:grpSp>
      <p:grpSp>
        <p:nvGrpSpPr>
          <p:cNvPr id="19" name="组合 18"/>
          <p:cNvGrpSpPr/>
          <p:nvPr/>
        </p:nvGrpSpPr>
        <p:grpSpPr>
          <a:xfrm>
            <a:off x="1141095" y="3484880"/>
            <a:ext cx="4234180" cy="531495"/>
            <a:chOff x="1878" y="4415"/>
            <a:chExt cx="7804" cy="927"/>
          </a:xfrm>
        </p:grpSpPr>
        <p:sp>
          <p:nvSpPr>
            <p:cNvPr id="20" name="矩形: 圆角 279"/>
            <p:cNvSpPr/>
            <p:nvPr/>
          </p:nvSpPr>
          <p:spPr>
            <a:xfrm>
              <a:off x="1878" y="4415"/>
              <a:ext cx="7804" cy="927"/>
            </a:xfrm>
            <a:prstGeom prst="roundRect">
              <a:avLst>
                <a:gd name="adj" fmla="val 4503"/>
              </a:avLst>
            </a:prstGeom>
            <a:solidFill>
              <a:schemeClr val="bg1"/>
            </a:solidFill>
            <a:ln w="12700">
              <a:gradFill>
                <a:gsLst>
                  <a:gs pos="0">
                    <a:srgbClr val="00CA75">
                      <a:alpha val="0"/>
                    </a:srgbClr>
                  </a:gs>
                  <a:gs pos="52000">
                    <a:srgbClr val="4BA937"/>
                  </a:gs>
                  <a:gs pos="100000">
                    <a:srgbClr val="00CB71">
                      <a:alpha val="0"/>
                    </a:srgbClr>
                  </a:gs>
                </a:gsLst>
                <a:lin ang="0" scaled="1"/>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a:cs typeface="阿里巴巴普惠体" panose="00020600040101010101" charset="-122"/>
              </a:endParaRPr>
            </a:p>
          </p:txBody>
        </p:sp>
        <p:sp>
          <p:nvSpPr>
            <p:cNvPr id="21" name="文本框 20"/>
            <p:cNvSpPr txBox="1"/>
            <p:nvPr/>
          </p:nvSpPr>
          <p:spPr>
            <a:xfrm>
              <a:off x="2220" y="4513"/>
              <a:ext cx="7068" cy="719"/>
            </a:xfrm>
            <a:prstGeom prst="rect">
              <a:avLst/>
            </a:prstGeom>
            <a:noFill/>
          </p:spPr>
          <p:txBody>
            <a:bodyPr wrap="square" rtlCol="0">
              <a:spAutoFit/>
            </a:bodyPr>
            <a:lstStyle/>
            <a:p>
              <a:pPr lvl="0" algn="l">
                <a:lnSpc>
                  <a:spcPct val="110000"/>
                </a:lnSpc>
                <a:buClrTx/>
                <a:buSzTx/>
                <a:buFontTx/>
              </a:pPr>
              <a:r>
                <a:rPr lang="zh-CN" altLang="en-US" sz="1900" b="1" dirty="0">
                  <a:solidFill>
                    <a:srgbClr val="3B7D23"/>
                  </a:solidFill>
                  <a:latin typeface="阿里巴巴普惠体" panose="00020600040101010101" charset="-122"/>
                  <a:ea typeface="阿里巴巴普惠体" panose="00020600040101010101" charset="-122"/>
                  <a:cs typeface="阿里巴巴普惠体" panose="00020600040101010101" charset="-122"/>
                  <a:sym typeface="+mn-ea"/>
                </a:rPr>
                <a:t>K粉：</a:t>
              </a:r>
              <a:r>
                <a:rPr lang="zh-CN" altLang="en-US" sz="1900" dirty="0">
                  <a:solidFill>
                    <a:schemeClr val="tx1">
                      <a:lumMod val="75000"/>
                      <a:lumOff val="25000"/>
                    </a:schemeClr>
                  </a:solidFill>
                  <a:latin typeface="阿里巴巴普惠体" panose="00020600040101010101" charset="-122"/>
                  <a:ea typeface="阿里巴巴普惠体" panose="00020600040101010101" charset="-122"/>
                  <a:cs typeface="阿里巴巴普惠体" panose="00020600040101010101" charset="-122"/>
                  <a:sym typeface="+mn-ea"/>
                </a:rPr>
                <a:t>又名K仔、笳、K他命</a:t>
              </a:r>
            </a:p>
          </p:txBody>
        </p:sp>
      </p:grpSp>
      <p:grpSp>
        <p:nvGrpSpPr>
          <p:cNvPr id="22" name="组合 21"/>
          <p:cNvGrpSpPr/>
          <p:nvPr/>
        </p:nvGrpSpPr>
        <p:grpSpPr>
          <a:xfrm>
            <a:off x="1141095" y="4269105"/>
            <a:ext cx="4234180" cy="531495"/>
            <a:chOff x="1878" y="4415"/>
            <a:chExt cx="7804" cy="927"/>
          </a:xfrm>
        </p:grpSpPr>
        <p:sp>
          <p:nvSpPr>
            <p:cNvPr id="30" name="矩形: 圆角 279"/>
            <p:cNvSpPr/>
            <p:nvPr/>
          </p:nvSpPr>
          <p:spPr>
            <a:xfrm>
              <a:off x="1878" y="4415"/>
              <a:ext cx="7804" cy="927"/>
            </a:xfrm>
            <a:prstGeom prst="roundRect">
              <a:avLst>
                <a:gd name="adj" fmla="val 4503"/>
              </a:avLst>
            </a:prstGeom>
            <a:solidFill>
              <a:schemeClr val="bg1"/>
            </a:solidFill>
            <a:ln w="12700">
              <a:gradFill>
                <a:gsLst>
                  <a:gs pos="0">
                    <a:srgbClr val="00CA75">
                      <a:alpha val="0"/>
                    </a:srgbClr>
                  </a:gs>
                  <a:gs pos="52000">
                    <a:srgbClr val="4BA937"/>
                  </a:gs>
                  <a:gs pos="100000">
                    <a:srgbClr val="00CB71">
                      <a:alpha val="0"/>
                    </a:srgbClr>
                  </a:gs>
                </a:gsLst>
                <a:lin ang="0" scaled="1"/>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a:cs typeface="阿里巴巴普惠体" panose="00020600040101010101" charset="-122"/>
              </a:endParaRPr>
            </a:p>
          </p:txBody>
        </p:sp>
        <p:sp>
          <p:nvSpPr>
            <p:cNvPr id="31" name="文本框 30"/>
            <p:cNvSpPr txBox="1"/>
            <p:nvPr/>
          </p:nvSpPr>
          <p:spPr>
            <a:xfrm>
              <a:off x="2220" y="4513"/>
              <a:ext cx="7068" cy="719"/>
            </a:xfrm>
            <a:prstGeom prst="rect">
              <a:avLst/>
            </a:prstGeom>
            <a:noFill/>
          </p:spPr>
          <p:txBody>
            <a:bodyPr wrap="square" rtlCol="0">
              <a:spAutoFit/>
            </a:bodyPr>
            <a:lstStyle/>
            <a:p>
              <a:pPr lvl="0" algn="l">
                <a:lnSpc>
                  <a:spcPct val="110000"/>
                </a:lnSpc>
                <a:buClrTx/>
                <a:buSzTx/>
                <a:buFontTx/>
              </a:pPr>
              <a:r>
                <a:rPr lang="zh-CN" altLang="en-US" sz="1900" b="1" dirty="0">
                  <a:solidFill>
                    <a:srgbClr val="3B7D23"/>
                  </a:solidFill>
                  <a:latin typeface="阿里巴巴普惠体" panose="00020600040101010101" charset="-122"/>
                  <a:ea typeface="阿里巴巴普惠体" panose="00020600040101010101" charset="-122"/>
                  <a:cs typeface="阿里巴巴普惠体" panose="00020600040101010101" charset="-122"/>
                  <a:sym typeface="+mn-ea"/>
                </a:rPr>
                <a:t>冰毒：</a:t>
              </a:r>
              <a:r>
                <a:rPr lang="zh-CN" altLang="en-US" sz="1900" dirty="0">
                  <a:solidFill>
                    <a:schemeClr val="tx1">
                      <a:lumMod val="75000"/>
                      <a:lumOff val="25000"/>
                    </a:schemeClr>
                  </a:solidFill>
                  <a:latin typeface="阿里巴巴普惠体" panose="00020600040101010101" charset="-122"/>
                  <a:ea typeface="阿里巴巴普惠体" panose="00020600040101010101" charset="-122"/>
                  <a:cs typeface="阿里巴巴普惠体" panose="00020600040101010101" charset="-122"/>
                  <a:sym typeface="+mn-ea"/>
                </a:rPr>
                <a:t>又名大力丸、猪肉</a:t>
              </a:r>
            </a:p>
          </p:txBody>
        </p:sp>
      </p:grpSp>
      <p:grpSp>
        <p:nvGrpSpPr>
          <p:cNvPr id="35" name="组合 34"/>
          <p:cNvGrpSpPr/>
          <p:nvPr/>
        </p:nvGrpSpPr>
        <p:grpSpPr>
          <a:xfrm>
            <a:off x="1141095" y="5053330"/>
            <a:ext cx="5817386" cy="531495"/>
            <a:chOff x="1878" y="4415"/>
            <a:chExt cx="10722" cy="927"/>
          </a:xfrm>
        </p:grpSpPr>
        <p:sp>
          <p:nvSpPr>
            <p:cNvPr id="36" name="矩形: 圆角 279"/>
            <p:cNvSpPr/>
            <p:nvPr/>
          </p:nvSpPr>
          <p:spPr>
            <a:xfrm>
              <a:off x="1878" y="4415"/>
              <a:ext cx="10722" cy="927"/>
            </a:xfrm>
            <a:prstGeom prst="roundRect">
              <a:avLst>
                <a:gd name="adj" fmla="val 4503"/>
              </a:avLst>
            </a:prstGeom>
            <a:solidFill>
              <a:schemeClr val="bg1"/>
            </a:solidFill>
            <a:ln w="12700">
              <a:gradFill>
                <a:gsLst>
                  <a:gs pos="0">
                    <a:srgbClr val="00CA75">
                      <a:alpha val="0"/>
                    </a:srgbClr>
                  </a:gs>
                  <a:gs pos="52000">
                    <a:srgbClr val="4BA937"/>
                  </a:gs>
                  <a:gs pos="100000">
                    <a:srgbClr val="00CB71">
                      <a:alpha val="0"/>
                    </a:srgbClr>
                  </a:gs>
                </a:gsLst>
                <a:lin ang="0" scaled="1"/>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a:cs typeface="阿里巴巴普惠体" panose="00020600040101010101" charset="-122"/>
              </a:endParaRPr>
            </a:p>
          </p:txBody>
        </p:sp>
        <p:sp>
          <p:nvSpPr>
            <p:cNvPr id="37" name="文本框 36"/>
            <p:cNvSpPr txBox="1"/>
            <p:nvPr/>
          </p:nvSpPr>
          <p:spPr>
            <a:xfrm>
              <a:off x="2220" y="4512"/>
              <a:ext cx="8984" cy="719"/>
            </a:xfrm>
            <a:prstGeom prst="rect">
              <a:avLst/>
            </a:prstGeom>
            <a:noFill/>
          </p:spPr>
          <p:txBody>
            <a:bodyPr wrap="square" rtlCol="0">
              <a:spAutoFit/>
            </a:bodyPr>
            <a:lstStyle/>
            <a:p>
              <a:pPr lvl="0" algn="l">
                <a:lnSpc>
                  <a:spcPct val="110000"/>
                </a:lnSpc>
                <a:buClrTx/>
                <a:buSzTx/>
                <a:buFontTx/>
              </a:pPr>
              <a:r>
                <a:rPr lang="zh-CN" altLang="en-US" sz="1900" b="1" dirty="0">
                  <a:solidFill>
                    <a:srgbClr val="3B7D23"/>
                  </a:solidFill>
                  <a:latin typeface="阿里巴巴普惠体" panose="00020600040101010101" charset="-122"/>
                  <a:ea typeface="阿里巴巴普惠体" panose="00020600040101010101" charset="-122"/>
                  <a:cs typeface="阿里巴巴普惠体" panose="00020600040101010101" charset="-122"/>
                  <a:sym typeface="+mn-ea"/>
                </a:rPr>
                <a:t>海洛因：</a:t>
              </a:r>
              <a:r>
                <a:rPr lang="zh-CN" altLang="en-US" sz="1900" dirty="0">
                  <a:solidFill>
                    <a:schemeClr val="tx1">
                      <a:lumMod val="75000"/>
                      <a:lumOff val="25000"/>
                    </a:schemeClr>
                  </a:solidFill>
                  <a:latin typeface="阿里巴巴普惠体" panose="00020600040101010101" charset="-122"/>
                  <a:ea typeface="阿里巴巴普惠体" panose="00020600040101010101" charset="-122"/>
                  <a:cs typeface="阿里巴巴普惠体" panose="00020600040101010101" charset="-122"/>
                  <a:sym typeface="+mn-ea"/>
                </a:rPr>
                <a:t>又名三号、四号、白粉、白面</a:t>
              </a:r>
            </a:p>
          </p:txBody>
        </p:sp>
      </p:grpSp>
      <p:grpSp>
        <p:nvGrpSpPr>
          <p:cNvPr id="38" name="组合 37"/>
          <p:cNvGrpSpPr/>
          <p:nvPr/>
        </p:nvGrpSpPr>
        <p:grpSpPr>
          <a:xfrm>
            <a:off x="5927090" y="2700020"/>
            <a:ext cx="4234180" cy="531495"/>
            <a:chOff x="1878" y="4415"/>
            <a:chExt cx="7804" cy="927"/>
          </a:xfrm>
        </p:grpSpPr>
        <p:sp>
          <p:nvSpPr>
            <p:cNvPr id="39" name="矩形: 圆角 279"/>
            <p:cNvSpPr/>
            <p:nvPr/>
          </p:nvSpPr>
          <p:spPr>
            <a:xfrm>
              <a:off x="1878" y="4415"/>
              <a:ext cx="7804" cy="927"/>
            </a:xfrm>
            <a:prstGeom prst="roundRect">
              <a:avLst>
                <a:gd name="adj" fmla="val 4503"/>
              </a:avLst>
            </a:prstGeom>
            <a:solidFill>
              <a:schemeClr val="bg1"/>
            </a:solidFill>
            <a:ln w="12700">
              <a:gradFill>
                <a:gsLst>
                  <a:gs pos="0">
                    <a:srgbClr val="00CA75">
                      <a:alpha val="0"/>
                    </a:srgbClr>
                  </a:gs>
                  <a:gs pos="52000">
                    <a:srgbClr val="4BA937"/>
                  </a:gs>
                  <a:gs pos="100000">
                    <a:srgbClr val="00CB71">
                      <a:alpha val="0"/>
                    </a:srgbClr>
                  </a:gs>
                </a:gsLst>
                <a:lin ang="0" scaled="1"/>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a:cs typeface="阿里巴巴普惠体" panose="00020600040101010101" charset="-122"/>
              </a:endParaRPr>
            </a:p>
          </p:txBody>
        </p:sp>
        <p:sp>
          <p:nvSpPr>
            <p:cNvPr id="40" name="文本框 39"/>
            <p:cNvSpPr txBox="1"/>
            <p:nvPr/>
          </p:nvSpPr>
          <p:spPr>
            <a:xfrm>
              <a:off x="2246" y="4513"/>
              <a:ext cx="7068" cy="719"/>
            </a:xfrm>
            <a:prstGeom prst="rect">
              <a:avLst/>
            </a:prstGeom>
            <a:noFill/>
          </p:spPr>
          <p:txBody>
            <a:bodyPr wrap="square" rtlCol="0">
              <a:spAutoFit/>
            </a:bodyPr>
            <a:lstStyle/>
            <a:p>
              <a:pPr lvl="0" algn="l">
                <a:lnSpc>
                  <a:spcPct val="110000"/>
                </a:lnSpc>
                <a:buClrTx/>
                <a:buSzTx/>
                <a:buFontTx/>
              </a:pPr>
              <a:r>
                <a:rPr lang="zh-CN" altLang="en-US" sz="1900" b="1" dirty="0">
                  <a:solidFill>
                    <a:srgbClr val="3B7D23"/>
                  </a:solidFill>
                  <a:latin typeface="阿里巴巴普惠体" panose="00020600040101010101" charset="-122"/>
                  <a:ea typeface="阿里巴巴普惠体" panose="00020600040101010101" charset="-122"/>
                  <a:cs typeface="阿里巴巴普惠体" panose="00020600040101010101" charset="-122"/>
                  <a:sym typeface="+mn-ea"/>
                </a:rPr>
                <a:t>可卡因：</a:t>
              </a:r>
              <a:r>
                <a:rPr lang="zh-CN" altLang="en-US" sz="1900" dirty="0">
                  <a:solidFill>
                    <a:schemeClr val="tx1">
                      <a:lumMod val="75000"/>
                      <a:lumOff val="25000"/>
                    </a:schemeClr>
                  </a:solidFill>
                  <a:latin typeface="阿里巴巴普惠体" panose="00020600040101010101" charset="-122"/>
                  <a:ea typeface="阿里巴巴普惠体" panose="00020600040101010101" charset="-122"/>
                  <a:cs typeface="阿里巴巴普惠体" panose="00020600040101010101" charset="-122"/>
                  <a:sym typeface="+mn-ea"/>
                </a:rPr>
                <a:t>又名古柯碱、可可精</a:t>
              </a:r>
            </a:p>
          </p:txBody>
        </p:sp>
      </p:grpSp>
      <p:grpSp>
        <p:nvGrpSpPr>
          <p:cNvPr id="41" name="组合 40"/>
          <p:cNvGrpSpPr/>
          <p:nvPr/>
        </p:nvGrpSpPr>
        <p:grpSpPr>
          <a:xfrm>
            <a:off x="5927090" y="3494405"/>
            <a:ext cx="4234180" cy="531495"/>
            <a:chOff x="1878" y="4415"/>
            <a:chExt cx="7804" cy="927"/>
          </a:xfrm>
        </p:grpSpPr>
        <p:sp>
          <p:nvSpPr>
            <p:cNvPr id="42" name="矩形: 圆角 279"/>
            <p:cNvSpPr/>
            <p:nvPr/>
          </p:nvSpPr>
          <p:spPr>
            <a:xfrm>
              <a:off x="1878" y="4415"/>
              <a:ext cx="7804" cy="927"/>
            </a:xfrm>
            <a:prstGeom prst="roundRect">
              <a:avLst>
                <a:gd name="adj" fmla="val 4503"/>
              </a:avLst>
            </a:prstGeom>
            <a:solidFill>
              <a:schemeClr val="bg1"/>
            </a:solidFill>
            <a:ln w="12700">
              <a:gradFill>
                <a:gsLst>
                  <a:gs pos="0">
                    <a:srgbClr val="00CA75">
                      <a:alpha val="0"/>
                    </a:srgbClr>
                  </a:gs>
                  <a:gs pos="52000">
                    <a:srgbClr val="4BA937"/>
                  </a:gs>
                  <a:gs pos="100000">
                    <a:srgbClr val="00CB71">
                      <a:alpha val="0"/>
                    </a:srgbClr>
                  </a:gs>
                </a:gsLst>
                <a:lin ang="0" scaled="1"/>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a:cs typeface="阿里巴巴普惠体" panose="00020600040101010101" charset="-122"/>
              </a:endParaRPr>
            </a:p>
          </p:txBody>
        </p:sp>
        <p:sp>
          <p:nvSpPr>
            <p:cNvPr id="43" name="文本框 42"/>
            <p:cNvSpPr txBox="1"/>
            <p:nvPr/>
          </p:nvSpPr>
          <p:spPr>
            <a:xfrm>
              <a:off x="2220" y="4513"/>
              <a:ext cx="7068" cy="719"/>
            </a:xfrm>
            <a:prstGeom prst="rect">
              <a:avLst/>
            </a:prstGeom>
            <a:noFill/>
          </p:spPr>
          <p:txBody>
            <a:bodyPr wrap="square" rtlCol="0">
              <a:spAutoFit/>
            </a:bodyPr>
            <a:lstStyle/>
            <a:p>
              <a:pPr lvl="0" algn="l">
                <a:lnSpc>
                  <a:spcPct val="110000"/>
                </a:lnSpc>
                <a:buClrTx/>
                <a:buSzTx/>
                <a:buFontTx/>
              </a:pPr>
              <a:r>
                <a:rPr lang="zh-CN" altLang="en-US" sz="1900" b="1" dirty="0">
                  <a:solidFill>
                    <a:srgbClr val="3B7D23"/>
                  </a:solidFill>
                  <a:latin typeface="阿里巴巴普惠体" panose="00020600040101010101" charset="-122"/>
                  <a:ea typeface="阿里巴巴普惠体" panose="00020600040101010101" charset="-122"/>
                  <a:cs typeface="阿里巴巴普惠体" panose="00020600040101010101" charset="-122"/>
                  <a:sym typeface="+mn-ea"/>
                </a:rPr>
                <a:t>吗啡：</a:t>
              </a:r>
              <a:r>
                <a:rPr lang="zh-CN" altLang="en-US" sz="1900" dirty="0">
                  <a:solidFill>
                    <a:schemeClr val="tx1">
                      <a:lumMod val="75000"/>
                      <a:lumOff val="25000"/>
                    </a:schemeClr>
                  </a:solidFill>
                  <a:latin typeface="阿里巴巴普惠体" panose="00020600040101010101" charset="-122"/>
                  <a:ea typeface="阿里巴巴普惠体" panose="00020600040101010101" charset="-122"/>
                  <a:cs typeface="阿里巴巴普惠体" panose="00020600040101010101" charset="-122"/>
                  <a:sym typeface="+mn-ea"/>
                </a:rPr>
                <a:t>医用止痛药、镇静剂等</a:t>
              </a:r>
            </a:p>
          </p:txBody>
        </p:sp>
      </p:grpSp>
      <p:grpSp>
        <p:nvGrpSpPr>
          <p:cNvPr id="44" name="组合 43"/>
          <p:cNvGrpSpPr/>
          <p:nvPr/>
        </p:nvGrpSpPr>
        <p:grpSpPr>
          <a:xfrm>
            <a:off x="5927090" y="4288790"/>
            <a:ext cx="4234180" cy="531495"/>
            <a:chOff x="1878" y="4415"/>
            <a:chExt cx="7804" cy="927"/>
          </a:xfrm>
        </p:grpSpPr>
        <p:sp>
          <p:nvSpPr>
            <p:cNvPr id="45" name="矩形: 圆角 279"/>
            <p:cNvSpPr/>
            <p:nvPr/>
          </p:nvSpPr>
          <p:spPr>
            <a:xfrm>
              <a:off x="1878" y="4415"/>
              <a:ext cx="7804" cy="927"/>
            </a:xfrm>
            <a:prstGeom prst="roundRect">
              <a:avLst>
                <a:gd name="adj" fmla="val 4503"/>
              </a:avLst>
            </a:prstGeom>
            <a:solidFill>
              <a:schemeClr val="bg1"/>
            </a:solidFill>
            <a:ln w="12700">
              <a:gradFill>
                <a:gsLst>
                  <a:gs pos="0">
                    <a:srgbClr val="00CA75">
                      <a:alpha val="0"/>
                    </a:srgbClr>
                  </a:gs>
                  <a:gs pos="52000">
                    <a:srgbClr val="4BA937"/>
                  </a:gs>
                  <a:gs pos="100000">
                    <a:srgbClr val="00CB71">
                      <a:alpha val="0"/>
                    </a:srgbClr>
                  </a:gs>
                </a:gsLst>
                <a:lin ang="0" scaled="1"/>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a:cs typeface="阿里巴巴普惠体" panose="00020600040101010101" charset="-122"/>
              </a:endParaRPr>
            </a:p>
          </p:txBody>
        </p:sp>
        <p:sp>
          <p:nvSpPr>
            <p:cNvPr id="46" name="文本框 45"/>
            <p:cNvSpPr txBox="1"/>
            <p:nvPr/>
          </p:nvSpPr>
          <p:spPr>
            <a:xfrm>
              <a:off x="2220" y="4513"/>
              <a:ext cx="7068" cy="719"/>
            </a:xfrm>
            <a:prstGeom prst="rect">
              <a:avLst/>
            </a:prstGeom>
            <a:noFill/>
          </p:spPr>
          <p:txBody>
            <a:bodyPr wrap="square" rtlCol="0">
              <a:spAutoFit/>
            </a:bodyPr>
            <a:lstStyle/>
            <a:p>
              <a:pPr lvl="0" algn="l">
                <a:lnSpc>
                  <a:spcPct val="110000"/>
                </a:lnSpc>
                <a:buClrTx/>
                <a:buSzTx/>
                <a:buFontTx/>
              </a:pPr>
              <a:r>
                <a:rPr lang="zh-CN" altLang="en-US" sz="1900" b="1" dirty="0">
                  <a:solidFill>
                    <a:srgbClr val="3B7D23"/>
                  </a:solidFill>
                  <a:latin typeface="阿里巴巴普惠体" panose="00020600040101010101" charset="-122"/>
                  <a:ea typeface="阿里巴巴普惠体" panose="00020600040101010101" charset="-122"/>
                  <a:cs typeface="阿里巴巴普惠体" panose="00020600040101010101" charset="-122"/>
                  <a:sym typeface="+mn-ea"/>
                </a:rPr>
                <a:t>丧尸浴盐：</a:t>
              </a:r>
              <a:r>
                <a:rPr lang="zh-CN" altLang="en-US" sz="1900" dirty="0">
                  <a:solidFill>
                    <a:schemeClr val="tx1">
                      <a:lumMod val="75000"/>
                      <a:lumOff val="25000"/>
                    </a:schemeClr>
                  </a:solidFill>
                  <a:latin typeface="阿里巴巴普惠体" panose="00020600040101010101" charset="-122"/>
                  <a:ea typeface="阿里巴巴普惠体" panose="00020600040101010101" charset="-122"/>
                  <a:cs typeface="阿里巴巴普惠体" panose="00020600040101010101" charset="-122"/>
                  <a:sym typeface="+mn-ea"/>
                </a:rPr>
                <a:t>又名丧尸药、浴盐</a:t>
              </a:r>
            </a:p>
          </p:txBody>
        </p:sp>
      </p:grpSp>
    </p:spTree>
  </p:cSld>
  <p:clrMapOvr>
    <a:masterClrMapping/>
  </p:clrMapOvr>
  <mc:AlternateContent xmlns:mc="http://schemas.openxmlformats.org/markup-compatibility/2006" xmlns:p15="http://schemas.microsoft.com/office/powerpoint/2012/main">
    <mc:Choice Requires="p15">
      <p:transition spd="med">
        <p15:prstTrans prst="peelOff"/>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par>
                          <p:cTn id="8" fill="hold">
                            <p:stCondLst>
                              <p:cond delay="500"/>
                            </p:stCondLst>
                            <p:childTnLst>
                              <p:par>
                                <p:cTn id="9" presetID="6" presetClass="entr" presetSubtype="32" fill="hold" nodeType="afterEffect">
                                  <p:stCondLst>
                                    <p:cond delay="0"/>
                                  </p:stCondLst>
                                  <p:childTnLst>
                                    <p:set>
                                      <p:cBhvr>
                                        <p:cTn id="10" dur="500" fill="hold">
                                          <p:stCondLst>
                                            <p:cond delay="0"/>
                                          </p:stCondLst>
                                        </p:cTn>
                                        <p:tgtEl>
                                          <p:spTgt spid="8"/>
                                        </p:tgtEl>
                                        <p:attrNameLst>
                                          <p:attrName>style.visibility</p:attrName>
                                        </p:attrNameLst>
                                      </p:cBhvr>
                                      <p:to>
                                        <p:strVal val="visible"/>
                                      </p:to>
                                    </p:set>
                                    <p:animEffect transition="in" filter="circle(out)">
                                      <p:cBhvr>
                                        <p:cTn id="11" dur="500"/>
                                        <p:tgtEl>
                                          <p:spTgt spid="8"/>
                                        </p:tgtEl>
                                      </p:cBhvr>
                                    </p:animEffect>
                                  </p:childTnLst>
                                </p:cTn>
                              </p:par>
                            </p:childTnLst>
                          </p:cTn>
                        </p:par>
                        <p:par>
                          <p:cTn id="12" fill="hold">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arn(inVertical)">
                                      <p:cBhvr>
                                        <p:cTn id="15" dur="500"/>
                                        <p:tgtEl>
                                          <p:spTgt spid="9"/>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barn(inVertical)">
                                      <p:cBhvr>
                                        <p:cTn id="18" dur="500"/>
                                        <p:tgtEl>
                                          <p:spTgt spid="10"/>
                                        </p:tgtEl>
                                      </p:cBhvr>
                                    </p:animEffect>
                                  </p:childTnLst>
                                </p:cTn>
                              </p:par>
                            </p:childTnLst>
                          </p:cTn>
                        </p:par>
                        <p:par>
                          <p:cTn id="19" fill="hold">
                            <p:stCondLst>
                              <p:cond delay="1500"/>
                            </p:stCondLst>
                            <p:childTnLst>
                              <p:par>
                                <p:cTn id="20" presetID="22" presetClass="entr" presetSubtype="4"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down)">
                                      <p:cBhvr>
                                        <p:cTn id="22" dur="500"/>
                                        <p:tgtEl>
                                          <p:spTgt spid="12"/>
                                        </p:tgtEl>
                                      </p:cBhvr>
                                    </p:animEffect>
                                  </p:childTnLst>
                                </p:cTn>
                              </p:par>
                            </p:childTnLst>
                          </p:cTn>
                        </p:par>
                        <p:par>
                          <p:cTn id="23" fill="hold">
                            <p:stCondLst>
                              <p:cond delay="2000"/>
                            </p:stCondLst>
                            <p:childTnLst>
                              <p:par>
                                <p:cTn id="24" presetID="18" presetClass="entr" presetSubtype="6" fill="hold" nodeType="after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strips(downRight)">
                                      <p:cBhvr>
                                        <p:cTn id="26" dur="500"/>
                                        <p:tgtEl>
                                          <p:spTgt spid="4"/>
                                        </p:tgtEl>
                                      </p:cBhvr>
                                    </p:animEffect>
                                  </p:childTnLst>
                                </p:cTn>
                              </p:par>
                              <p:par>
                                <p:cTn id="27" presetID="18" presetClass="entr" presetSubtype="6" fill="hold" nodeType="with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strips(downRight)">
                                      <p:cBhvr>
                                        <p:cTn id="29" dur="500"/>
                                        <p:tgtEl>
                                          <p:spTgt spid="19"/>
                                        </p:tgtEl>
                                      </p:cBhvr>
                                    </p:animEffect>
                                  </p:childTnLst>
                                </p:cTn>
                              </p:par>
                              <p:par>
                                <p:cTn id="30" presetID="18" presetClass="entr" presetSubtype="6" fill="hold" nodeType="with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strips(downRight)">
                                      <p:cBhvr>
                                        <p:cTn id="32" dur="500"/>
                                        <p:tgtEl>
                                          <p:spTgt spid="22"/>
                                        </p:tgtEl>
                                      </p:cBhvr>
                                    </p:animEffect>
                                  </p:childTnLst>
                                </p:cTn>
                              </p:par>
                              <p:par>
                                <p:cTn id="33" presetID="18" presetClass="entr" presetSubtype="6" fill="hold" nodeType="withEffect">
                                  <p:stCondLst>
                                    <p:cond delay="0"/>
                                  </p:stCondLst>
                                  <p:childTnLst>
                                    <p:set>
                                      <p:cBhvr>
                                        <p:cTn id="34" dur="1" fill="hold">
                                          <p:stCondLst>
                                            <p:cond delay="0"/>
                                          </p:stCondLst>
                                        </p:cTn>
                                        <p:tgtEl>
                                          <p:spTgt spid="35"/>
                                        </p:tgtEl>
                                        <p:attrNameLst>
                                          <p:attrName>style.visibility</p:attrName>
                                        </p:attrNameLst>
                                      </p:cBhvr>
                                      <p:to>
                                        <p:strVal val="visible"/>
                                      </p:to>
                                    </p:set>
                                    <p:animEffect transition="in" filter="strips(downRight)">
                                      <p:cBhvr>
                                        <p:cTn id="35" dur="500"/>
                                        <p:tgtEl>
                                          <p:spTgt spid="35"/>
                                        </p:tgtEl>
                                      </p:cBhvr>
                                    </p:animEffect>
                                  </p:childTnLst>
                                </p:cTn>
                              </p:par>
                            </p:childTnLst>
                          </p:cTn>
                        </p:par>
                        <p:par>
                          <p:cTn id="36" fill="hold">
                            <p:stCondLst>
                              <p:cond delay="2500"/>
                            </p:stCondLst>
                            <p:childTnLst>
                              <p:par>
                                <p:cTn id="37" presetID="18" presetClass="entr" presetSubtype="6" fill="hold" nodeType="afterEffect">
                                  <p:stCondLst>
                                    <p:cond delay="0"/>
                                  </p:stCondLst>
                                  <p:childTnLst>
                                    <p:set>
                                      <p:cBhvr>
                                        <p:cTn id="38" dur="1" fill="hold">
                                          <p:stCondLst>
                                            <p:cond delay="0"/>
                                          </p:stCondLst>
                                        </p:cTn>
                                        <p:tgtEl>
                                          <p:spTgt spid="38"/>
                                        </p:tgtEl>
                                        <p:attrNameLst>
                                          <p:attrName>style.visibility</p:attrName>
                                        </p:attrNameLst>
                                      </p:cBhvr>
                                      <p:to>
                                        <p:strVal val="visible"/>
                                      </p:to>
                                    </p:set>
                                    <p:animEffect transition="in" filter="strips(downRight)">
                                      <p:cBhvr>
                                        <p:cTn id="39" dur="500"/>
                                        <p:tgtEl>
                                          <p:spTgt spid="38"/>
                                        </p:tgtEl>
                                      </p:cBhvr>
                                    </p:animEffect>
                                  </p:childTnLst>
                                </p:cTn>
                              </p:par>
                              <p:par>
                                <p:cTn id="40" presetID="18" presetClass="entr" presetSubtype="6" fill="hold" nodeType="withEffect">
                                  <p:stCondLst>
                                    <p:cond delay="0"/>
                                  </p:stCondLst>
                                  <p:childTnLst>
                                    <p:set>
                                      <p:cBhvr>
                                        <p:cTn id="41" dur="1" fill="hold">
                                          <p:stCondLst>
                                            <p:cond delay="0"/>
                                          </p:stCondLst>
                                        </p:cTn>
                                        <p:tgtEl>
                                          <p:spTgt spid="41"/>
                                        </p:tgtEl>
                                        <p:attrNameLst>
                                          <p:attrName>style.visibility</p:attrName>
                                        </p:attrNameLst>
                                      </p:cBhvr>
                                      <p:to>
                                        <p:strVal val="visible"/>
                                      </p:to>
                                    </p:set>
                                    <p:animEffect transition="in" filter="strips(downRight)">
                                      <p:cBhvr>
                                        <p:cTn id="42" dur="500"/>
                                        <p:tgtEl>
                                          <p:spTgt spid="41"/>
                                        </p:tgtEl>
                                      </p:cBhvr>
                                    </p:animEffect>
                                  </p:childTnLst>
                                </p:cTn>
                              </p:par>
                              <p:par>
                                <p:cTn id="43" presetID="18" presetClass="entr" presetSubtype="6" fill="hold" nodeType="withEffect">
                                  <p:stCondLst>
                                    <p:cond delay="0"/>
                                  </p:stCondLst>
                                  <p:childTnLst>
                                    <p:set>
                                      <p:cBhvr>
                                        <p:cTn id="44" dur="1" fill="hold">
                                          <p:stCondLst>
                                            <p:cond delay="0"/>
                                          </p:stCondLst>
                                        </p:cTn>
                                        <p:tgtEl>
                                          <p:spTgt spid="44"/>
                                        </p:tgtEl>
                                        <p:attrNameLst>
                                          <p:attrName>style.visibility</p:attrName>
                                        </p:attrNameLst>
                                      </p:cBhvr>
                                      <p:to>
                                        <p:strVal val="visible"/>
                                      </p:to>
                                    </p:set>
                                    <p:animEffect transition="in" filter="strips(downRight)">
                                      <p:cBhvr>
                                        <p:cTn id="45" dur="500"/>
                                        <p:tgtEl>
                                          <p:spTgt spid="44"/>
                                        </p:tgtEl>
                                      </p:cBhvr>
                                    </p:animEffect>
                                  </p:childTnLst>
                                </p:cTn>
                              </p:par>
                            </p:childTnLst>
                          </p:cTn>
                        </p:par>
                        <p:par>
                          <p:cTn id="46" fill="hold">
                            <p:stCondLst>
                              <p:cond delay="3000"/>
                            </p:stCondLst>
                            <p:childTnLst>
                              <p:par>
                                <p:cTn id="47" presetID="22" presetClass="entr" presetSubtype="8" fill="hold" nodeType="afterEffect">
                                  <p:stCondLst>
                                    <p:cond delay="0"/>
                                  </p:stCondLst>
                                  <p:childTnLst>
                                    <p:set>
                                      <p:cBhvr>
                                        <p:cTn id="48" dur="1" fill="hold">
                                          <p:stCondLst>
                                            <p:cond delay="0"/>
                                          </p:stCondLst>
                                        </p:cTn>
                                        <p:tgtEl>
                                          <p:spTgt spid="60"/>
                                        </p:tgtEl>
                                        <p:attrNameLst>
                                          <p:attrName>style.visibility</p:attrName>
                                        </p:attrNameLst>
                                      </p:cBhvr>
                                      <p:to>
                                        <p:strVal val="visible"/>
                                      </p:to>
                                    </p:set>
                                    <p:animEffect transition="in" filter="wipe(left)">
                                      <p:cBhvr>
                                        <p:cTn id="49"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2"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01-恢复的"/>
          <p:cNvPicPr>
            <a:picLocks noChangeAspect="1"/>
          </p:cNvPicPr>
          <p:nvPr/>
        </p:nvPicPr>
        <p:blipFill>
          <a:blip r:embed="rId16"/>
          <a:stretch>
            <a:fillRect/>
          </a:stretch>
        </p:blipFill>
        <p:spPr>
          <a:xfrm>
            <a:off x="0" y="0"/>
            <a:ext cx="12192000" cy="6858635"/>
          </a:xfrm>
          <a:prstGeom prst="rect">
            <a:avLst/>
          </a:prstGeom>
        </p:spPr>
      </p:pic>
      <p:pic>
        <p:nvPicPr>
          <p:cNvPr id="8" name="图片 7" descr="00"/>
          <p:cNvPicPr>
            <a:picLocks noChangeAspect="1"/>
          </p:cNvPicPr>
          <p:nvPr/>
        </p:nvPicPr>
        <p:blipFill>
          <a:blip r:embed="rId17"/>
          <a:srcRect l="2349" r="2109"/>
          <a:stretch>
            <a:fillRect/>
          </a:stretch>
        </p:blipFill>
        <p:spPr>
          <a:xfrm>
            <a:off x="271780" y="19685"/>
            <a:ext cx="11648440" cy="6741160"/>
          </a:xfrm>
          <a:prstGeom prst="rect">
            <a:avLst/>
          </a:prstGeom>
        </p:spPr>
      </p:pic>
      <p:sp>
        <p:nvSpPr>
          <p:cNvPr id="9" name="文本框 8"/>
          <p:cNvSpPr txBox="1"/>
          <p:nvPr>
            <p:custDataLst>
              <p:tags r:id="rId1"/>
            </p:custDataLst>
          </p:nvPr>
        </p:nvSpPr>
        <p:spPr>
          <a:xfrm>
            <a:off x="3048000" y="633214"/>
            <a:ext cx="6096000" cy="534035"/>
          </a:xfrm>
          <a:prstGeom prst="rect">
            <a:avLst/>
          </a:prstGeom>
          <a:noFill/>
        </p:spPr>
        <p:txBody>
          <a:bodyPr wrap="square" rtlCol="0" anchor="t">
            <a:spAutoFit/>
          </a:bodyPr>
          <a:lstStyle/>
          <a:p>
            <a:pPr lvl="0" algn="ctr">
              <a:lnSpc>
                <a:spcPct val="90000"/>
              </a:lnSpc>
              <a:buClrTx/>
              <a:buSzTx/>
              <a:buFontTx/>
            </a:pPr>
            <a:r>
              <a:rPr lang="zh-CN" altLang="en-US" sz="3200" b="1">
                <a:solidFill>
                  <a:srgbClr val="3B7D23"/>
                </a:solidFill>
                <a:latin typeface="阿里巴巴普惠体" panose="00020600040101010101" charset="-122"/>
                <a:ea typeface="阿里巴巴普惠体" panose="00020600040101010101" charset="-122"/>
                <a:cs typeface="阿里巴巴普惠体" panose="00020600040101010101" charset="-122"/>
                <a:sym typeface="+mn-ea"/>
              </a:rPr>
              <a:t>毒品定义及分类</a:t>
            </a:r>
          </a:p>
        </p:txBody>
      </p:sp>
      <p:sp>
        <p:nvSpPr>
          <p:cNvPr id="10" name="文本框 9"/>
          <p:cNvSpPr txBox="1"/>
          <p:nvPr>
            <p:custDataLst>
              <p:tags r:id="rId2"/>
            </p:custDataLst>
          </p:nvPr>
        </p:nvSpPr>
        <p:spPr>
          <a:xfrm>
            <a:off x="3723958" y="1155700"/>
            <a:ext cx="4744085" cy="230505"/>
          </a:xfrm>
          <a:prstGeom prst="rect">
            <a:avLst/>
          </a:prstGeom>
          <a:noFill/>
        </p:spPr>
        <p:txBody>
          <a:bodyPr wrap="square" lIns="0" tIns="0" rIns="0" bIns="0" rtlCol="0" anchor="t">
            <a:spAutoFit/>
          </a:bodyPr>
          <a:lstStyle/>
          <a:p>
            <a:pPr algn="ctr"/>
            <a:r>
              <a:rPr sz="1500">
                <a:solidFill>
                  <a:srgbClr val="3B7D23"/>
                </a:solidFill>
                <a:latin typeface="阿里巴巴普惠体" panose="00020600040101010101" charset="-122"/>
                <a:ea typeface="阿里巴巴普惠体" panose="00020600040101010101" charset="-122"/>
                <a:cs typeface="阿里巴巴普惠体" panose="00020600040101010101" charset="-122"/>
              </a:rPr>
              <a:t>Definition and classification of drugs</a:t>
            </a:r>
          </a:p>
        </p:txBody>
      </p:sp>
      <p:grpSp>
        <p:nvGrpSpPr>
          <p:cNvPr id="60" name="组合 59"/>
          <p:cNvGrpSpPr/>
          <p:nvPr/>
        </p:nvGrpSpPr>
        <p:grpSpPr>
          <a:xfrm>
            <a:off x="10756265" y="5972175"/>
            <a:ext cx="617220" cy="215900"/>
            <a:chOff x="16722" y="9359"/>
            <a:chExt cx="972" cy="340"/>
          </a:xfrm>
          <a:gradFill>
            <a:gsLst>
              <a:gs pos="0">
                <a:srgbClr val="00CA75"/>
              </a:gs>
              <a:gs pos="100000">
                <a:srgbClr val="4BA937">
                  <a:alpha val="0"/>
                </a:srgbClr>
              </a:gs>
            </a:gsLst>
            <a:lin ang="10800000" scaled="0"/>
          </a:gradFill>
        </p:grpSpPr>
        <p:sp>
          <p:nvSpPr>
            <p:cNvPr id="61" name="燕尾形 60"/>
            <p:cNvSpPr/>
            <p:nvPr>
              <p:custDataLst>
                <p:tags r:id="rId11"/>
              </p:custDataLst>
            </p:nvPr>
          </p:nvSpPr>
          <p:spPr>
            <a:xfrm>
              <a:off x="17194" y="9359"/>
              <a:ext cx="264" cy="34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阿里巴巴普惠体" panose="00020600040101010101" charset="-122"/>
              </a:endParaRPr>
            </a:p>
          </p:txBody>
        </p:sp>
        <p:sp>
          <p:nvSpPr>
            <p:cNvPr id="62" name="燕尾形 61"/>
            <p:cNvSpPr/>
            <p:nvPr>
              <p:custDataLst>
                <p:tags r:id="rId12"/>
              </p:custDataLst>
            </p:nvPr>
          </p:nvSpPr>
          <p:spPr>
            <a:xfrm>
              <a:off x="17430" y="9359"/>
              <a:ext cx="264" cy="34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阿里巴巴普惠体" panose="00020600040101010101" charset="-122"/>
              </a:endParaRPr>
            </a:p>
          </p:txBody>
        </p:sp>
        <p:sp>
          <p:nvSpPr>
            <p:cNvPr id="63" name="燕尾形 62"/>
            <p:cNvSpPr/>
            <p:nvPr>
              <p:custDataLst>
                <p:tags r:id="rId13"/>
              </p:custDataLst>
            </p:nvPr>
          </p:nvSpPr>
          <p:spPr>
            <a:xfrm>
              <a:off x="16722" y="9359"/>
              <a:ext cx="264" cy="34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阿里巴巴普惠体" panose="00020600040101010101" charset="-122"/>
              </a:endParaRPr>
            </a:p>
          </p:txBody>
        </p:sp>
        <p:sp>
          <p:nvSpPr>
            <p:cNvPr id="64" name="燕尾形 63"/>
            <p:cNvSpPr/>
            <p:nvPr>
              <p:custDataLst>
                <p:tags r:id="rId14"/>
              </p:custDataLst>
            </p:nvPr>
          </p:nvSpPr>
          <p:spPr>
            <a:xfrm>
              <a:off x="16958" y="9359"/>
              <a:ext cx="264" cy="34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阿里巴巴普惠体" panose="00020600040101010101" charset="-122"/>
              </a:endParaRPr>
            </a:p>
          </p:txBody>
        </p:sp>
      </p:grpSp>
      <p:sp>
        <p:nvSpPr>
          <p:cNvPr id="12" name="圆角矩形 11"/>
          <p:cNvSpPr/>
          <p:nvPr/>
        </p:nvSpPr>
        <p:spPr>
          <a:xfrm>
            <a:off x="5394960" y="1777365"/>
            <a:ext cx="2058670" cy="506730"/>
          </a:xfrm>
          <a:prstGeom prst="roundRect">
            <a:avLst>
              <a:gd name="adj" fmla="val 50000"/>
            </a:avLst>
          </a:prstGeom>
          <a:solidFill>
            <a:srgbClr val="4BA937"/>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tIns="36195" bIns="0" numCol="1" spcCol="0" rtlCol="0" fromWordArt="0" anchor="ctr" anchorCtr="0" forceAA="0" compatLnSpc="1">
            <a:noAutofit/>
          </a:bodyPr>
          <a:lstStyle/>
          <a:p>
            <a:pPr lvl="0" algn="ctr">
              <a:buClrTx/>
              <a:buSzTx/>
              <a:buFontTx/>
            </a:pPr>
            <a:r>
              <a:rPr lang="zh-CN" altLang="en-US" sz="2300">
                <a:solidFill>
                  <a:schemeClr val="bg1"/>
                </a:solidFill>
                <a:latin typeface="阿里巴巴普惠体 Heavy" panose="00020600040101010101" charset="-122"/>
                <a:ea typeface="阿里巴巴普惠体 Heavy" panose="00020600040101010101" charset="-122"/>
                <a:cs typeface="阿里巴巴普惠体" panose="00020600040101010101" charset="-122"/>
                <a:sym typeface="+mn-ea"/>
              </a:rPr>
              <a:t>迷惑性毒品</a:t>
            </a:r>
          </a:p>
        </p:txBody>
      </p:sp>
      <p:grpSp>
        <p:nvGrpSpPr>
          <p:cNvPr id="5" name="组合 4"/>
          <p:cNvGrpSpPr/>
          <p:nvPr/>
        </p:nvGrpSpPr>
        <p:grpSpPr>
          <a:xfrm>
            <a:off x="5209540" y="2574925"/>
            <a:ext cx="5672521" cy="531495"/>
            <a:chOff x="1878" y="4415"/>
            <a:chExt cx="10455" cy="927"/>
          </a:xfrm>
        </p:grpSpPr>
        <p:sp>
          <p:nvSpPr>
            <p:cNvPr id="6" name="矩形: 圆角 279"/>
            <p:cNvSpPr/>
            <p:nvPr>
              <p:custDataLst>
                <p:tags r:id="rId9"/>
              </p:custDataLst>
            </p:nvPr>
          </p:nvSpPr>
          <p:spPr>
            <a:xfrm>
              <a:off x="1878" y="4415"/>
              <a:ext cx="10455" cy="927"/>
            </a:xfrm>
            <a:prstGeom prst="roundRect">
              <a:avLst>
                <a:gd name="adj" fmla="val 4503"/>
              </a:avLst>
            </a:prstGeom>
            <a:solidFill>
              <a:schemeClr val="bg1"/>
            </a:solidFill>
            <a:ln w="12700">
              <a:gradFill>
                <a:gsLst>
                  <a:gs pos="0">
                    <a:srgbClr val="00CA75">
                      <a:alpha val="0"/>
                    </a:srgbClr>
                  </a:gs>
                  <a:gs pos="52000">
                    <a:srgbClr val="4BA937"/>
                  </a:gs>
                  <a:gs pos="100000">
                    <a:srgbClr val="00CB71">
                      <a:alpha val="0"/>
                    </a:srgbClr>
                  </a:gs>
                </a:gsLst>
                <a:lin ang="0" scaled="1"/>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a:cs typeface="阿里巴巴普惠体" panose="00020600040101010101" charset="-122"/>
              </a:endParaRPr>
            </a:p>
          </p:txBody>
        </p:sp>
        <p:sp>
          <p:nvSpPr>
            <p:cNvPr id="7" name="文本框 6"/>
            <p:cNvSpPr txBox="1"/>
            <p:nvPr>
              <p:custDataLst>
                <p:tags r:id="rId10"/>
              </p:custDataLst>
            </p:nvPr>
          </p:nvSpPr>
          <p:spPr>
            <a:xfrm>
              <a:off x="2246" y="4513"/>
              <a:ext cx="7068" cy="719"/>
            </a:xfrm>
            <a:prstGeom prst="rect">
              <a:avLst/>
            </a:prstGeom>
            <a:noFill/>
          </p:spPr>
          <p:txBody>
            <a:bodyPr wrap="square" rtlCol="0">
              <a:spAutoFit/>
            </a:bodyPr>
            <a:lstStyle/>
            <a:p>
              <a:pPr lvl="0" algn="l">
                <a:lnSpc>
                  <a:spcPct val="110000"/>
                </a:lnSpc>
                <a:buClrTx/>
                <a:buSzTx/>
                <a:buFontTx/>
              </a:pPr>
              <a:r>
                <a:rPr lang="zh-CN" altLang="en-US" sz="1900" b="1" dirty="0">
                  <a:solidFill>
                    <a:srgbClr val="3B7D23"/>
                  </a:solidFill>
                  <a:latin typeface="阿里巴巴普惠体" panose="00020600040101010101" charset="-122"/>
                  <a:ea typeface="阿里巴巴普惠体" panose="00020600040101010101" charset="-122"/>
                  <a:cs typeface="阿里巴巴普惠体" panose="00020600040101010101" charset="-122"/>
                  <a:sym typeface="+mn-ea"/>
                </a:rPr>
                <a:t>摇头丸：</a:t>
              </a:r>
              <a:r>
                <a:rPr lang="zh-CN" altLang="en-US" sz="1900" dirty="0">
                  <a:solidFill>
                    <a:schemeClr val="tx1">
                      <a:lumMod val="75000"/>
                      <a:lumOff val="25000"/>
                    </a:schemeClr>
                  </a:solidFill>
                  <a:latin typeface="阿里巴巴普惠体" panose="00020600040101010101" charset="-122"/>
                  <a:ea typeface="阿里巴巴普惠体" panose="00020600040101010101" charset="-122"/>
                  <a:cs typeface="阿里巴巴普惠体" panose="00020600040101010101" charset="-122"/>
                  <a:sym typeface="+mn-ea"/>
                </a:rPr>
                <a:t>又名亚当、狂喜丸</a:t>
              </a:r>
            </a:p>
          </p:txBody>
        </p:sp>
      </p:grpSp>
      <p:grpSp>
        <p:nvGrpSpPr>
          <p:cNvPr id="19" name="组合 18"/>
          <p:cNvGrpSpPr/>
          <p:nvPr/>
        </p:nvGrpSpPr>
        <p:grpSpPr>
          <a:xfrm>
            <a:off x="5209540" y="3359150"/>
            <a:ext cx="5672521" cy="531495"/>
            <a:chOff x="1878" y="4415"/>
            <a:chExt cx="10455" cy="927"/>
          </a:xfrm>
        </p:grpSpPr>
        <p:sp>
          <p:nvSpPr>
            <p:cNvPr id="20" name="矩形: 圆角 279"/>
            <p:cNvSpPr/>
            <p:nvPr>
              <p:custDataLst>
                <p:tags r:id="rId7"/>
              </p:custDataLst>
            </p:nvPr>
          </p:nvSpPr>
          <p:spPr>
            <a:xfrm>
              <a:off x="1878" y="4415"/>
              <a:ext cx="10455" cy="927"/>
            </a:xfrm>
            <a:prstGeom prst="roundRect">
              <a:avLst>
                <a:gd name="adj" fmla="val 4503"/>
              </a:avLst>
            </a:prstGeom>
            <a:solidFill>
              <a:schemeClr val="bg1"/>
            </a:solidFill>
            <a:ln w="12700">
              <a:gradFill>
                <a:gsLst>
                  <a:gs pos="0">
                    <a:srgbClr val="00CA75">
                      <a:alpha val="0"/>
                    </a:srgbClr>
                  </a:gs>
                  <a:gs pos="52000">
                    <a:srgbClr val="4BA937"/>
                  </a:gs>
                  <a:gs pos="100000">
                    <a:srgbClr val="00CB71">
                      <a:alpha val="0"/>
                    </a:srgbClr>
                  </a:gs>
                </a:gsLst>
                <a:lin ang="0" scaled="1"/>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a:cs typeface="阿里巴巴普惠体" panose="00020600040101010101" charset="-122"/>
              </a:endParaRPr>
            </a:p>
          </p:txBody>
        </p:sp>
        <p:sp>
          <p:nvSpPr>
            <p:cNvPr id="21" name="文本框 20"/>
            <p:cNvSpPr txBox="1"/>
            <p:nvPr>
              <p:custDataLst>
                <p:tags r:id="rId8"/>
              </p:custDataLst>
            </p:nvPr>
          </p:nvSpPr>
          <p:spPr>
            <a:xfrm>
              <a:off x="2220" y="4512"/>
              <a:ext cx="8984" cy="719"/>
            </a:xfrm>
            <a:prstGeom prst="rect">
              <a:avLst/>
            </a:prstGeom>
            <a:noFill/>
          </p:spPr>
          <p:txBody>
            <a:bodyPr wrap="square" rtlCol="0">
              <a:spAutoFit/>
            </a:bodyPr>
            <a:lstStyle/>
            <a:p>
              <a:pPr lvl="0" algn="l">
                <a:lnSpc>
                  <a:spcPct val="110000"/>
                </a:lnSpc>
                <a:buClrTx/>
                <a:buSzTx/>
                <a:buFontTx/>
              </a:pPr>
              <a:r>
                <a:rPr lang="zh-CN" altLang="en-US" sz="1900" b="1" dirty="0">
                  <a:solidFill>
                    <a:srgbClr val="3B7D23"/>
                  </a:solidFill>
                  <a:latin typeface="阿里巴巴普惠体" panose="00020600040101010101" charset="-122"/>
                  <a:ea typeface="阿里巴巴普惠体" panose="00020600040101010101" charset="-122"/>
                  <a:cs typeface="阿里巴巴普惠体" panose="00020600040101010101" charset="-122"/>
                  <a:sym typeface="+mn-ea"/>
                </a:rPr>
                <a:t>止咳水：</a:t>
              </a:r>
              <a:r>
                <a:rPr lang="zh-CN" altLang="en-US" sz="1900" dirty="0">
                  <a:solidFill>
                    <a:schemeClr val="tx1">
                      <a:lumMod val="75000"/>
                      <a:lumOff val="25000"/>
                    </a:schemeClr>
                  </a:solidFill>
                  <a:latin typeface="阿里巴巴普惠体" panose="00020600040101010101" charset="-122"/>
                  <a:ea typeface="阿里巴巴普惠体" panose="00020600040101010101" charset="-122"/>
                  <a:cs typeface="阿里巴巴普惠体" panose="00020600040101010101" charset="-122"/>
                  <a:sym typeface="+mn-ea"/>
                </a:rPr>
                <a:t>滥用种类为联邦、立健亭、奥亭等</a:t>
              </a:r>
            </a:p>
          </p:txBody>
        </p:sp>
      </p:grpSp>
      <p:grpSp>
        <p:nvGrpSpPr>
          <p:cNvPr id="22" name="组合 21"/>
          <p:cNvGrpSpPr/>
          <p:nvPr/>
        </p:nvGrpSpPr>
        <p:grpSpPr>
          <a:xfrm>
            <a:off x="5209540" y="4143375"/>
            <a:ext cx="5540135" cy="531495"/>
            <a:chOff x="1878" y="4415"/>
            <a:chExt cx="10211" cy="927"/>
          </a:xfrm>
        </p:grpSpPr>
        <p:sp>
          <p:nvSpPr>
            <p:cNvPr id="30" name="矩形: 圆角 279"/>
            <p:cNvSpPr/>
            <p:nvPr>
              <p:custDataLst>
                <p:tags r:id="rId5"/>
              </p:custDataLst>
            </p:nvPr>
          </p:nvSpPr>
          <p:spPr>
            <a:xfrm>
              <a:off x="1878" y="4415"/>
              <a:ext cx="10211" cy="927"/>
            </a:xfrm>
            <a:prstGeom prst="roundRect">
              <a:avLst>
                <a:gd name="adj" fmla="val 4503"/>
              </a:avLst>
            </a:prstGeom>
            <a:solidFill>
              <a:schemeClr val="bg1"/>
            </a:solidFill>
            <a:ln w="12700">
              <a:gradFill>
                <a:gsLst>
                  <a:gs pos="0">
                    <a:srgbClr val="00CA75">
                      <a:alpha val="0"/>
                    </a:srgbClr>
                  </a:gs>
                  <a:gs pos="52000">
                    <a:srgbClr val="4BA937"/>
                  </a:gs>
                  <a:gs pos="100000">
                    <a:srgbClr val="00CB71">
                      <a:alpha val="0"/>
                    </a:srgbClr>
                  </a:gs>
                </a:gsLst>
                <a:lin ang="0" scaled="1"/>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a:cs typeface="阿里巴巴普惠体" panose="00020600040101010101" charset="-122"/>
              </a:endParaRPr>
            </a:p>
          </p:txBody>
        </p:sp>
        <p:sp>
          <p:nvSpPr>
            <p:cNvPr id="31" name="文本框 30"/>
            <p:cNvSpPr txBox="1"/>
            <p:nvPr>
              <p:custDataLst>
                <p:tags r:id="rId6"/>
              </p:custDataLst>
            </p:nvPr>
          </p:nvSpPr>
          <p:spPr>
            <a:xfrm>
              <a:off x="2220" y="4512"/>
              <a:ext cx="9561" cy="719"/>
            </a:xfrm>
            <a:prstGeom prst="rect">
              <a:avLst/>
            </a:prstGeom>
            <a:noFill/>
          </p:spPr>
          <p:txBody>
            <a:bodyPr wrap="square" rtlCol="0">
              <a:spAutoFit/>
            </a:bodyPr>
            <a:lstStyle/>
            <a:p>
              <a:pPr lvl="0" algn="l">
                <a:lnSpc>
                  <a:spcPct val="110000"/>
                </a:lnSpc>
                <a:buClrTx/>
                <a:buSzTx/>
                <a:buFontTx/>
              </a:pPr>
              <a:r>
                <a:rPr lang="zh-CN" altLang="en-US" sz="1900" b="1" dirty="0">
                  <a:solidFill>
                    <a:srgbClr val="3B7D23"/>
                  </a:solidFill>
                  <a:latin typeface="阿里巴巴普惠体" panose="00020600040101010101" charset="-122"/>
                  <a:ea typeface="阿里巴巴普惠体" panose="00020600040101010101" charset="-122"/>
                  <a:cs typeface="阿里巴巴普惠体" panose="00020600040101010101" charset="-122"/>
                  <a:sym typeface="+mn-ea"/>
                </a:rPr>
                <a:t>神仙水：</a:t>
              </a:r>
              <a:r>
                <a:rPr lang="zh-CN" altLang="en-US" sz="1900" dirty="0">
                  <a:solidFill>
                    <a:schemeClr val="tx1">
                      <a:lumMod val="75000"/>
                      <a:lumOff val="25000"/>
                    </a:schemeClr>
                  </a:solidFill>
                  <a:latin typeface="阿里巴巴普惠体" panose="00020600040101010101" charset="-122"/>
                  <a:ea typeface="阿里巴巴普惠体" panose="00020600040101010101" charset="-122"/>
                  <a:cs typeface="阿里巴巴普惠体" panose="00020600040101010101" charset="-122"/>
                  <a:sym typeface="+mn-ea"/>
                </a:rPr>
                <a:t>又名GHB、开心水</a:t>
              </a:r>
            </a:p>
          </p:txBody>
        </p:sp>
      </p:grpSp>
      <p:grpSp>
        <p:nvGrpSpPr>
          <p:cNvPr id="35" name="组合 34"/>
          <p:cNvGrpSpPr/>
          <p:nvPr/>
        </p:nvGrpSpPr>
        <p:grpSpPr>
          <a:xfrm>
            <a:off x="5209540" y="4927600"/>
            <a:ext cx="5541220" cy="531495"/>
            <a:chOff x="1878" y="4415"/>
            <a:chExt cx="10213" cy="927"/>
          </a:xfrm>
        </p:grpSpPr>
        <p:sp>
          <p:nvSpPr>
            <p:cNvPr id="36" name="矩形: 圆角 279"/>
            <p:cNvSpPr/>
            <p:nvPr>
              <p:custDataLst>
                <p:tags r:id="rId3"/>
              </p:custDataLst>
            </p:nvPr>
          </p:nvSpPr>
          <p:spPr>
            <a:xfrm>
              <a:off x="1878" y="4415"/>
              <a:ext cx="10213" cy="927"/>
            </a:xfrm>
            <a:prstGeom prst="roundRect">
              <a:avLst>
                <a:gd name="adj" fmla="val 4503"/>
              </a:avLst>
            </a:prstGeom>
            <a:solidFill>
              <a:schemeClr val="bg1"/>
            </a:solidFill>
            <a:ln w="12700">
              <a:gradFill>
                <a:gsLst>
                  <a:gs pos="0">
                    <a:srgbClr val="00CA75">
                      <a:alpha val="0"/>
                    </a:srgbClr>
                  </a:gs>
                  <a:gs pos="52000">
                    <a:srgbClr val="4BA937"/>
                  </a:gs>
                  <a:gs pos="100000">
                    <a:srgbClr val="00CB71">
                      <a:alpha val="0"/>
                    </a:srgbClr>
                  </a:gs>
                </a:gsLst>
                <a:lin ang="0" scaled="1"/>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a:cs typeface="阿里巴巴普惠体" panose="00020600040101010101" charset="-122"/>
              </a:endParaRPr>
            </a:p>
          </p:txBody>
        </p:sp>
        <p:sp>
          <p:nvSpPr>
            <p:cNvPr id="37" name="文本框 36"/>
            <p:cNvSpPr txBox="1"/>
            <p:nvPr>
              <p:custDataLst>
                <p:tags r:id="rId4"/>
              </p:custDataLst>
            </p:nvPr>
          </p:nvSpPr>
          <p:spPr>
            <a:xfrm>
              <a:off x="2220" y="4512"/>
              <a:ext cx="8984" cy="719"/>
            </a:xfrm>
            <a:prstGeom prst="rect">
              <a:avLst/>
            </a:prstGeom>
            <a:noFill/>
          </p:spPr>
          <p:txBody>
            <a:bodyPr wrap="square" rtlCol="0">
              <a:spAutoFit/>
            </a:bodyPr>
            <a:lstStyle/>
            <a:p>
              <a:pPr lvl="0" algn="l">
                <a:lnSpc>
                  <a:spcPct val="110000"/>
                </a:lnSpc>
                <a:buClrTx/>
                <a:buSzTx/>
                <a:buFontTx/>
              </a:pPr>
              <a:r>
                <a:rPr lang="zh-CN" altLang="en-US" sz="1900" b="1" dirty="0">
                  <a:solidFill>
                    <a:srgbClr val="3B7D23"/>
                  </a:solidFill>
                  <a:latin typeface="阿里巴巴普惠体" panose="00020600040101010101" charset="-122"/>
                  <a:ea typeface="阿里巴巴普惠体" panose="00020600040101010101" charset="-122"/>
                  <a:cs typeface="阿里巴巴普惠体" panose="00020600040101010101" charset="-122"/>
                  <a:sym typeface="+mn-ea"/>
                </a:rPr>
                <a:t>阿拉伯茶：</a:t>
              </a:r>
              <a:r>
                <a:rPr lang="zh-CN" altLang="en-US" sz="1900" dirty="0">
                  <a:solidFill>
                    <a:schemeClr val="tx1">
                      <a:lumMod val="75000"/>
                      <a:lumOff val="25000"/>
                    </a:schemeClr>
                  </a:solidFill>
                  <a:latin typeface="阿里巴巴普惠体" panose="00020600040101010101" charset="-122"/>
                  <a:ea typeface="阿里巴巴普惠体" panose="00020600040101010101" charset="-122"/>
                  <a:cs typeface="阿里巴巴普惠体" panose="00020600040101010101" charset="-122"/>
                  <a:sym typeface="+mn-ea"/>
                </a:rPr>
                <a:t>又名巧茶、恰特草</a:t>
              </a:r>
            </a:p>
          </p:txBody>
        </p:sp>
      </p:grpSp>
      <p:pic>
        <p:nvPicPr>
          <p:cNvPr id="13" name="图片 12" descr="51miz-E1262338-1D8A2580"/>
          <p:cNvPicPr>
            <a:picLocks noChangeAspect="1"/>
          </p:cNvPicPr>
          <p:nvPr/>
        </p:nvPicPr>
        <p:blipFill>
          <a:blip r:embed="rId18"/>
          <a:stretch>
            <a:fillRect/>
          </a:stretch>
        </p:blipFill>
        <p:spPr>
          <a:xfrm>
            <a:off x="839470" y="2116455"/>
            <a:ext cx="4552950" cy="3415030"/>
          </a:xfrm>
          <a:prstGeom prst="rect">
            <a:avLst/>
          </a:prstGeom>
        </p:spPr>
      </p:pic>
    </p:spTree>
  </p:cSld>
  <p:clrMapOvr>
    <a:masterClrMapping/>
  </p:clrMapOvr>
  <mc:AlternateContent xmlns:mc="http://schemas.openxmlformats.org/markup-compatibility/2006" xmlns:p15="http://schemas.microsoft.com/office/powerpoint/2012/main">
    <mc:Choice Requires="p15">
      <p:transition spd="med">
        <p15:prstTrans prst="peelOff"/>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par>
                          <p:cTn id="8" fill="hold">
                            <p:stCondLst>
                              <p:cond delay="500"/>
                            </p:stCondLst>
                            <p:childTnLst>
                              <p:par>
                                <p:cTn id="9" presetID="6" presetClass="entr" presetSubtype="32" fill="hold" nodeType="afterEffect">
                                  <p:stCondLst>
                                    <p:cond delay="0"/>
                                  </p:stCondLst>
                                  <p:childTnLst>
                                    <p:set>
                                      <p:cBhvr>
                                        <p:cTn id="10" dur="500" fill="hold">
                                          <p:stCondLst>
                                            <p:cond delay="0"/>
                                          </p:stCondLst>
                                        </p:cTn>
                                        <p:tgtEl>
                                          <p:spTgt spid="8"/>
                                        </p:tgtEl>
                                        <p:attrNameLst>
                                          <p:attrName>style.visibility</p:attrName>
                                        </p:attrNameLst>
                                      </p:cBhvr>
                                      <p:to>
                                        <p:strVal val="visible"/>
                                      </p:to>
                                    </p:set>
                                    <p:animEffect transition="in" filter="circle(out)">
                                      <p:cBhvr>
                                        <p:cTn id="11" dur="500"/>
                                        <p:tgtEl>
                                          <p:spTgt spid="8"/>
                                        </p:tgtEl>
                                      </p:cBhvr>
                                    </p:animEffect>
                                  </p:childTnLst>
                                </p:cTn>
                              </p:par>
                            </p:childTnLst>
                          </p:cTn>
                        </p:par>
                        <p:par>
                          <p:cTn id="12" fill="hold">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arn(inVertical)">
                                      <p:cBhvr>
                                        <p:cTn id="15" dur="500"/>
                                        <p:tgtEl>
                                          <p:spTgt spid="9"/>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barn(inVertical)">
                                      <p:cBhvr>
                                        <p:cTn id="18" dur="500"/>
                                        <p:tgtEl>
                                          <p:spTgt spid="10"/>
                                        </p:tgtEl>
                                      </p:cBhvr>
                                    </p:animEffect>
                                  </p:childTnLst>
                                </p:cTn>
                              </p:par>
                            </p:childTnLst>
                          </p:cTn>
                        </p:par>
                        <p:par>
                          <p:cTn id="19" fill="hold">
                            <p:stCondLst>
                              <p:cond delay="1500"/>
                            </p:stCondLst>
                            <p:childTnLst>
                              <p:par>
                                <p:cTn id="20" presetID="6" presetClass="entr" presetSubtype="32" fill="hold" nodeType="afterEffect">
                                  <p:stCondLst>
                                    <p:cond delay="0"/>
                                  </p:stCondLst>
                                  <p:childTnLst>
                                    <p:set>
                                      <p:cBhvr>
                                        <p:cTn id="21" dur="500" fill="hold">
                                          <p:stCondLst>
                                            <p:cond delay="0"/>
                                          </p:stCondLst>
                                        </p:cTn>
                                        <p:tgtEl>
                                          <p:spTgt spid="13"/>
                                        </p:tgtEl>
                                        <p:attrNameLst>
                                          <p:attrName>style.visibility</p:attrName>
                                        </p:attrNameLst>
                                      </p:cBhvr>
                                      <p:to>
                                        <p:strVal val="visible"/>
                                      </p:to>
                                    </p:set>
                                    <p:animEffect transition="in" filter="circle(out)">
                                      <p:cBhvr>
                                        <p:cTn id="22" dur="500"/>
                                        <p:tgtEl>
                                          <p:spTgt spid="13"/>
                                        </p:tgtEl>
                                      </p:cBhvr>
                                    </p:animEffect>
                                  </p:childTnLst>
                                </p:cTn>
                              </p:par>
                            </p:childTnLst>
                          </p:cTn>
                        </p:par>
                        <p:par>
                          <p:cTn id="23" fill="hold">
                            <p:stCondLst>
                              <p:cond delay="2000"/>
                            </p:stCondLst>
                            <p:childTnLst>
                              <p:par>
                                <p:cTn id="24" presetID="22" presetClass="entr" presetSubtype="4"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wipe(down)">
                                      <p:cBhvr>
                                        <p:cTn id="26" dur="500"/>
                                        <p:tgtEl>
                                          <p:spTgt spid="12"/>
                                        </p:tgtEl>
                                      </p:cBhvr>
                                    </p:animEffect>
                                  </p:childTnLst>
                                </p:cTn>
                              </p:par>
                            </p:childTnLst>
                          </p:cTn>
                        </p:par>
                        <p:par>
                          <p:cTn id="27" fill="hold">
                            <p:stCondLst>
                              <p:cond delay="2500"/>
                            </p:stCondLst>
                            <p:childTnLst>
                              <p:par>
                                <p:cTn id="28" presetID="18" presetClass="entr" presetSubtype="6" fill="hold"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strips(downRight)">
                                      <p:cBhvr>
                                        <p:cTn id="30" dur="500"/>
                                        <p:tgtEl>
                                          <p:spTgt spid="5"/>
                                        </p:tgtEl>
                                      </p:cBhvr>
                                    </p:animEffect>
                                  </p:childTnLst>
                                </p:cTn>
                              </p:par>
                              <p:par>
                                <p:cTn id="31" presetID="18" presetClass="entr" presetSubtype="6" fill="hold" nodeType="with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strips(downRight)">
                                      <p:cBhvr>
                                        <p:cTn id="33" dur="500"/>
                                        <p:tgtEl>
                                          <p:spTgt spid="19"/>
                                        </p:tgtEl>
                                      </p:cBhvr>
                                    </p:animEffect>
                                  </p:childTnLst>
                                </p:cTn>
                              </p:par>
                              <p:par>
                                <p:cTn id="34" presetID="18" presetClass="entr" presetSubtype="6" fill="hold" nodeType="with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strips(downRight)">
                                      <p:cBhvr>
                                        <p:cTn id="36" dur="500"/>
                                        <p:tgtEl>
                                          <p:spTgt spid="22"/>
                                        </p:tgtEl>
                                      </p:cBhvr>
                                    </p:animEffect>
                                  </p:childTnLst>
                                </p:cTn>
                              </p:par>
                              <p:par>
                                <p:cTn id="37" presetID="18" presetClass="entr" presetSubtype="6" fill="hold" nodeType="withEffect">
                                  <p:stCondLst>
                                    <p:cond delay="0"/>
                                  </p:stCondLst>
                                  <p:childTnLst>
                                    <p:set>
                                      <p:cBhvr>
                                        <p:cTn id="38" dur="1" fill="hold">
                                          <p:stCondLst>
                                            <p:cond delay="0"/>
                                          </p:stCondLst>
                                        </p:cTn>
                                        <p:tgtEl>
                                          <p:spTgt spid="35"/>
                                        </p:tgtEl>
                                        <p:attrNameLst>
                                          <p:attrName>style.visibility</p:attrName>
                                        </p:attrNameLst>
                                      </p:cBhvr>
                                      <p:to>
                                        <p:strVal val="visible"/>
                                      </p:to>
                                    </p:set>
                                    <p:animEffect transition="in" filter="strips(downRight)">
                                      <p:cBhvr>
                                        <p:cTn id="39" dur="500"/>
                                        <p:tgtEl>
                                          <p:spTgt spid="35"/>
                                        </p:tgtEl>
                                      </p:cBhvr>
                                    </p:animEffect>
                                  </p:childTnLst>
                                </p:cTn>
                              </p:par>
                              <p:par>
                                <p:cTn id="40" presetID="22" presetClass="entr" presetSubtype="8" fill="hold" nodeType="withEffect">
                                  <p:stCondLst>
                                    <p:cond delay="0"/>
                                  </p:stCondLst>
                                  <p:childTnLst>
                                    <p:set>
                                      <p:cBhvr>
                                        <p:cTn id="41" dur="1" fill="hold">
                                          <p:stCondLst>
                                            <p:cond delay="0"/>
                                          </p:stCondLst>
                                        </p:cTn>
                                        <p:tgtEl>
                                          <p:spTgt spid="60"/>
                                        </p:tgtEl>
                                        <p:attrNameLst>
                                          <p:attrName>style.visibility</p:attrName>
                                        </p:attrNameLst>
                                      </p:cBhvr>
                                      <p:to>
                                        <p:strVal val="visible"/>
                                      </p:to>
                                    </p:set>
                                    <p:animEffect transition="in" filter="wipe(left)">
                                      <p:cBhvr>
                                        <p:cTn id="42"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2"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01-恢复的"/>
          <p:cNvPicPr>
            <a:picLocks noChangeAspect="1"/>
          </p:cNvPicPr>
          <p:nvPr/>
        </p:nvPicPr>
        <p:blipFill>
          <a:blip r:embed="rId8"/>
          <a:stretch>
            <a:fillRect/>
          </a:stretch>
        </p:blipFill>
        <p:spPr>
          <a:xfrm>
            <a:off x="0" y="0"/>
            <a:ext cx="12192000" cy="6858635"/>
          </a:xfrm>
          <a:prstGeom prst="rect">
            <a:avLst/>
          </a:prstGeom>
        </p:spPr>
      </p:pic>
      <p:pic>
        <p:nvPicPr>
          <p:cNvPr id="8" name="图片 7" descr="00"/>
          <p:cNvPicPr>
            <a:picLocks noChangeAspect="1"/>
          </p:cNvPicPr>
          <p:nvPr/>
        </p:nvPicPr>
        <p:blipFill>
          <a:blip r:embed="rId9"/>
          <a:srcRect l="2349" r="2109"/>
          <a:stretch>
            <a:fillRect/>
          </a:stretch>
        </p:blipFill>
        <p:spPr>
          <a:xfrm>
            <a:off x="271780" y="19685"/>
            <a:ext cx="11648440" cy="6741160"/>
          </a:xfrm>
          <a:prstGeom prst="rect">
            <a:avLst/>
          </a:prstGeom>
        </p:spPr>
      </p:pic>
      <p:sp>
        <p:nvSpPr>
          <p:cNvPr id="9" name="文本框 8"/>
          <p:cNvSpPr txBox="1"/>
          <p:nvPr>
            <p:custDataLst>
              <p:tags r:id="rId1"/>
            </p:custDataLst>
          </p:nvPr>
        </p:nvSpPr>
        <p:spPr>
          <a:xfrm>
            <a:off x="3048000" y="633214"/>
            <a:ext cx="6096000" cy="534035"/>
          </a:xfrm>
          <a:prstGeom prst="rect">
            <a:avLst/>
          </a:prstGeom>
          <a:noFill/>
        </p:spPr>
        <p:txBody>
          <a:bodyPr wrap="square" rtlCol="0" anchor="t">
            <a:spAutoFit/>
          </a:bodyPr>
          <a:lstStyle/>
          <a:p>
            <a:pPr lvl="0" algn="ctr">
              <a:lnSpc>
                <a:spcPct val="90000"/>
              </a:lnSpc>
              <a:buClrTx/>
              <a:buSzTx/>
              <a:buFontTx/>
            </a:pPr>
            <a:r>
              <a:rPr lang="zh-CN" altLang="en-US" sz="3200" b="1">
                <a:solidFill>
                  <a:srgbClr val="3B7D23"/>
                </a:solidFill>
                <a:latin typeface="阿里巴巴普惠体" panose="00020600040101010101" charset="-122"/>
                <a:ea typeface="阿里巴巴普惠体" panose="00020600040101010101" charset="-122"/>
                <a:cs typeface="阿里巴巴普惠体" panose="00020600040101010101" charset="-122"/>
                <a:sym typeface="+mn-ea"/>
              </a:rPr>
              <a:t>毒品定义及分类</a:t>
            </a:r>
          </a:p>
        </p:txBody>
      </p:sp>
      <p:sp>
        <p:nvSpPr>
          <p:cNvPr id="10" name="文本框 9"/>
          <p:cNvSpPr txBox="1"/>
          <p:nvPr>
            <p:custDataLst>
              <p:tags r:id="rId2"/>
            </p:custDataLst>
          </p:nvPr>
        </p:nvSpPr>
        <p:spPr>
          <a:xfrm>
            <a:off x="3723958" y="1155700"/>
            <a:ext cx="4744085" cy="230505"/>
          </a:xfrm>
          <a:prstGeom prst="rect">
            <a:avLst/>
          </a:prstGeom>
          <a:noFill/>
        </p:spPr>
        <p:txBody>
          <a:bodyPr wrap="square" lIns="0" tIns="0" rIns="0" bIns="0" rtlCol="0" anchor="t">
            <a:spAutoFit/>
          </a:bodyPr>
          <a:lstStyle/>
          <a:p>
            <a:pPr algn="ctr"/>
            <a:r>
              <a:rPr sz="1500">
                <a:solidFill>
                  <a:srgbClr val="3B7D23"/>
                </a:solidFill>
                <a:latin typeface="阿里巴巴普惠体" panose="00020600040101010101" charset="-122"/>
                <a:ea typeface="阿里巴巴普惠体" panose="00020600040101010101" charset="-122"/>
                <a:cs typeface="阿里巴巴普惠体" panose="00020600040101010101" charset="-122"/>
              </a:rPr>
              <a:t>Definition and classification of drugs</a:t>
            </a:r>
          </a:p>
        </p:txBody>
      </p:sp>
      <p:grpSp>
        <p:nvGrpSpPr>
          <p:cNvPr id="60" name="组合 59"/>
          <p:cNvGrpSpPr/>
          <p:nvPr/>
        </p:nvGrpSpPr>
        <p:grpSpPr>
          <a:xfrm>
            <a:off x="10756265" y="5972175"/>
            <a:ext cx="617220" cy="215900"/>
            <a:chOff x="16722" y="9359"/>
            <a:chExt cx="972" cy="340"/>
          </a:xfrm>
          <a:gradFill>
            <a:gsLst>
              <a:gs pos="0">
                <a:srgbClr val="00CA75"/>
              </a:gs>
              <a:gs pos="100000">
                <a:srgbClr val="4BA937">
                  <a:alpha val="0"/>
                </a:srgbClr>
              </a:gs>
            </a:gsLst>
            <a:lin ang="10800000" scaled="0"/>
          </a:gradFill>
        </p:grpSpPr>
        <p:sp>
          <p:nvSpPr>
            <p:cNvPr id="61" name="燕尾形 60"/>
            <p:cNvSpPr/>
            <p:nvPr>
              <p:custDataLst>
                <p:tags r:id="rId3"/>
              </p:custDataLst>
            </p:nvPr>
          </p:nvSpPr>
          <p:spPr>
            <a:xfrm>
              <a:off x="17194" y="9359"/>
              <a:ext cx="264" cy="34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阿里巴巴普惠体" panose="00020600040101010101" charset="-122"/>
              </a:endParaRPr>
            </a:p>
          </p:txBody>
        </p:sp>
        <p:sp>
          <p:nvSpPr>
            <p:cNvPr id="62" name="燕尾形 61"/>
            <p:cNvSpPr/>
            <p:nvPr>
              <p:custDataLst>
                <p:tags r:id="rId4"/>
              </p:custDataLst>
            </p:nvPr>
          </p:nvSpPr>
          <p:spPr>
            <a:xfrm>
              <a:off x="17430" y="9359"/>
              <a:ext cx="264" cy="34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阿里巴巴普惠体" panose="00020600040101010101" charset="-122"/>
              </a:endParaRPr>
            </a:p>
          </p:txBody>
        </p:sp>
        <p:sp>
          <p:nvSpPr>
            <p:cNvPr id="63" name="燕尾形 62"/>
            <p:cNvSpPr/>
            <p:nvPr>
              <p:custDataLst>
                <p:tags r:id="rId5"/>
              </p:custDataLst>
            </p:nvPr>
          </p:nvSpPr>
          <p:spPr>
            <a:xfrm>
              <a:off x="16722" y="9359"/>
              <a:ext cx="264" cy="34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阿里巴巴普惠体" panose="00020600040101010101" charset="-122"/>
              </a:endParaRPr>
            </a:p>
          </p:txBody>
        </p:sp>
        <p:sp>
          <p:nvSpPr>
            <p:cNvPr id="64" name="燕尾形 63"/>
            <p:cNvSpPr/>
            <p:nvPr>
              <p:custDataLst>
                <p:tags r:id="rId6"/>
              </p:custDataLst>
            </p:nvPr>
          </p:nvSpPr>
          <p:spPr>
            <a:xfrm>
              <a:off x="16958" y="9359"/>
              <a:ext cx="264" cy="34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阿里巴巴普惠体" panose="00020600040101010101" charset="-122"/>
              </a:endParaRPr>
            </a:p>
          </p:txBody>
        </p:sp>
      </p:grpSp>
      <p:sp>
        <p:nvSpPr>
          <p:cNvPr id="12" name="圆角矩形 11"/>
          <p:cNvSpPr/>
          <p:nvPr/>
        </p:nvSpPr>
        <p:spPr>
          <a:xfrm>
            <a:off x="1330325" y="1972310"/>
            <a:ext cx="3856355" cy="506730"/>
          </a:xfrm>
          <a:prstGeom prst="roundRect">
            <a:avLst>
              <a:gd name="adj" fmla="val 50000"/>
            </a:avLst>
          </a:prstGeom>
          <a:solidFill>
            <a:srgbClr val="4BA937"/>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215900" tIns="36195" bIns="0" numCol="1" spcCol="0" rtlCol="0" fromWordArt="0" anchor="ctr" anchorCtr="0" forceAA="0" compatLnSpc="1">
            <a:noAutofit/>
          </a:bodyPr>
          <a:lstStyle/>
          <a:p>
            <a:pPr lvl="0" algn="ctr">
              <a:buClrTx/>
              <a:buSzTx/>
              <a:buFontTx/>
            </a:pPr>
            <a:r>
              <a:rPr lang="zh-CN" altLang="en-US" sz="2300">
                <a:solidFill>
                  <a:schemeClr val="bg1"/>
                </a:solidFill>
                <a:latin typeface="阿里巴巴普惠体 Heavy" panose="00020600040101010101" charset="-122"/>
                <a:ea typeface="阿里巴巴普惠体 Heavy" panose="00020600040101010101" charset="-122"/>
                <a:cs typeface="阿里巴巴普惠体" panose="00020600040101010101" charset="-122"/>
                <a:sym typeface="+mn-ea"/>
              </a:rPr>
              <a:t>毒品会披上哪些“伪装”？</a:t>
            </a:r>
          </a:p>
        </p:txBody>
      </p:sp>
      <p:grpSp>
        <p:nvGrpSpPr>
          <p:cNvPr id="7" name="组合 6"/>
          <p:cNvGrpSpPr/>
          <p:nvPr/>
        </p:nvGrpSpPr>
        <p:grpSpPr>
          <a:xfrm>
            <a:off x="1330325" y="2888615"/>
            <a:ext cx="5523865" cy="537845"/>
            <a:chOff x="1878" y="4415"/>
            <a:chExt cx="8699" cy="847"/>
          </a:xfrm>
        </p:grpSpPr>
        <p:sp>
          <p:nvSpPr>
            <p:cNvPr id="280" name="矩形: 圆角 279"/>
            <p:cNvSpPr/>
            <p:nvPr/>
          </p:nvSpPr>
          <p:spPr>
            <a:xfrm>
              <a:off x="1878" y="4415"/>
              <a:ext cx="2069" cy="847"/>
            </a:xfrm>
            <a:prstGeom prst="roundRect">
              <a:avLst>
                <a:gd name="adj" fmla="val 50000"/>
              </a:avLst>
            </a:prstGeom>
            <a:solidFill>
              <a:srgbClr val="4BA937">
                <a:alpha val="10000"/>
              </a:srgbClr>
            </a:solidFill>
            <a:ln w="12700">
              <a:solidFill>
                <a:srgbClr val="4BA937"/>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100" b="1" dirty="0">
                  <a:solidFill>
                    <a:srgbClr val="3B7D23"/>
                  </a:solidFill>
                  <a:latin typeface="阿里巴巴普惠体" panose="00020600040101010101" charset="-122"/>
                  <a:ea typeface="阿里巴巴普惠体" panose="00020600040101010101" charset="-122"/>
                  <a:cs typeface="阿里巴巴普惠体" panose="00020600040101010101" charset="-122"/>
                  <a:sym typeface="+mn-ea"/>
                </a:rPr>
                <a:t>伪装一</a:t>
              </a:r>
            </a:p>
          </p:txBody>
        </p:sp>
        <p:sp>
          <p:nvSpPr>
            <p:cNvPr id="5" name="矩形: 圆角 279"/>
            <p:cNvSpPr/>
            <p:nvPr/>
          </p:nvSpPr>
          <p:spPr>
            <a:xfrm>
              <a:off x="1878" y="4415"/>
              <a:ext cx="8699" cy="847"/>
            </a:xfrm>
            <a:prstGeom prst="roundRect">
              <a:avLst>
                <a:gd name="adj" fmla="val 50000"/>
              </a:avLst>
            </a:prstGeom>
            <a:noFill/>
            <a:ln w="12700">
              <a:solidFill>
                <a:srgbClr val="4BA937"/>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b="1" dirty="0">
                <a:solidFill>
                  <a:srgbClr val="3B7D23"/>
                </a:solidFill>
                <a:latin typeface="阿里巴巴普惠体" panose="00020600040101010101" charset="-122"/>
                <a:ea typeface="阿里巴巴普惠体" panose="00020600040101010101" charset="-122"/>
                <a:cs typeface="阿里巴巴普惠体" panose="00020600040101010101" charset="-122"/>
                <a:sym typeface="+mn-ea"/>
              </a:endParaRPr>
            </a:p>
          </p:txBody>
        </p:sp>
        <p:sp>
          <p:nvSpPr>
            <p:cNvPr id="6" name="文本框 5"/>
            <p:cNvSpPr txBox="1"/>
            <p:nvPr/>
          </p:nvSpPr>
          <p:spPr>
            <a:xfrm>
              <a:off x="4115" y="4425"/>
              <a:ext cx="6139" cy="741"/>
            </a:xfrm>
            <a:prstGeom prst="rect">
              <a:avLst/>
            </a:prstGeom>
            <a:noFill/>
          </p:spPr>
          <p:txBody>
            <a:bodyPr wrap="square" rtlCol="0" anchor="t">
              <a:spAutoFit/>
            </a:bodyPr>
            <a:lstStyle/>
            <a:p>
              <a:pPr>
                <a:lnSpc>
                  <a:spcPct val="130000"/>
                </a:lnSpc>
              </a:pPr>
              <a:r>
                <a:rPr lang="zh-CN" altLang="en-US" sz="1900" dirty="0">
                  <a:solidFill>
                    <a:schemeClr val="tx1">
                      <a:lumMod val="75000"/>
                      <a:lumOff val="25000"/>
                    </a:schemeClr>
                  </a:solidFill>
                  <a:latin typeface="阿里巴巴普惠体" panose="00020600040101010101" charset="-122"/>
                  <a:ea typeface="阿里巴巴普惠体" panose="00020600040101010101" charset="-122"/>
                  <a:cs typeface="阿里巴巴普惠体" panose="00020600040101010101" charset="-122"/>
                  <a:sym typeface="+mn-ea"/>
                </a:rPr>
                <a:t>可溶性饮料：奶茶、咖啡、橙汁等</a:t>
              </a:r>
            </a:p>
          </p:txBody>
        </p:sp>
      </p:grpSp>
      <p:grpSp>
        <p:nvGrpSpPr>
          <p:cNvPr id="13" name="组合 12"/>
          <p:cNvGrpSpPr/>
          <p:nvPr/>
        </p:nvGrpSpPr>
        <p:grpSpPr>
          <a:xfrm>
            <a:off x="1330325" y="4705350"/>
            <a:ext cx="7070090" cy="537845"/>
            <a:chOff x="1878" y="4415"/>
            <a:chExt cx="11134" cy="847"/>
          </a:xfrm>
        </p:grpSpPr>
        <p:sp>
          <p:nvSpPr>
            <p:cNvPr id="14" name="矩形: 圆角 279"/>
            <p:cNvSpPr/>
            <p:nvPr/>
          </p:nvSpPr>
          <p:spPr>
            <a:xfrm>
              <a:off x="1878" y="4415"/>
              <a:ext cx="2069" cy="847"/>
            </a:xfrm>
            <a:prstGeom prst="roundRect">
              <a:avLst>
                <a:gd name="adj" fmla="val 50000"/>
              </a:avLst>
            </a:prstGeom>
            <a:solidFill>
              <a:srgbClr val="4BA937">
                <a:alpha val="10000"/>
              </a:srgbClr>
            </a:solidFill>
            <a:ln w="12700">
              <a:solidFill>
                <a:srgbClr val="4BA937"/>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100" b="1" dirty="0">
                  <a:solidFill>
                    <a:srgbClr val="3B7D23"/>
                  </a:solidFill>
                  <a:latin typeface="阿里巴巴普惠体" panose="00020600040101010101" charset="-122"/>
                  <a:ea typeface="阿里巴巴普惠体" panose="00020600040101010101" charset="-122"/>
                  <a:cs typeface="阿里巴巴普惠体" panose="00020600040101010101" charset="-122"/>
                  <a:sym typeface="+mn-ea"/>
                </a:rPr>
                <a:t>伪装三</a:t>
              </a:r>
            </a:p>
          </p:txBody>
        </p:sp>
        <p:sp>
          <p:nvSpPr>
            <p:cNvPr id="16" name="矩形: 圆角 279"/>
            <p:cNvSpPr/>
            <p:nvPr/>
          </p:nvSpPr>
          <p:spPr>
            <a:xfrm>
              <a:off x="1878" y="4415"/>
              <a:ext cx="11038" cy="847"/>
            </a:xfrm>
            <a:prstGeom prst="roundRect">
              <a:avLst>
                <a:gd name="adj" fmla="val 50000"/>
              </a:avLst>
            </a:prstGeom>
            <a:noFill/>
            <a:ln w="12700">
              <a:solidFill>
                <a:srgbClr val="4BA937"/>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b="1" dirty="0">
                <a:solidFill>
                  <a:srgbClr val="3B7D23"/>
                </a:solidFill>
                <a:latin typeface="阿里巴巴普惠体" panose="00020600040101010101" charset="-122"/>
                <a:ea typeface="阿里巴巴普惠体" panose="00020600040101010101" charset="-122"/>
                <a:cs typeface="阿里巴巴普惠体" panose="00020600040101010101" charset="-122"/>
                <a:sym typeface="+mn-ea"/>
              </a:endParaRPr>
            </a:p>
          </p:txBody>
        </p:sp>
        <p:sp>
          <p:nvSpPr>
            <p:cNvPr id="17" name="文本框 16"/>
            <p:cNvSpPr txBox="1"/>
            <p:nvPr/>
          </p:nvSpPr>
          <p:spPr>
            <a:xfrm>
              <a:off x="4115" y="4425"/>
              <a:ext cx="8897" cy="741"/>
            </a:xfrm>
            <a:prstGeom prst="rect">
              <a:avLst/>
            </a:prstGeom>
            <a:noFill/>
          </p:spPr>
          <p:txBody>
            <a:bodyPr wrap="square" rtlCol="0" anchor="t">
              <a:spAutoFit/>
            </a:bodyPr>
            <a:lstStyle/>
            <a:p>
              <a:pPr lvl="0" algn="l">
                <a:lnSpc>
                  <a:spcPct val="130000"/>
                </a:lnSpc>
                <a:buClrTx/>
                <a:buSzTx/>
                <a:buFontTx/>
              </a:pPr>
              <a:r>
                <a:rPr lang="zh-CN" altLang="en-US" sz="1900" dirty="0">
                  <a:solidFill>
                    <a:schemeClr val="tx1">
                      <a:lumMod val="75000"/>
                      <a:lumOff val="25000"/>
                    </a:schemeClr>
                  </a:solidFill>
                  <a:latin typeface="阿里巴巴普惠体" panose="00020600040101010101" charset="-122"/>
                  <a:ea typeface="阿里巴巴普惠体" panose="00020600040101010101" charset="-122"/>
                  <a:cs typeface="阿里巴巴普惠体" panose="00020600040101010101" charset="-122"/>
                  <a:sym typeface="+mn-ea"/>
                </a:rPr>
                <a:t>小零食：跳跳糖、糖果、巧克力、胶囊、饼干等</a:t>
              </a:r>
            </a:p>
          </p:txBody>
        </p:sp>
      </p:grpSp>
      <p:grpSp>
        <p:nvGrpSpPr>
          <p:cNvPr id="18" name="组合 17"/>
          <p:cNvGrpSpPr/>
          <p:nvPr/>
        </p:nvGrpSpPr>
        <p:grpSpPr>
          <a:xfrm>
            <a:off x="1330325" y="3796665"/>
            <a:ext cx="5523865" cy="537845"/>
            <a:chOff x="1878" y="4415"/>
            <a:chExt cx="8699" cy="847"/>
          </a:xfrm>
        </p:grpSpPr>
        <p:sp>
          <p:nvSpPr>
            <p:cNvPr id="19" name="矩形: 圆角 279"/>
            <p:cNvSpPr/>
            <p:nvPr/>
          </p:nvSpPr>
          <p:spPr>
            <a:xfrm>
              <a:off x="1878" y="4415"/>
              <a:ext cx="2069" cy="847"/>
            </a:xfrm>
            <a:prstGeom prst="roundRect">
              <a:avLst>
                <a:gd name="adj" fmla="val 50000"/>
              </a:avLst>
            </a:prstGeom>
            <a:solidFill>
              <a:srgbClr val="4BA937">
                <a:alpha val="10000"/>
              </a:srgbClr>
            </a:solidFill>
            <a:ln w="12700">
              <a:solidFill>
                <a:srgbClr val="4BA937"/>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100" b="1" dirty="0">
                  <a:solidFill>
                    <a:srgbClr val="3B7D23"/>
                  </a:solidFill>
                  <a:latin typeface="阿里巴巴普惠体" panose="00020600040101010101" charset="-122"/>
                  <a:ea typeface="阿里巴巴普惠体" panose="00020600040101010101" charset="-122"/>
                  <a:cs typeface="阿里巴巴普惠体" panose="00020600040101010101" charset="-122"/>
                  <a:sym typeface="+mn-ea"/>
                </a:rPr>
                <a:t>伪装二</a:t>
              </a:r>
            </a:p>
          </p:txBody>
        </p:sp>
        <p:sp>
          <p:nvSpPr>
            <p:cNvPr id="20" name="矩形: 圆角 279"/>
            <p:cNvSpPr/>
            <p:nvPr/>
          </p:nvSpPr>
          <p:spPr>
            <a:xfrm>
              <a:off x="1878" y="4415"/>
              <a:ext cx="8699" cy="847"/>
            </a:xfrm>
            <a:prstGeom prst="roundRect">
              <a:avLst>
                <a:gd name="adj" fmla="val 50000"/>
              </a:avLst>
            </a:prstGeom>
            <a:noFill/>
            <a:ln w="12700">
              <a:solidFill>
                <a:srgbClr val="4BA937"/>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b="1" dirty="0">
                <a:solidFill>
                  <a:srgbClr val="3B7D23"/>
                </a:solidFill>
                <a:latin typeface="阿里巴巴普惠体" panose="00020600040101010101" charset="-122"/>
                <a:ea typeface="阿里巴巴普惠体" panose="00020600040101010101" charset="-122"/>
                <a:cs typeface="阿里巴巴普惠体" panose="00020600040101010101" charset="-122"/>
                <a:sym typeface="+mn-ea"/>
              </a:endParaRPr>
            </a:p>
          </p:txBody>
        </p:sp>
        <p:sp>
          <p:nvSpPr>
            <p:cNvPr id="21" name="文本框 20"/>
            <p:cNvSpPr txBox="1"/>
            <p:nvPr/>
          </p:nvSpPr>
          <p:spPr>
            <a:xfrm>
              <a:off x="4115" y="4425"/>
              <a:ext cx="6139" cy="741"/>
            </a:xfrm>
            <a:prstGeom prst="rect">
              <a:avLst/>
            </a:prstGeom>
            <a:noFill/>
          </p:spPr>
          <p:txBody>
            <a:bodyPr wrap="square" rtlCol="0" anchor="t">
              <a:spAutoFit/>
            </a:bodyPr>
            <a:lstStyle/>
            <a:p>
              <a:pPr lvl="0" algn="l">
                <a:lnSpc>
                  <a:spcPct val="130000"/>
                </a:lnSpc>
                <a:buClrTx/>
                <a:buSzTx/>
                <a:buFontTx/>
              </a:pPr>
              <a:r>
                <a:rPr lang="zh-CN" altLang="en-US" sz="1900" dirty="0">
                  <a:solidFill>
                    <a:schemeClr val="tx1">
                      <a:lumMod val="75000"/>
                      <a:lumOff val="25000"/>
                    </a:schemeClr>
                  </a:solidFill>
                  <a:latin typeface="阿里巴巴普惠体" panose="00020600040101010101" charset="-122"/>
                  <a:ea typeface="阿里巴巴普惠体" panose="00020600040101010101" charset="-122"/>
                  <a:cs typeface="阿里巴巴普惠体" panose="00020600040101010101" charset="-122"/>
                  <a:sym typeface="+mn-ea"/>
                </a:rPr>
                <a:t>茶、干花：茶包、茶叶、干花等</a:t>
              </a:r>
            </a:p>
          </p:txBody>
        </p:sp>
      </p:grpSp>
      <p:pic>
        <p:nvPicPr>
          <p:cNvPr id="24" name="图片 23" descr="51miz-E1264141-96B33F0B"/>
          <p:cNvPicPr>
            <a:picLocks noChangeAspect="1"/>
          </p:cNvPicPr>
          <p:nvPr/>
        </p:nvPicPr>
        <p:blipFill>
          <a:blip r:embed="rId10"/>
          <a:stretch>
            <a:fillRect/>
          </a:stretch>
        </p:blipFill>
        <p:spPr>
          <a:xfrm>
            <a:off x="7821930" y="2347595"/>
            <a:ext cx="3489325" cy="2617470"/>
          </a:xfrm>
          <a:prstGeom prst="rect">
            <a:avLst/>
          </a:prstGeom>
        </p:spPr>
      </p:pic>
    </p:spTree>
  </p:cSld>
  <p:clrMapOvr>
    <a:masterClrMapping/>
  </p:clrMapOvr>
  <mc:AlternateContent xmlns:mc="http://schemas.openxmlformats.org/markup-compatibility/2006" xmlns:p15="http://schemas.microsoft.com/office/powerpoint/2012/main">
    <mc:Choice Requires="p15">
      <p:transition spd="med">
        <p15:prstTrans prst="peelOff"/>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par>
                          <p:cTn id="8" fill="hold">
                            <p:stCondLst>
                              <p:cond delay="500"/>
                            </p:stCondLst>
                            <p:childTnLst>
                              <p:par>
                                <p:cTn id="9" presetID="6" presetClass="entr" presetSubtype="32" fill="hold" nodeType="afterEffect">
                                  <p:stCondLst>
                                    <p:cond delay="0"/>
                                  </p:stCondLst>
                                  <p:childTnLst>
                                    <p:set>
                                      <p:cBhvr>
                                        <p:cTn id="10" dur="500" fill="hold">
                                          <p:stCondLst>
                                            <p:cond delay="0"/>
                                          </p:stCondLst>
                                        </p:cTn>
                                        <p:tgtEl>
                                          <p:spTgt spid="8"/>
                                        </p:tgtEl>
                                        <p:attrNameLst>
                                          <p:attrName>style.visibility</p:attrName>
                                        </p:attrNameLst>
                                      </p:cBhvr>
                                      <p:to>
                                        <p:strVal val="visible"/>
                                      </p:to>
                                    </p:set>
                                    <p:animEffect transition="in" filter="circle(out)">
                                      <p:cBhvr>
                                        <p:cTn id="11" dur="500"/>
                                        <p:tgtEl>
                                          <p:spTgt spid="8"/>
                                        </p:tgtEl>
                                      </p:cBhvr>
                                    </p:animEffect>
                                  </p:childTnLst>
                                </p:cTn>
                              </p:par>
                            </p:childTnLst>
                          </p:cTn>
                        </p:par>
                        <p:par>
                          <p:cTn id="12" fill="hold">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arn(inVertical)">
                                      <p:cBhvr>
                                        <p:cTn id="15" dur="500"/>
                                        <p:tgtEl>
                                          <p:spTgt spid="9"/>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barn(inVertical)">
                                      <p:cBhvr>
                                        <p:cTn id="18" dur="500"/>
                                        <p:tgtEl>
                                          <p:spTgt spid="10"/>
                                        </p:tgtEl>
                                      </p:cBhvr>
                                    </p:animEffect>
                                  </p:childTnLst>
                                </p:cTn>
                              </p:par>
                            </p:childTnLst>
                          </p:cTn>
                        </p:par>
                        <p:par>
                          <p:cTn id="19" fill="hold">
                            <p:stCondLst>
                              <p:cond delay="1500"/>
                            </p:stCondLst>
                            <p:childTnLst>
                              <p:par>
                                <p:cTn id="20" presetID="22" presetClass="entr" presetSubtype="4"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down)">
                                      <p:cBhvr>
                                        <p:cTn id="22" dur="500"/>
                                        <p:tgtEl>
                                          <p:spTgt spid="12"/>
                                        </p:tgtEl>
                                      </p:cBhvr>
                                    </p:animEffect>
                                  </p:childTnLst>
                                </p:cTn>
                              </p:par>
                            </p:childTnLst>
                          </p:cTn>
                        </p:par>
                        <p:par>
                          <p:cTn id="23" fill="hold">
                            <p:stCondLst>
                              <p:cond delay="2000"/>
                            </p:stCondLst>
                            <p:childTnLst>
                              <p:par>
                                <p:cTn id="24" presetID="18" presetClass="entr" presetSubtype="6" fill="hold"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strips(downRight)">
                                      <p:cBhvr>
                                        <p:cTn id="26" dur="500"/>
                                        <p:tgtEl>
                                          <p:spTgt spid="7"/>
                                        </p:tgtEl>
                                      </p:cBhvr>
                                    </p:animEffect>
                                  </p:childTnLst>
                                </p:cTn>
                              </p:par>
                            </p:childTnLst>
                          </p:cTn>
                        </p:par>
                        <p:par>
                          <p:cTn id="27" fill="hold">
                            <p:stCondLst>
                              <p:cond delay="2500"/>
                            </p:stCondLst>
                            <p:childTnLst>
                              <p:par>
                                <p:cTn id="28" presetID="18" presetClass="entr" presetSubtype="6" fill="hold" nodeType="after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strips(downRight)">
                                      <p:cBhvr>
                                        <p:cTn id="30" dur="500"/>
                                        <p:tgtEl>
                                          <p:spTgt spid="18"/>
                                        </p:tgtEl>
                                      </p:cBhvr>
                                    </p:animEffect>
                                  </p:childTnLst>
                                </p:cTn>
                              </p:par>
                            </p:childTnLst>
                          </p:cTn>
                        </p:par>
                        <p:par>
                          <p:cTn id="31" fill="hold">
                            <p:stCondLst>
                              <p:cond delay="3000"/>
                            </p:stCondLst>
                            <p:childTnLst>
                              <p:par>
                                <p:cTn id="32" presetID="18" presetClass="entr" presetSubtype="6" fill="hold" nodeType="after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strips(downRight)">
                                      <p:cBhvr>
                                        <p:cTn id="34" dur="500"/>
                                        <p:tgtEl>
                                          <p:spTgt spid="13"/>
                                        </p:tgtEl>
                                      </p:cBhvr>
                                    </p:animEffect>
                                  </p:childTnLst>
                                </p:cTn>
                              </p:par>
                            </p:childTnLst>
                          </p:cTn>
                        </p:par>
                        <p:par>
                          <p:cTn id="35" fill="hold">
                            <p:stCondLst>
                              <p:cond delay="3500"/>
                            </p:stCondLst>
                            <p:childTnLst>
                              <p:par>
                                <p:cTn id="36" presetID="6" presetClass="entr" presetSubtype="32" fill="hold" nodeType="afterEffect">
                                  <p:stCondLst>
                                    <p:cond delay="0"/>
                                  </p:stCondLst>
                                  <p:childTnLst>
                                    <p:set>
                                      <p:cBhvr>
                                        <p:cTn id="37" dur="500" fill="hold">
                                          <p:stCondLst>
                                            <p:cond delay="0"/>
                                          </p:stCondLst>
                                        </p:cTn>
                                        <p:tgtEl>
                                          <p:spTgt spid="24"/>
                                        </p:tgtEl>
                                        <p:attrNameLst>
                                          <p:attrName>style.visibility</p:attrName>
                                        </p:attrNameLst>
                                      </p:cBhvr>
                                      <p:to>
                                        <p:strVal val="visible"/>
                                      </p:to>
                                    </p:set>
                                    <p:animEffect transition="in" filter="circle(out)">
                                      <p:cBhvr>
                                        <p:cTn id="38" dur="500"/>
                                        <p:tgtEl>
                                          <p:spTgt spid="24"/>
                                        </p:tgtEl>
                                      </p:cBhvr>
                                    </p:animEffect>
                                  </p:childTnLst>
                                </p:cTn>
                              </p:par>
                              <p:par>
                                <p:cTn id="39" presetID="22" presetClass="entr" presetSubtype="8" fill="hold" nodeType="withEffect">
                                  <p:stCondLst>
                                    <p:cond delay="0"/>
                                  </p:stCondLst>
                                  <p:childTnLst>
                                    <p:set>
                                      <p:cBhvr>
                                        <p:cTn id="40" dur="1" fill="hold">
                                          <p:stCondLst>
                                            <p:cond delay="0"/>
                                          </p:stCondLst>
                                        </p:cTn>
                                        <p:tgtEl>
                                          <p:spTgt spid="60"/>
                                        </p:tgtEl>
                                        <p:attrNameLst>
                                          <p:attrName>style.visibility</p:attrName>
                                        </p:attrNameLst>
                                      </p:cBhvr>
                                      <p:to>
                                        <p:strVal val="visible"/>
                                      </p:to>
                                    </p:set>
                                    <p:animEffect transition="in" filter="wipe(left)">
                                      <p:cBhvr>
                                        <p:cTn id="41"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2"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01"/>
          <p:cNvPicPr>
            <a:picLocks noChangeAspect="1"/>
          </p:cNvPicPr>
          <p:nvPr/>
        </p:nvPicPr>
        <p:blipFill>
          <a:blip r:embed="rId4"/>
          <a:srcRect l="975" t="3747" r="975"/>
          <a:stretch>
            <a:fillRect/>
          </a:stretch>
        </p:blipFill>
        <p:spPr>
          <a:xfrm>
            <a:off x="0" y="0"/>
            <a:ext cx="12192000" cy="6851015"/>
          </a:xfrm>
          <a:prstGeom prst="rect">
            <a:avLst/>
          </a:prstGeom>
        </p:spPr>
      </p:pic>
      <p:sp>
        <p:nvSpPr>
          <p:cNvPr id="6" name="文本框 5"/>
          <p:cNvSpPr txBox="1"/>
          <p:nvPr/>
        </p:nvSpPr>
        <p:spPr>
          <a:xfrm>
            <a:off x="2365375" y="2576195"/>
            <a:ext cx="7461250" cy="1005840"/>
          </a:xfrm>
          <a:prstGeom prst="rect">
            <a:avLst/>
          </a:prstGeom>
          <a:noFill/>
        </p:spPr>
        <p:txBody>
          <a:bodyPr wrap="square" lIns="91440" tIns="45720" rIns="91440" bIns="45720" rtlCol="0" anchor="t">
            <a:noAutofit/>
          </a:bodyPr>
          <a:lstStyle/>
          <a:p>
            <a:pPr lvl="0" algn="ctr">
              <a:lnSpc>
                <a:spcPct val="90000"/>
              </a:lnSpc>
              <a:buClrTx/>
              <a:buSzTx/>
              <a:buFontTx/>
            </a:pPr>
            <a:r>
              <a:rPr lang="zh-CN" altLang="en-US" sz="8000" dirty="0">
                <a:ln w="22225">
                  <a:noFill/>
                </a:ln>
                <a:solidFill>
                  <a:schemeClr val="accent6">
                    <a:lumMod val="75000"/>
                  </a:schemeClr>
                </a:solidFill>
                <a:effectLst/>
                <a:latin typeface="印品招牌体 中黑（非商用）" panose="02000500000000000000" charset="-122"/>
                <a:ea typeface="印品招牌体 中黑（非商用）" panose="02000500000000000000" charset="-122"/>
                <a:cs typeface="阿里巴巴普惠体" panose="00020600040101010101" charset="-122"/>
                <a:sym typeface="+mn-ea"/>
              </a:rPr>
              <a:t>吸毒为何会上瘾</a:t>
            </a:r>
          </a:p>
        </p:txBody>
      </p:sp>
      <p:sp>
        <p:nvSpPr>
          <p:cNvPr id="11" name="副标题 10"/>
          <p:cNvSpPr>
            <a:spLocks noGrp="1"/>
          </p:cNvSpPr>
          <p:nvPr>
            <p:ph type="subTitle" idx="1"/>
          </p:nvPr>
        </p:nvSpPr>
        <p:spPr>
          <a:xfrm>
            <a:off x="3200400" y="1750060"/>
            <a:ext cx="5791200" cy="457200"/>
          </a:xfrm>
        </p:spPr>
        <p:txBody>
          <a:bodyPr>
            <a:noAutofit/>
          </a:bodyPr>
          <a:lstStyle/>
          <a:p>
            <a:pPr algn="ctr"/>
            <a:r>
              <a:rPr lang="en-US" altLang="zh-CN" sz="2800" b="1" dirty="0">
                <a:solidFill>
                  <a:srgbClr val="3B7D23"/>
                </a:solidFill>
                <a:latin typeface="阿里巴巴普惠体" panose="00020600040101010101" charset="-122"/>
                <a:ea typeface="阿里巴巴普惠体" panose="00020600040101010101" charset="-122"/>
                <a:cs typeface="阿里巴巴普惠体" panose="00020600040101010101" charset="-122"/>
                <a:sym typeface="+mn-ea"/>
              </a:rPr>
              <a:t>—— </a:t>
            </a:r>
            <a:r>
              <a:rPr lang="zh-CN" altLang="en-US" sz="2800" b="1" dirty="0">
                <a:solidFill>
                  <a:srgbClr val="3B7D23"/>
                </a:solidFill>
                <a:latin typeface="阿里巴巴普惠体" panose="00020600040101010101" charset="-122"/>
                <a:ea typeface="阿里巴巴普惠体" panose="00020600040101010101" charset="-122"/>
                <a:cs typeface="阿里巴巴普惠体" panose="00020600040101010101" charset="-122"/>
                <a:sym typeface="+mn-ea"/>
              </a:rPr>
              <a:t>第二部分</a:t>
            </a:r>
            <a:r>
              <a:rPr lang="en-US" altLang="zh-CN" sz="2800" b="1" dirty="0">
                <a:solidFill>
                  <a:srgbClr val="3B7D23"/>
                </a:solidFill>
                <a:latin typeface="阿里巴巴普惠体" panose="00020600040101010101" charset="-122"/>
                <a:ea typeface="阿里巴巴普惠体" panose="00020600040101010101" charset="-122"/>
                <a:cs typeface="阿里巴巴普惠体" panose="00020600040101010101" charset="-122"/>
                <a:sym typeface="+mn-ea"/>
              </a:rPr>
              <a:t> ——</a:t>
            </a:r>
          </a:p>
        </p:txBody>
      </p:sp>
      <p:sp>
        <p:nvSpPr>
          <p:cNvPr id="24" name="圆角矩形 23"/>
          <p:cNvSpPr/>
          <p:nvPr/>
        </p:nvSpPr>
        <p:spPr>
          <a:xfrm>
            <a:off x="5163820" y="4479290"/>
            <a:ext cx="1864360" cy="503555"/>
          </a:xfrm>
          <a:prstGeom prst="roundRect">
            <a:avLst>
              <a:gd name="adj" fmla="val 50000"/>
            </a:avLst>
          </a:prstGeom>
          <a:gradFill>
            <a:gsLst>
              <a:gs pos="100000">
                <a:schemeClr val="accent6"/>
              </a:gs>
              <a:gs pos="0">
                <a:srgbClr val="00B05B">
                  <a:alpha val="100000"/>
                </a:srgbClr>
              </a:gs>
              <a:gs pos="50000">
                <a:srgbClr val="00B05B"/>
              </a:gs>
            </a:gsLst>
            <a:lin ang="16200000" scaled="0"/>
          </a:gradFill>
          <a:ln w="25400">
            <a:solidFill>
              <a:schemeClr val="bg1"/>
            </a:solidFill>
          </a:ln>
          <a:effectLst>
            <a:outerShdw blurRad="38100" dist="25400" dir="5400000" algn="t" rotWithShape="0">
              <a:schemeClr val="accent6">
                <a:lumMod val="75000"/>
                <a:alpha val="6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lgn="ctr"/>
            <a:r>
              <a:rPr lang="en-US" altLang="zh-CN" b="1" dirty="0">
                <a:solidFill>
                  <a:schemeClr val="bg1"/>
                </a:solidFill>
                <a:effectLst>
                  <a:outerShdw blurRad="50800" dist="38100" dir="2700000" algn="tl" rotWithShape="0">
                    <a:schemeClr val="accent6">
                      <a:lumMod val="75000"/>
                      <a:alpha val="80000"/>
                    </a:schemeClr>
                  </a:outerShdw>
                </a:effectLst>
                <a:latin typeface="阿里巴巴普惠体" panose="00020600040101010101" charset="-122"/>
                <a:ea typeface="阿里巴巴普惠体" panose="00020600040101010101" charset="-122"/>
                <a:cs typeface="阿里巴巴普惠体" panose="00020600040101010101" charset="-122"/>
              </a:rPr>
              <a:t>PART TWO</a:t>
            </a:r>
          </a:p>
        </p:txBody>
      </p:sp>
      <p:sp>
        <p:nvSpPr>
          <p:cNvPr id="3" name="副标题 10"/>
          <p:cNvSpPr>
            <a:spLocks noGrp="1"/>
          </p:cNvSpPr>
          <p:nvPr>
            <p:custDataLst>
              <p:tags r:id="rId1"/>
            </p:custDataLst>
          </p:nvPr>
        </p:nvSpPr>
        <p:spPr>
          <a:xfrm>
            <a:off x="2916238" y="3735705"/>
            <a:ext cx="6359525" cy="457200"/>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fontAlgn="auto">
              <a:spcBef>
                <a:spcPts val="0"/>
              </a:spcBef>
            </a:pPr>
            <a:r>
              <a:rPr lang="en-US" altLang="zh-CN" sz="1900" cap="all" dirty="0">
                <a:solidFill>
                  <a:srgbClr val="3B7D23">
                    <a:alpha val="85000"/>
                  </a:srgbClr>
                </a:solidFill>
                <a:uFillTx/>
                <a:latin typeface="阿里巴巴普惠体 Medium" panose="00020600040101010101" charset="-122"/>
                <a:ea typeface="阿里巴巴普惠体 Medium" panose="00020600040101010101" charset="-122"/>
                <a:cs typeface="阿里巴巴普惠体" panose="00020600040101010101" charset="-122"/>
                <a:sym typeface="+mn-ea"/>
              </a:rPr>
              <a:t>Why drug addiction occurs</a:t>
            </a:r>
          </a:p>
        </p:txBody>
      </p:sp>
      <p:pic>
        <p:nvPicPr>
          <p:cNvPr id="13" name="图片 12" descr="51miz-E1264280-F8CF7624"/>
          <p:cNvPicPr>
            <a:picLocks noChangeAspect="1"/>
          </p:cNvPicPr>
          <p:nvPr>
            <p:custDataLst>
              <p:tags r:id="rId2"/>
            </p:custDataLst>
          </p:nvPr>
        </p:nvPicPr>
        <p:blipFill>
          <a:blip r:embed="rId5">
            <a:lum contrast="6000"/>
          </a:blip>
          <a:srcRect l="14396" t="5641" r="12139" b="5315"/>
          <a:stretch>
            <a:fillRect/>
          </a:stretch>
        </p:blipFill>
        <p:spPr>
          <a:xfrm>
            <a:off x="9121140" y="4288155"/>
            <a:ext cx="2783840" cy="253238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par>
                                <p:cTn id="8" presetID="9" presetClass="entr" presetSubtype="0"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dissolve">
                                      <p:cBhvr>
                                        <p:cTn id="10" dur="500"/>
                                        <p:tgtEl>
                                          <p:spTgt spid="13"/>
                                        </p:tgtEl>
                                      </p:cBhvr>
                                    </p:animEffect>
                                  </p:childTnLst>
                                </p:cTn>
                              </p:par>
                            </p:childTnLst>
                          </p:cTn>
                        </p:par>
                        <p:par>
                          <p:cTn id="11" fill="hold">
                            <p:stCondLst>
                              <p:cond delay="500"/>
                            </p:stCondLst>
                            <p:childTnLst>
                              <p:par>
                                <p:cTn id="12" presetID="16" presetClass="entr" presetSubtype="37" fill="hold" grpId="1" nodeType="afterEffect">
                                  <p:stCondLst>
                                    <p:cond delay="0"/>
                                  </p:stCondLst>
                                  <p:childTnLst>
                                    <p:set>
                                      <p:cBhvr>
                                        <p:cTn id="13" dur="1" fill="hold">
                                          <p:stCondLst>
                                            <p:cond delay="0"/>
                                          </p:stCondLst>
                                        </p:cTn>
                                        <p:tgtEl>
                                          <p:spTgt spid="11">
                                            <p:txEl>
                                              <p:pRg st="0" end="0"/>
                                            </p:txEl>
                                          </p:spTgt>
                                        </p:tgtEl>
                                        <p:attrNameLst>
                                          <p:attrName>style.visibility</p:attrName>
                                        </p:attrNameLst>
                                      </p:cBhvr>
                                      <p:to>
                                        <p:strVal val="visible"/>
                                      </p:to>
                                    </p:set>
                                    <p:animEffect transition="in" filter="barn(outVertical)">
                                      <p:cBhvr>
                                        <p:cTn id="14" dur="500"/>
                                        <p:tgtEl>
                                          <p:spTgt spid="11">
                                            <p:txEl>
                                              <p:pRg st="0" end="0"/>
                                            </p:txEl>
                                          </p:spTgt>
                                        </p:tgtEl>
                                      </p:cBhvr>
                                    </p:animEffect>
                                  </p:childTnLst>
                                </p:cTn>
                              </p:par>
                            </p:childTnLst>
                          </p:cTn>
                        </p:par>
                        <p:par>
                          <p:cTn id="15" fill="hold">
                            <p:stCondLst>
                              <p:cond delay="1000"/>
                            </p:stCondLst>
                            <p:childTnLst>
                              <p:par>
                                <p:cTn id="16" presetID="38" presetClass="entr" presetSubtype="0" accel="50000" fill="hold" grpId="0" nodeType="afterEffect">
                                  <p:stCondLst>
                                    <p:cond delay="0"/>
                                  </p:stCondLst>
                                  <p:iterate type="lt">
                                    <p:tmPct val="50000"/>
                                  </p:iterate>
                                  <p:childTnLst>
                                    <p:set>
                                      <p:cBhvr>
                                        <p:cTn id="17" dur="1" fill="hold">
                                          <p:stCondLst>
                                            <p:cond delay="0"/>
                                          </p:stCondLst>
                                        </p:cTn>
                                        <p:tgtEl>
                                          <p:spTgt spid="6"/>
                                        </p:tgtEl>
                                        <p:attrNameLst>
                                          <p:attrName>style.visibility</p:attrName>
                                        </p:attrNameLst>
                                      </p:cBhvr>
                                      <p:to>
                                        <p:strVal val="visible"/>
                                      </p:to>
                                    </p:set>
                                    <p:set>
                                      <p:cBhvr>
                                        <p:cTn id="18" dur="228" fill="hold">
                                          <p:stCondLst>
                                            <p:cond delay="0"/>
                                          </p:stCondLst>
                                        </p:cTn>
                                        <p:tgtEl>
                                          <p:spTgt spid="6"/>
                                        </p:tgtEl>
                                        <p:attrNameLst>
                                          <p:attrName>style.rotation</p:attrName>
                                        </p:attrNameLst>
                                      </p:cBhvr>
                                      <p:to>
                                        <p:strVal val="-45.0"/>
                                      </p:to>
                                    </p:set>
                                    <p:anim calcmode="lin" valueType="num">
                                      <p:cBhvr>
                                        <p:cTn id="19" dur="228" fill="hold">
                                          <p:stCondLst>
                                            <p:cond delay="228"/>
                                          </p:stCondLst>
                                        </p:cTn>
                                        <p:tgtEl>
                                          <p:spTgt spid="6"/>
                                        </p:tgtEl>
                                        <p:attrNameLst>
                                          <p:attrName>style.rotation</p:attrName>
                                        </p:attrNameLst>
                                      </p:cBhvr>
                                      <p:tavLst>
                                        <p:tav tm="0">
                                          <p:val>
                                            <p:fltVal val="-45"/>
                                          </p:val>
                                        </p:tav>
                                        <p:tav tm="69900">
                                          <p:val>
                                            <p:fltVal val="45"/>
                                          </p:val>
                                        </p:tav>
                                        <p:tav tm="100000">
                                          <p:val>
                                            <p:fltVal val="0"/>
                                          </p:val>
                                        </p:tav>
                                      </p:tavLst>
                                    </p:anim>
                                    <p:anim calcmode="lin" valueType="num">
                                      <p:cBhvr>
                                        <p:cTn id="20" dur="228" fill="hold">
                                          <p:stCondLst>
                                            <p:cond delay="0"/>
                                          </p:stCondLst>
                                        </p:cTn>
                                        <p:tgtEl>
                                          <p:spTgt spid="6"/>
                                        </p:tgtEl>
                                        <p:attrNameLst>
                                          <p:attrName>ppt_y</p:attrName>
                                        </p:attrNameLst>
                                      </p:cBhvr>
                                      <p:tavLst>
                                        <p:tav tm="0">
                                          <p:val>
                                            <p:strVal val="#ppt_y-1"/>
                                          </p:val>
                                        </p:tav>
                                        <p:tav tm="100000">
                                          <p:val>
                                            <p:strVal val="#ppt_y-(0.354*#ppt_w-0.172*#ppt_h)"/>
                                          </p:val>
                                        </p:tav>
                                      </p:tavLst>
                                    </p:anim>
                                    <p:anim calcmode="lin" valueType="num">
                                      <p:cBhvr>
                                        <p:cTn id="21" dur="78" decel="50000" autoRev="1" fill="hold">
                                          <p:stCondLst>
                                            <p:cond delay="228"/>
                                          </p:stCondLst>
                                        </p:cTn>
                                        <p:tgtEl>
                                          <p:spTgt spid="6"/>
                                        </p:tgtEl>
                                        <p:attrNameLst>
                                          <p:attrName>ppt_y</p:attrName>
                                        </p:attrNameLst>
                                      </p:cBhvr>
                                      <p:tavLst>
                                        <p:tav tm="0">
                                          <p:val>
                                            <p:strVal val="#ppt_y-(0.354*#ppt_w-0.172*#ppt_h)"/>
                                          </p:val>
                                        </p:tav>
                                        <p:tav tm="100000">
                                          <p:val>
                                            <p:strVal val="#ppt_y-(0.354*#ppt_w-0.172*#ppt_h)-#ppt_h/2"/>
                                          </p:val>
                                        </p:tav>
                                      </p:tavLst>
                                    </p:anim>
                                    <p:anim calcmode="lin" valueType="num">
                                      <p:cBhvr>
                                        <p:cTn id="22" dur="68" fill="hold">
                                          <p:stCondLst>
                                            <p:cond delay="432"/>
                                          </p:stCondLst>
                                        </p:cTn>
                                        <p:tgtEl>
                                          <p:spTgt spid="6"/>
                                        </p:tgtEl>
                                        <p:attrNameLst>
                                          <p:attrName>ppt_y</p:attrName>
                                        </p:attrNameLst>
                                      </p:cBhvr>
                                      <p:tavLst>
                                        <p:tav tm="0">
                                          <p:val>
                                            <p:strVal val="#ppt_y-(0.354*#ppt_w-0.172*#ppt_h)"/>
                                          </p:val>
                                        </p:tav>
                                        <p:tav tm="100000">
                                          <p:val>
                                            <p:strVal val="#ppt_y"/>
                                          </p:val>
                                        </p:tav>
                                      </p:tavLst>
                                    </p:anim>
                                  </p:childTnLst>
                                </p:cTn>
                              </p:par>
                            </p:childTnLst>
                          </p:cTn>
                        </p:par>
                        <p:par>
                          <p:cTn id="23" fill="hold">
                            <p:stCondLst>
                              <p:cond delay="2500"/>
                            </p:stCondLst>
                            <p:childTnLst>
                              <p:par>
                                <p:cTn id="24" presetID="16" presetClass="entr" presetSubtype="37" fill="hold" grpId="1" nodeType="afterEffect">
                                  <p:stCondLst>
                                    <p:cond delay="0"/>
                                  </p:stCondLst>
                                  <p:childTnLst>
                                    <p:set>
                                      <p:cBhvr>
                                        <p:cTn id="25" dur="1" fill="hold">
                                          <p:stCondLst>
                                            <p:cond delay="0"/>
                                          </p:stCondLst>
                                        </p:cTn>
                                        <p:tgtEl>
                                          <p:spTgt spid="3">
                                            <p:txEl>
                                              <p:pRg st="0" end="0"/>
                                            </p:txEl>
                                          </p:spTgt>
                                        </p:tgtEl>
                                        <p:attrNameLst>
                                          <p:attrName>style.visibility</p:attrName>
                                        </p:attrNameLst>
                                      </p:cBhvr>
                                      <p:to>
                                        <p:strVal val="visible"/>
                                      </p:to>
                                    </p:set>
                                    <p:animEffect transition="in" filter="barn(outVertical)">
                                      <p:cBhvr>
                                        <p:cTn id="26" dur="500"/>
                                        <p:tgtEl>
                                          <p:spTgt spid="3">
                                            <p:txEl>
                                              <p:pRg st="0" end="0"/>
                                            </p:txEl>
                                          </p:spTgt>
                                        </p:tgtEl>
                                      </p:cBhvr>
                                    </p:animEffect>
                                  </p:childTnLst>
                                </p:cTn>
                              </p:par>
                            </p:childTnLst>
                          </p:cTn>
                        </p:par>
                        <p:par>
                          <p:cTn id="27" fill="hold">
                            <p:stCondLst>
                              <p:cond delay="3000"/>
                            </p:stCondLst>
                            <p:childTnLst>
                              <p:par>
                                <p:cTn id="28" presetID="2" presetClass="entr" presetSubtype="4" fill="hold" grpId="0" nodeType="afterEffect">
                                  <p:stCondLst>
                                    <p:cond delay="0"/>
                                  </p:stCondLst>
                                  <p:childTnLst>
                                    <p:set>
                                      <p:cBhvr>
                                        <p:cTn id="29" dur="1" fill="hold">
                                          <p:stCondLst>
                                            <p:cond delay="0"/>
                                          </p:stCondLst>
                                        </p:cTn>
                                        <p:tgtEl>
                                          <p:spTgt spid="24"/>
                                        </p:tgtEl>
                                        <p:attrNameLst>
                                          <p:attrName>style.visibility</p:attrName>
                                        </p:attrNameLst>
                                      </p:cBhvr>
                                      <p:to>
                                        <p:strVal val="visible"/>
                                      </p:to>
                                    </p:set>
                                    <p:anim calcmode="lin" valueType="num">
                                      <p:cBhvr additive="base">
                                        <p:cTn id="30" dur="500" fill="hold"/>
                                        <p:tgtEl>
                                          <p:spTgt spid="24"/>
                                        </p:tgtEl>
                                        <p:attrNameLst>
                                          <p:attrName>ppt_x</p:attrName>
                                        </p:attrNameLst>
                                      </p:cBhvr>
                                      <p:tavLst>
                                        <p:tav tm="0">
                                          <p:val>
                                            <p:strVal val="#ppt_x"/>
                                          </p:val>
                                        </p:tav>
                                        <p:tav tm="100000">
                                          <p:val>
                                            <p:strVal val="#ppt_x"/>
                                          </p:val>
                                        </p:tav>
                                      </p:tavLst>
                                    </p:anim>
                                    <p:anim calcmode="lin" valueType="num">
                                      <p:cBhvr additive="base">
                                        <p:cTn id="31"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1" build="p"/>
      <p:bldP spid="24" grpId="0" bldLvl="0" animBg="1"/>
      <p:bldP spid="3" grpId="1" build="p"/>
    </p:bldLst>
  </p:timing>
</p:sld>
</file>

<file path=ppt/tags/tag1.xml><?xml version="1.0" encoding="utf-8"?>
<p:tagLst xmlns:a="http://schemas.openxmlformats.org/drawingml/2006/main" xmlns:r="http://schemas.openxmlformats.org/officeDocument/2006/relationships" xmlns:p="http://schemas.openxmlformats.org/presentationml/2006/main">
  <p:tag name="KSO_WPP_MARK_KEY" val="3dcf20d2-6b92-414c-8650-7803ab42d462"/>
  <p:tag name="COMMONDATA" val="eyJoZGlkIjoiNjQzNTkyMTlkYjFlNTg0OWMwMzA1NjUwNzMxMTY3NzYifQ=="/>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UNIT_ISCONTENTSTITLE" val="1"/>
  <p:tag name="KSO_WM_UNIT_ISNUMDGMTITLE" val="0"/>
  <p:tag name="KSO_WM_UNIT_PRESET_TEXT" val="单击选择预设标题"/>
  <p:tag name="KSO_WM_UNIT_NOCLEAR" val="0"/>
  <p:tag name="KSO_WM_UNIT_VALUE" val="10"/>
  <p:tag name="KSO_WM_UNIT_HIGHLIGHT" val="0"/>
  <p:tag name="KSO_WM_UNIT_COMPATIBLE" val="0"/>
  <p:tag name="KSO_WM_UNIT_DIAGRAM_ISNUMVISUAL" val="0"/>
  <p:tag name="KSO_WM_UNIT_DIAGRAM_ISREFERUNIT" val="0"/>
  <p:tag name="KSO_WM_UNIT_ID" val="custom0_3*a*1"/>
  <p:tag name="KSO_WM_TEMPLATE_CATEGORY" val="custom"/>
  <p:tag name="KSO_WM_TEMPLATE_INDEX" val="0"/>
  <p:tag name="KSO_WM_UNIT_LAYERLEVEL" val="1"/>
  <p:tag name="KSO_WM_TAG_VERSION" val="1.0"/>
  <p:tag name="KSO_WM_BEAUTIFY_FLAG" val=""/>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阿里巴巴普惠体"/>
        <a:ea typeface=""/>
        <a:cs typeface=""/>
        <a:font script="Jpan" typeface="游ゴシック Light"/>
        <a:font script="Hang" typeface="맑은 고딕"/>
        <a:font script="Hans" typeface="阿里巴巴普惠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阿里巴巴普惠体"/>
        <a:ea typeface=""/>
        <a:cs typeface=""/>
        <a:font script="Jpan" typeface="游ゴシック"/>
        <a:font script="Hang" typeface="맑은 고딕"/>
        <a:font script="Hans" typeface="阿里巴巴普惠体"/>
        <a:font script="Hant" typeface="新細明體"/>
        <a:font script="Arab" typeface="阿里巴巴普惠体"/>
        <a:font script="Hebr" typeface="阿里巴巴普惠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阿里巴巴普惠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阿里巴巴普惠体"/>
        <a:ea typeface=""/>
        <a:cs typeface=""/>
        <a:font script="Jpan" typeface="游ゴシック Light"/>
        <a:font script="Hang" typeface="맑은 고딕"/>
        <a:font script="Hans" typeface="阿里巴巴普惠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阿里巴巴普惠体"/>
        <a:ea typeface=""/>
        <a:cs typeface=""/>
        <a:font script="Jpan" typeface="游ゴシック"/>
        <a:font script="Hang" typeface="맑은 고딕"/>
        <a:font script="Hans" typeface="阿里巴巴普惠体"/>
        <a:font script="Hant" typeface="新細明體"/>
        <a:font script="Arab" typeface="阿里巴巴普惠体"/>
        <a:font script="Hebr" typeface="阿里巴巴普惠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阿里巴巴普惠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阿里巴巴普惠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阿里巴巴普惠体"/>
        <a:ea typeface=""/>
        <a:cs typeface=""/>
        <a:font script="Jpan" typeface="ＭＳ Ｐゴシック"/>
        <a:font script="Hang" typeface="맑은 고딕"/>
        <a:font script="Hans" typeface="阿里巴巴普惠体"/>
        <a:font script="Hant" typeface="新細明體"/>
        <a:font script="Arab" typeface="阿里巴巴普惠体"/>
        <a:font script="Hebr" typeface="阿里巴巴普惠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阿里巴巴普惠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阿里巴巴普惠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阿里巴巴普惠体"/>
        <a:ea typeface=""/>
        <a:cs typeface=""/>
        <a:font script="Jpan" typeface="ＭＳ Ｐゴシック"/>
        <a:font script="Hang" typeface="맑은 고딕"/>
        <a:font script="Hans" typeface="阿里巴巴普惠体"/>
        <a:font script="Hant" typeface="新細明體"/>
        <a:font script="Arab" typeface="阿里巴巴普惠体"/>
        <a:font script="Hebr" typeface="阿里巴巴普惠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阿里巴巴普惠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1157</Words>
  <PresentationFormat>宽屏</PresentationFormat>
  <Paragraphs>159</Paragraphs>
  <Slides>24</Slides>
  <Notes>1</Notes>
  <HiddenSlides>0</HiddenSlides>
  <MMClips>0</MMClips>
  <ScaleCrop>false</ScaleCrop>
  <HeadingPairs>
    <vt:vector size="6" baseType="variant">
      <vt:variant>
        <vt:lpstr>已用的字体</vt:lpstr>
      </vt:variant>
      <vt:variant>
        <vt:i4>6</vt:i4>
      </vt:variant>
      <vt:variant>
        <vt:lpstr>主题</vt:lpstr>
      </vt:variant>
      <vt:variant>
        <vt:i4>2</vt:i4>
      </vt:variant>
      <vt:variant>
        <vt:lpstr>幻灯片标题</vt:lpstr>
      </vt:variant>
      <vt:variant>
        <vt:i4>24</vt:i4>
      </vt:variant>
    </vt:vector>
  </HeadingPairs>
  <TitlesOfParts>
    <vt:vector size="32" baseType="lpstr">
      <vt:lpstr>阿里巴巴普惠体 Medium</vt:lpstr>
      <vt:lpstr>Wingdings</vt:lpstr>
      <vt:lpstr>印品招牌体 中黑（非商用）</vt:lpstr>
      <vt:lpstr>阿里巴巴普惠体</vt:lpstr>
      <vt:lpstr>Arial</vt:lpstr>
      <vt:lpstr>阿里巴巴普惠体 Heavy</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2024-05-07T11:34:00Z</dcterms:created>
  <dcterms:modified xsi:type="dcterms:W3CDTF">2024-06-04T07:17:39Z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51A1945D280D4839AF4A4BD19C926E89_12</vt:lpwstr>
  </property>
  <property fmtid="{D5CDD505-2E9C-101B-9397-08002B2CF9AE}" pid="3" name="KSOProductBuildVer">
    <vt:lpwstr>2052-11.1.0.14309</vt:lpwstr>
  </property>
</Properties>
</file>