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96" r:id="rId4"/>
    <p:sldId id="288" r:id="rId6"/>
    <p:sldId id="292" r:id="rId7"/>
    <p:sldId id="298" r:id="rId8"/>
    <p:sldId id="306" r:id="rId9"/>
    <p:sldId id="307" r:id="rId10"/>
    <p:sldId id="309" r:id="rId11"/>
    <p:sldId id="310" r:id="rId12"/>
    <p:sldId id="311" r:id="rId13"/>
    <p:sldId id="312" r:id="rId14"/>
    <p:sldId id="315" r:id="rId15"/>
    <p:sldId id="314" r:id="rId16"/>
    <p:sldId id="317" r:id="rId17"/>
    <p:sldId id="318" r:id="rId18"/>
    <p:sldId id="319" r:id="rId19"/>
    <p:sldId id="320" r:id="rId20"/>
    <p:sldId id="321" r:id="rId21"/>
    <p:sldId id="322" r:id="rId22"/>
    <p:sldId id="308" r:id="rId23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32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1" autoAdjust="0"/>
    <p:restoredTop sz="94118" autoAdjust="0"/>
  </p:normalViewPr>
  <p:slideViewPr>
    <p:cSldViewPr showGuides="1">
      <p:cViewPr varScale="1">
        <p:scale>
          <a:sx n="86" d="100"/>
          <a:sy n="86" d="100"/>
        </p:scale>
        <p:origin x="197" y="72"/>
      </p:cViewPr>
      <p:guideLst>
        <p:guide pos="2832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0663-9D53-4E33-9ABF-5F493E1141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A7FF-8E29-4A38-9598-3C59FADD38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hf sldNum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6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4.png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456"/>
            <a:ext cx="9165998" cy="5155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2636674" y="2223323"/>
            <a:ext cx="4115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人人讲安全，个个会应急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550" y="1035050"/>
            <a:ext cx="7446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 dirty="0">
                <a:solidFill>
                  <a:srgbClr val="CB0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防灾减灾</a:t>
            </a:r>
            <a:r>
              <a:rPr lang="en-US" altLang="zh-CN" sz="6000" b="1" dirty="0">
                <a:solidFill>
                  <a:srgbClr val="CB0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6000" b="1" dirty="0">
                <a:solidFill>
                  <a:srgbClr val="CB0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守护家园</a:t>
            </a:r>
            <a:endParaRPr lang="zh-CN" altLang="en-US" sz="6000" b="1" dirty="0">
              <a:solidFill>
                <a:srgbClr val="CB00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38824" y="837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暴雨如何应对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770255"/>
            <a:ext cx="7758430" cy="3869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居家做好防范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关注天气预报、预警信息；尽量减少外出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妥善安置阳台易落物品。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提前关闭门窗，可在家门口放置挡水板或堆置沙袋，防止屋内进水；屋内一旦进水，立即关闭电源、切断燃气。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在外及时躲避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不贸然涉水前行，警惕井盖、下水道、排污井；避开广告牌、变压器、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电线杆等危险区域，谨防触电。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驾车、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骑车尽量避开积水处；途经漫水路、漫水桥时要注意观察，水情不明不涉水通行。若车辆在水中熄火，务必立即弃车转移到安全处。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38824" y="837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暴雨如何应对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1059815"/>
            <a:ext cx="7758430" cy="186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警惕危险区域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不在山区沟谷、滩涂河道、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泄洪道等区域游览、野营和露宿。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不靠近河湖边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建设工地特别是工地的深基坑。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不参加涉水活动，不到山地、峡谷、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水边等易发生灾害的场所游玩。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479540" y="83820"/>
            <a:ext cx="2470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洪水如何避险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915670"/>
            <a:ext cx="7758430" cy="271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高处转移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如果时间充裕，按照路线有组织地向山坡、高地等处转移。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水上转移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在受到洪水包围的情况下，尽可能利用船只、木排、门板、木床等做水上转移。来不及转移时，要立即爬上屋顶、楼房高层、大树、高墙暂时避险，等待救援。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479540" y="83820"/>
            <a:ext cx="2470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洪水如何避险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915670"/>
            <a:ext cx="7758430" cy="2230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寻求救援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有通信条件的，可向当地政府和防汛部门报告洪水态势和受困情况，寻求救援。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没有通信条件的，可制造烟火、挥动颜色鲜艳的衣物或集体同声呼救，不断向外界发出紧急求助信号。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9025" y="3435350"/>
            <a:ext cx="7091680" cy="557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注意：不要游泳转移</a:t>
            </a:r>
            <a:r>
              <a:rPr lang="en-US" alt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不要游泳转移</a:t>
            </a:r>
            <a:r>
              <a:rPr lang="en-US" alt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lang="en-US" altLang="zh-CN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7144"/>
            <a:ext cx="9169400" cy="5157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1966005" y="1490772"/>
            <a:ext cx="5212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四、滑坡泥石流应对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38824" y="837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山体滑坡避险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1059815"/>
            <a:ext cx="7758430" cy="186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山体滑坡前兆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斜坡上有明显的裂缝，裂缝在近期有加长、加宽现象。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坡体上的房屋出现了开裂、倾斜。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坡脚有泥土挤出、垮塌频繁。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38824" y="837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山体滑坡避险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1059815"/>
            <a:ext cx="7758430" cy="2345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山体滑坡应对</a:t>
            </a:r>
            <a:endParaRPr lang="zh-CN" sz="20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保护好头部，向山坡两侧逃离，切不可向滑坡体上方或下方逃离，不要停留在凹坡处。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遇高速滑坡无法逃离时，不要慌乱，如滑坡呈整体滑动，可原地不动或抱住大树等，也可躲避在结实的障碍物下。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9025" y="3435350"/>
            <a:ext cx="7091680" cy="557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滑坡停止后，不可立即返回</a:t>
            </a:r>
            <a:r>
              <a:rPr lang="en-US" alt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lang="en-US" altLang="zh-CN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243624" y="83789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泥石流避险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701040"/>
            <a:ext cx="7758430" cy="2358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泥石流多发地区</a:t>
            </a:r>
            <a:endParaRPr lang="zh-CN" altLang="en-US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随时注意暴雨预警预报，选好躲避路线。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留心周围环境，警惕远处传来的土石崩落、洪水咆哮等异常声响。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在上游地区的人若发现泥石流征兆，应设法通知下游的村庄、学校、厂矿等。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身处沟谷内要特别警惕</a:t>
            </a:r>
            <a:endParaRPr lang="zh-CN" altLang="en-US" sz="16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一旦遭遇大雨、暴雨，要迅速转移到安全的高地。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不要在低洼的谷底或陡峻的山坡下躲避、停留。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243624" y="83789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泥石流避险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737235"/>
            <a:ext cx="7758430" cy="338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发现泥石流袭来时</a:t>
            </a:r>
            <a:endParaRPr lang="zh-CN" altLang="en-US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向与泥石流前进方向垂直的两边山坡上跑，千万不要顺着沟谷往上游或下游跑，不要在泥石流中横渡。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在基底稳固又较为平缓开阔的地方停留，不要在土质松软、土体不稳定的斜坡停留。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456"/>
            <a:ext cx="9165998" cy="5155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7565" y="1491615"/>
            <a:ext cx="7446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6000" b="1" dirty="0">
                <a:solidFill>
                  <a:srgbClr val="CB0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sz="6000" b="1" dirty="0">
              <a:solidFill>
                <a:srgbClr val="CB00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948" y="1482990"/>
            <a:ext cx="921385" cy="14922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  <a:endParaRPr lang="zh-CN" altLang="en-US" sz="4800" b="1" dirty="0">
              <a:solidFill>
                <a:srgbClr val="EE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9926" y="1022613"/>
            <a:ext cx="23391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地震如何应对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769926" y="1659334"/>
            <a:ext cx="23391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雷电如何应对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69926" y="2296055"/>
            <a:ext cx="23391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暴雨如何应对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769926" y="2932776"/>
            <a:ext cx="23391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滑坡泥石流应对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60436" y="991825"/>
            <a:ext cx="679388" cy="5232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60436" y="1628546"/>
            <a:ext cx="679388" cy="5232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60436" y="2265267"/>
            <a:ext cx="679388" cy="5232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60436" y="2901988"/>
            <a:ext cx="679388" cy="523239"/>
          </a:xfrm>
          <a:prstGeom prst="rect">
            <a:avLst/>
          </a:prstGeom>
        </p:spPr>
      </p:pic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7144"/>
            <a:ext cx="9169400" cy="5157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124120" y="1490772"/>
            <a:ext cx="4653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一、地震如何应对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024424" y="8378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地震发生时如何应对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560425" y="627626"/>
            <a:ext cx="457200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2785" y="770890"/>
            <a:ext cx="7758430" cy="4077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在室内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就近躲避，躲在结实、不易倾倒、能掩护身体的物体下或物体旁，也可快速跑到开间小、有支撑的房间。</a:t>
            </a:r>
            <a:endParaRPr 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降低重心，同时抓住身边牢固的物体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</a:t>
            </a: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用枕头、书包等保护头部。</a:t>
            </a:r>
            <a:endParaRPr 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远离玻璃、燃气管道等；若来得及，要先打开门，关闭燃气开关、电闸。</a:t>
            </a:r>
            <a:endParaRPr 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在室外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选择开阔地蹲下或趴下，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远离楼房、高架桥等高大建筑物，避开变压器、广告牌等高空悬挂物，远离危墙、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工厂、储油储气设施等危险场所。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024424" y="8378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地震发生时如何应对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560425" y="627626"/>
            <a:ext cx="457200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2785" y="699135"/>
            <a:ext cx="7758430" cy="367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在公共场所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听从工作人员指挥，不要急于涌向出口，保持跟前面人的距离。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遇到拥挤，解开领扣，双手交叉胸前，护住胸口。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1600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在野外</a:t>
            </a:r>
            <a:endParaRPr lang="zh-CN" sz="1600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尽量避开山脚、陡崖，以防滚石和滑坡。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如遇山崩，要向远离滚石前进方向的两侧跑。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在海边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迅速远离海边，以防地震引起海啸。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024424" y="8378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地震发生时如何应对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560425" y="627626"/>
            <a:ext cx="457200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2785" y="699135"/>
            <a:ext cx="7758430" cy="3608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这些要牢记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不乘坐电梯；不贸然跳楼。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不躲到大衣柜或狭窄空间内。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被困废墟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尽力保证呼吸空间，如有可能，用毛巾等捂住口鼻，避免灰尘呛闷发生窒息。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节省体力，用敲击方法发出求救信号，注意外面动静，伺机呼救。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尽量寻找水和食物，创造生存条件，耐心等待救援。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7144"/>
            <a:ext cx="9169400" cy="5157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124120" y="1490772"/>
            <a:ext cx="4653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二、雷电如何应对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-3"/>
            <a:ext cx="9144000" cy="514350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938824" y="837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E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雷电如何应对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52065" y="640961"/>
            <a:ext cx="2891790" cy="0"/>
          </a:xfrm>
          <a:prstGeom prst="line">
            <a:avLst/>
          </a:prstGeom>
          <a:ln w="19050">
            <a:solidFill>
              <a:srgbClr val="EE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55650" y="640715"/>
            <a:ext cx="7758430" cy="3963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室内防雷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关好门窗，尽量远离门窗、阳台和外墙壁。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不要靠近、触摸任何金属管线，包括水管、暖气管、燃气管等。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尽可能关闭或不使用各类家用电器和通讯设备，并拔掉电源插头。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不要淋浴、泡澡</a:t>
            </a: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b="1">
                <a:solidFill>
                  <a:srgbClr val="8D1C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室外防雷</a:t>
            </a:r>
            <a:endParaRPr lang="zh-CN" b="1">
              <a:solidFill>
                <a:srgbClr val="8D1C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尽快进入室内躲避。无处躲时，找地势低的地方蹲下，双脚并拢，双手抱膝。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远离大树、电线杆、亭子等尖耸孤立的物体；切勿进行水上活动。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不要在广场、草地、田野等空旷处打伞，或高举球拍、锄头等。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9" name="图片 28" descr="安教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2319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7144"/>
            <a:ext cx="9169400" cy="5157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 l="934" t="3935" r="154" b="1606"/>
          <a:stretch>
            <a:fillRect/>
          </a:stretch>
        </p:blipFill>
        <p:spPr>
          <a:xfrm>
            <a:off x="16446" y="-20538"/>
            <a:ext cx="9145016" cy="518457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84" y="1951905"/>
            <a:ext cx="3327836" cy="3212133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245405" y="1490772"/>
            <a:ext cx="4653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三、暴雨如何应对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0" y="5143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2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3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4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5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6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7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8.xml><?xml version="1.0" encoding="utf-8"?>
<p:tagLst xmlns:p="http://schemas.openxmlformats.org/presentationml/2006/main">
  <p:tag name="KSO_WM_DIAGRAM_VIRTUALLY_FRAME" val="{&quot;height&quot;:191.60645669291335,&quot;left&quot;:311.84535433070863,&quot;top&quot;:78.09645669291338,&quot;width&quot;:247.92062992125997}"/>
</p:tagLst>
</file>

<file path=ppt/tags/tag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COMPANY_LOGO" val="ISPRING_PRESENTER_PHOTO_0"/>
  <p:tag name="ISPRING_COMPANY_WEBSITE" val="http://hi.ooopic.com/zhuanji/31008151/189065/"/>
  <p:tag name="ISPRING_PRESENTER_PHOTO_0" val="png|iVBORw0KGgoAAAANSUhEUgAAAQwAAAAyCAIAAAAm6XKtAAAAGXRFWHRTb2Z0d2FyZQBBZG9iZSBJ&#10;bWFnZVJlYWR5ccllPAAAAyJpVFh0WE1MOmNvbS5hZG9iZS54bXAAAAAAADw/eHBhY2tldCBiZWdp&#10;bj0i77u/IiBpZD0iVzVNME1wQ2VoaUh6cmVTek5UY3prYzlkIj8+IDx4OnhtcG1ldGEgeG1sbnM6&#10;eD0iYWRvYmU6bnM6bWV0YS8iIHg6eG1wdGs9IkFkb2JlIFhNUCBDb3JlIDUuMy1jMDExIDY2LjE0&#10;NTY2MSwgMjAxMi8wMi8wNi0xNDo1NjoyNyAgICAgICAgIj4gPHJkZjpSREYgeG1sbnM6cmRmPSJo&#10;dHRwOi8vd3d3LnczLm9yZy8xOTk5LzAyLzIyLXJkZi1zeW50YXgtbnMjIj4gPHJkZjpEZXNjcmlw&#10;dGlvbiByZGY6YWJvdXQ9IiIgeG1sbnM6eG1wPSJodHRwOi8vbnMuYWRvYmUuY29tL3hhcC8xLjAv&#10;IiB4bWxuczp4bXBNTT0iaHR0cDovL25zLmFkb2JlLmNvbS94YXAvMS4wL21tLyIgeG1sbnM6c3RS&#10;ZWY9Imh0dHA6Ly9ucy5hZG9iZS5jb20veGFwLzEuMC9zVHlwZS9SZXNvdXJjZVJlZiMiIHhtcDpD&#10;cmVhdG9yVG9vbD0iQWRvYmUgUGhvdG9zaG9wIENTNiAoV2luZG93cykiIHhtcE1NOkluc3RhbmNl&#10;SUQ9InhtcC5paWQ6RTJERUUzNUE4NEY1MTFFN0ExRjBDQ0Y0NkI2MERGODUiIHhtcE1NOkRvY3Vt&#10;ZW50SUQ9InhtcC5kaWQ6RTJERUUzNUI4NEY1MTFFN0ExRjBDQ0Y0NkI2MERGODUiPiA8eG1wTU06&#10;RGVyaXZlZEZyb20gc3RSZWY6aW5zdGFuY2VJRD0ieG1wLmlpZDpFMkRFRTM1ODg0RjUxMUU3QTFG&#10;MENDRjQ2QjYwREY4NSIgc3RSZWY6ZG9jdW1lbnRJRD0ieG1wLmRpZDpFMkRFRTM1OTg0RjUxMUU3&#10;QTFGMENDRjQ2QjYwREY4NSIvPiA8L3JkZjpEZXNjcmlwdGlvbj4gPC9yZGY6UkRGPiA8L3g6eG1w&#10;bWV0YT4gPD94cGFja2V0IGVuZD0iciI/PkAfx6gAAAT5SURBVHja7JxPSBRRHMeddc3dMsvdqTXs&#10;0FqulG32l6JaKgWjpE0Djx1CyFCCtqvdIrqUEdFFgk5BUWIrSBFYhB6EktClAgMz2khtRzpIumzu&#10;NmFE5OzMezNv/rnfz0Fk5re/mXnz+877/d57M9ytPACAHA40AQAQCQAQCQAQCQAQCQAQCQAQCQAQ&#10;CQAQCQAAIgFABU40AbAXLp7fUF9f3tCwdvdul9fLcRzJr9I/f/6YnBRGRsai0fHe3rlEgvyIHNZu&#10;ARvhP3Fi35Ur3mBQixMhFhu8dOljTw+hff5xNDywCVtbWmru3CkqK9PoZ7nPJ3ZEYmcyNTRkXLp1&#10;Npn8b0tnYaHp3mj9LLanZcE/Kz/6NYXkeZJ41nJpWkJCREyxDly75nS7F+96Vlu75+bNlX6/c8UK&#10;0jLD7Ra9zcTjYuplWk0i35oa20v1nctmyfZ8dIUqTKlEK2Nmevu4PJ4D168XFBVJ7p3o748Ggxua&#10;mjafP+8LhQh9it4OdnRMDA7OCYJ1C3erBbekNxXP8mwGxvdsZjlnX4qEwyWVlVkL6/z8vFRq/OHD&#10;T11d29rbK86cKfL7SdyuDgREz+/v3jVHJEY+e2SSE6qTtNoTl9Ybk06G9qAy9gx1WN7YSGKWSaeH&#10;L1/+8vRpRXNzZUsLkeeGBtNEoqV91d25xRm2pJ9/N4r/6yFmPXpItlWf7VizYwe5ceLVK+H16/iT&#10;J1WRSOmhQ9o9O3WKAyNrEqq4lNGJYsdiYlxKat6A31oEl9dLZZ/JZD5Ho1MDA57q6iOPHi0rKdHi&#10;eWlOJrIaDaM1kDwuyVCV3YNYbziHmqUhSUH4+vx5VyCwv7OzrK5OcuyLxLPTgKDMFgGs0hLaoUxj&#10;ki6Sy5RvAS172Z6tMYWHTiQTiRenTq2rrd119ap3587fVT4lS6EnyXYLZW6tzCM/x7P/pcrXvr7e&#10;vXu3RCLr6+vX1dTYRiQMC3dWk1ySfgidK2qVNt0yRZzyB7X180IsVN52dIw/eNAUj9tGJNrFYNak&#10;pJWbyJS8kXCEwFyNcRz3uyc5dsycdMtq4aWiRvpbmZDHpfZ5FRXtpmIyBIjkek3CJPgsWJtiyIsJ&#10;hTwvM7qVuyKxYG/GcHmLrqIir44Ikys2Uid7aeR/eXi9ivMkOorE4v042zVR6tItttl5jo+5zSeT&#10;+TTXK5Yf68PhqgsXSg8fVqjm02m9RCK/fsn06o1toqJCVMxbwLBZc2tqb3ZqallxMaGxZ/v2ynPn&#10;CNduKS4B1iXdWqiA/72jS2BZhOpQUxxTRm1NwvS7d6s2bVLuQByObe3tG0+fLq6oIPT87c0bI0RC&#10;qwE9Zrh1DTWNo1tU3RT5hei9UMBSjHV3+8PhrCnT/Lz4l/Z9kj+eHz/WRSSKq2tVB5O6BSwM3wRk&#10;61+xkFhssLCFsOQ1t3828vQ+9vR8Hx1dHQhI7i0NhWjfTFzg+4cPJG+6O41pvlzLuAjHiNS90JKD&#10;zE1PD1y8ePT+fcmXE+v6+lT4TM3MDEQiJDUJvpYCbEOwrS1044ajoEC7q3Qq1R+JxG7fJjHG11KA&#10;bfg2NCSMjHiqqpb7fFr8CLHYy9bW0Xv38jIZEnv0JMBmuHi+/OTJ8sZGvrrazfPkP5xNJBLDw2Pd&#10;3WPRKD5OBwBL8C1gACASACASACASACASACASACASACASACASAABEAgBEAgBEAoDx/BJgAG5baYVH&#10;fZbiAAAAAElFTkSuQmC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1644</Words>
  <Application>WPS 演示</Application>
  <PresentationFormat>全屏显示(16:9)</PresentationFormat>
  <Paragraphs>131</Paragraphs>
  <Slides>19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楷体</vt:lpstr>
      <vt:lpstr>微软雅黑</vt:lpstr>
      <vt:lpstr>方正清刻本悦宋简体</vt:lpstr>
      <vt:lpstr>Wingdings</vt:lpstr>
      <vt:lpstr>Arial Unicode MS</vt:lpstr>
      <vt:lpstr>Calibri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初尘</cp:lastModifiedBy>
  <cp:revision>20</cp:revision>
  <dcterms:created xsi:type="dcterms:W3CDTF">2018-05-04T07:52:00Z</dcterms:created>
  <dcterms:modified xsi:type="dcterms:W3CDTF">2026-04-16T03:10:04Z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D2FC9B00035C428B9EA9D0D48F212702_13</vt:lpwstr>
  </property>
  <property fmtid="{D5CDD505-2E9C-101B-9397-08002B2CF9AE}" pid="3" name="KSOProductBuildVer">
    <vt:lpwstr>2052-12.1.0.25865</vt:lpwstr>
  </property>
</Properties>
</file>