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1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9"/>
  </p:sldMasterIdLst>
  <p:notesMasterIdLst>
    <p:notesMasterId r:id="rId33"/>
  </p:notesMasterIdLst>
  <p:sldIdLst>
    <p:sldId id="259" r:id="rId20"/>
    <p:sldId id="262" r:id="rId21"/>
    <p:sldId id="265" r:id="rId22"/>
    <p:sldId id="277" r:id="rId23"/>
    <p:sldId id="299" r:id="rId24"/>
    <p:sldId id="280" r:id="rId25"/>
    <p:sldId id="268" r:id="rId26"/>
    <p:sldId id="283" r:id="rId27"/>
    <p:sldId id="286" r:id="rId28"/>
    <p:sldId id="271" r:id="rId29"/>
    <p:sldId id="289" r:id="rId30"/>
    <p:sldId id="304" r:id="rId31"/>
    <p:sldId id="298" r:id="rId32"/>
  </p:sldIdLst>
  <p:sldSz cx="12192000" cy="6858000"/>
  <p:notesSz cx="6858000" cy="9144000"/>
  <p:custDataLst>
    <p:custData r:id="rId6"/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3" d="100"/>
          <a:sy n="113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14B3-9103-4068-9281-E91E2E7A4D73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BA20E-B35A-42BF-BA7B-6ADA81D5A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9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52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9:27:15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5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6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9:27:15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0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9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8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2026/5/6 9:14:22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7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F148B-A28A-4372-9856-63564DA6A57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1E61E1-47E9-4F51-9898-A28B7EED035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160916-43C6-4719-9736-71E0A0B02B8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47A9AF-1789-4842-AF95-BAC3166E58A8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B0C1C1-F1F3-4CF9-9051-A3CD5A28257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C81C1B4-AD0F-4D55-BE39-BF29A5169961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6905A6E-46E6-41C3-8332-F0867261802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B76CF39-969F-4A28-950E-EB38AC77097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2C37823-AC0B-43AC-9334-175B4AA3ECA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98E230C-802B-4618-8F5F-FB95CE4763E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C4EBD1C-E14E-4CA8-AD8C-501E94BF8EA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55.xml"/><Relationship Id="rId1" Type="http://schemas.openxmlformats.org/officeDocument/2006/relationships/customXml" Target="../../customXml/item7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158.xml"/><Relationship Id="rId10" Type="http://schemas.openxmlformats.org/officeDocument/2006/relationships/image" Target="../media/image3.png"/><Relationship Id="rId4" Type="http://schemas.openxmlformats.org/officeDocument/2006/relationships/tags" Target="../tags/tag157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tags" Target="../tags/tag196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notesSlide" Target="../notesSlides/notesSlide11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41" Type="http://schemas.openxmlformats.org/officeDocument/2006/relationships/slideLayout" Target="../slideLayouts/slideLayout7.xml"/><Relationship Id="rId1" Type="http://schemas.openxmlformats.org/officeDocument/2006/relationships/customXml" Target="../../customXml/item4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tags" Target="../tags/tag197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microsoft.com/office/2007/relationships/hdphoto" Target="../media/hdphoto1.wdp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image" Target="../media/image3.png"/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customXml" Target="../../customXml/item1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2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201.xml"/><Relationship Id="rId1" Type="http://schemas.openxmlformats.org/officeDocument/2006/relationships/customXml" Target="../../customXml/item12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tags" Target="../tags/tag20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2.xml"/><Relationship Id="rId1" Type="http://schemas.openxmlformats.org/officeDocument/2006/relationships/customXml" Target="../../customXml/item2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.xml"/><Relationship Id="rId1" Type="http://schemas.openxmlformats.org/officeDocument/2006/relationships/customXml" Target="../../customXml/item15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20.xml"/><Relationship Id="rId10" Type="http://schemas.openxmlformats.org/officeDocument/2006/relationships/image" Target="../media/image3.png"/><Relationship Id="rId4" Type="http://schemas.openxmlformats.org/officeDocument/2006/relationships/tags" Target="../tags/tag1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microsoft.com/office/2007/relationships/hdphoto" Target="../media/hdphoto1.wdp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customXml" Target="../../customXml/item9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3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image" Target="../media/image8.jpe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notesSlide" Target="../notesSlides/notesSlide5.xml"/><Relationship Id="rId1" Type="http://schemas.openxmlformats.org/officeDocument/2006/relationships/customXml" Target="../../customXml/item3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50" Type="http://schemas.openxmlformats.org/officeDocument/2006/relationships/tags" Target="../tags/tag106.xml"/><Relationship Id="rId55" Type="http://schemas.openxmlformats.org/officeDocument/2006/relationships/tags" Target="../tags/tag111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3" Type="http://schemas.openxmlformats.org/officeDocument/2006/relationships/tags" Target="../tags/tag109.xml"/><Relationship Id="rId58" Type="http://schemas.openxmlformats.org/officeDocument/2006/relationships/notesSlide" Target="../notesSlides/notesSlide6.xml"/><Relationship Id="rId5" Type="http://schemas.openxmlformats.org/officeDocument/2006/relationships/tags" Target="../tags/tag61.xml"/><Relationship Id="rId61" Type="http://schemas.openxmlformats.org/officeDocument/2006/relationships/image" Target="../media/image9.png"/><Relationship Id="rId19" Type="http://schemas.openxmlformats.org/officeDocument/2006/relationships/tags" Target="../tags/tag7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tags" Target="../tags/tag104.xml"/><Relationship Id="rId56" Type="http://schemas.openxmlformats.org/officeDocument/2006/relationships/tags" Target="../tags/tag112.xml"/><Relationship Id="rId8" Type="http://schemas.openxmlformats.org/officeDocument/2006/relationships/tags" Target="../tags/tag64.xml"/><Relationship Id="rId51" Type="http://schemas.openxmlformats.org/officeDocument/2006/relationships/tags" Target="../tags/tag107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59" Type="http://schemas.openxmlformats.org/officeDocument/2006/relationships/image" Target="../media/image3.png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54" Type="http://schemas.openxmlformats.org/officeDocument/2006/relationships/tags" Target="../tags/tag110.xml"/><Relationship Id="rId62" Type="http://schemas.openxmlformats.org/officeDocument/2006/relationships/image" Target="../media/image10.png"/><Relationship Id="rId1" Type="http://schemas.openxmlformats.org/officeDocument/2006/relationships/customXml" Target="../../customXml/item16.xml"/><Relationship Id="rId6" Type="http://schemas.openxmlformats.org/officeDocument/2006/relationships/tags" Target="../tags/tag62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tags" Target="../tags/tag105.xml"/><Relationship Id="rId57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52" Type="http://schemas.openxmlformats.org/officeDocument/2006/relationships/tags" Target="../tags/tag108.xml"/><Relationship Id="rId60" Type="http://schemas.microsoft.com/office/2007/relationships/hdphoto" Target="../media/hdphoto1.wdp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13.xml"/><Relationship Id="rId1" Type="http://schemas.openxmlformats.org/officeDocument/2006/relationships/customXml" Target="../../customXml/item14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116.xml"/><Relationship Id="rId10" Type="http://schemas.openxmlformats.org/officeDocument/2006/relationships/image" Target="../media/image3.png"/><Relationship Id="rId4" Type="http://schemas.openxmlformats.org/officeDocument/2006/relationships/tags" Target="../tags/tag11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customXml" Target="../../customXml/item11.xml"/><Relationship Id="rId6" Type="http://schemas.openxmlformats.org/officeDocument/2006/relationships/tags" Target="../tags/tag121.xml"/><Relationship Id="rId11" Type="http://schemas.openxmlformats.org/officeDocument/2006/relationships/image" Target="../media/image11.jpeg"/><Relationship Id="rId5" Type="http://schemas.openxmlformats.org/officeDocument/2006/relationships/tags" Target="../tags/tag120.xml"/><Relationship Id="rId10" Type="http://schemas.microsoft.com/office/2007/relationships/hdphoto" Target="../media/hdphoto1.wdp"/><Relationship Id="rId4" Type="http://schemas.openxmlformats.org/officeDocument/2006/relationships/tags" Target="../tags/tag119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microsoft.com/office/2007/relationships/hdphoto" Target="../media/hdphoto1.wdp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customXml" Target="../../customXml/item13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image" Target="../media/image3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9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3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7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18">
            <a:off x="201794" y="4558683"/>
            <a:ext cx="2904927" cy="2075702"/>
          </a:xfrm>
          <a:prstGeom prst="rect">
            <a:avLst/>
          </a:prstGeom>
        </p:spPr>
      </p:pic>
      <p:pic>
        <p:nvPicPr>
          <p:cNvPr id="21" name="shape 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1" y="568240"/>
            <a:ext cx="4998728" cy="5949860"/>
          </a:xfrm>
          <a:prstGeom prst="rect">
            <a:avLst/>
          </a:prstGeom>
        </p:spPr>
      </p:pic>
      <p:sp>
        <p:nvSpPr>
          <p:cNvPr id="24" name="Text3"/>
          <p:cNvSpPr txBox="1"/>
          <p:nvPr>
            <p:custDataLst>
              <p:tags r:id="rId3"/>
            </p:custDataLst>
          </p:nvPr>
        </p:nvSpPr>
        <p:spPr>
          <a:xfrm>
            <a:off x="765845" y="1100733"/>
            <a:ext cx="6376614" cy="2740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校园投喂流浪动物的危害与防范</a:t>
            </a:r>
          </a:p>
        </p:txBody>
      </p:sp>
      <p:pic>
        <p:nvPicPr>
          <p:cNvPr id="37" name="shape 36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3" y="-5614910"/>
            <a:ext cx="937853" cy="12167674"/>
          </a:xfrm>
          <a:prstGeom prst="rect">
            <a:avLst/>
          </a:prstGeom>
        </p:spPr>
      </p:pic>
      <p:pic>
        <p:nvPicPr>
          <p:cNvPr id="38" name="shape 3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83753"/>
          <a:stretch>
            <a:fillRect/>
          </a:stretch>
        </p:blipFill>
        <p:spPr>
          <a:xfrm rot="16200000">
            <a:off x="5627073" y="326926"/>
            <a:ext cx="937853" cy="12167674"/>
          </a:xfrm>
          <a:prstGeom prst="rect">
            <a:avLst/>
          </a:prstGeom>
        </p:spPr>
      </p:pic>
      <p:pic>
        <p:nvPicPr>
          <p:cNvPr id="40" name="shap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3" t="19253" r="38650" b="19193"/>
          <a:stretch>
            <a:fillRect/>
          </a:stretch>
        </p:blipFill>
        <p:spPr>
          <a:xfrm>
            <a:off x="7925656" y="1462549"/>
            <a:ext cx="2930697" cy="4195167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50000"/>
                <a:alpha val="84000"/>
              </a:schemeClr>
            </a:outerShdw>
          </a:effectLst>
        </p:spPr>
      </p:pic>
      <p:grpSp>
        <p:nvGrpSpPr>
          <p:cNvPr id="66" name="组合 65"/>
          <p:cNvGrpSpPr/>
          <p:nvPr/>
        </p:nvGrpSpPr>
        <p:grpSpPr>
          <a:xfrm>
            <a:off x="771153" y="3928498"/>
            <a:ext cx="5520655" cy="271059"/>
            <a:chOff x="765845" y="3841063"/>
            <a:chExt cx="5520655" cy="271059"/>
          </a:xfrm>
        </p:grpSpPr>
        <p:sp>
          <p:nvSpPr>
            <p:cNvPr id="34" name="矩形: 圆角 33"/>
            <p:cNvSpPr/>
            <p:nvPr/>
          </p:nvSpPr>
          <p:spPr>
            <a:xfrm>
              <a:off x="765845" y="3841063"/>
              <a:ext cx="5520655" cy="271059"/>
            </a:xfrm>
            <a:prstGeom prst="roundRect">
              <a:avLst>
                <a:gd name="adj" fmla="val 3423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六边形 34"/>
            <p:cNvSpPr/>
            <p:nvPr/>
          </p:nvSpPr>
          <p:spPr>
            <a:xfrm>
              <a:off x="949960" y="3869847"/>
              <a:ext cx="247650" cy="21349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箭头: V 形 46"/>
            <p:cNvSpPr/>
            <p:nvPr/>
          </p:nvSpPr>
          <p:spPr>
            <a:xfrm>
              <a:off x="1331494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头: V 形 47"/>
            <p:cNvSpPr/>
            <p:nvPr/>
          </p:nvSpPr>
          <p:spPr>
            <a:xfrm>
              <a:off x="1628885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>
              <a:off x="1926276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>
              <a:off x="2223667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>
              <a:off x="2521058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>
              <a:off x="2818449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>
              <a:off x="3115840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>
              <a:off x="3413231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>
              <a:off x="3710622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>
              <a:off x="4008013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箭头: V 形 57"/>
            <p:cNvSpPr/>
            <p:nvPr/>
          </p:nvSpPr>
          <p:spPr>
            <a:xfrm>
              <a:off x="4305404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1"/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/>
          <p:cNvGrpSpPr/>
          <p:nvPr/>
        </p:nvGrpSpPr>
        <p:grpSpPr>
          <a:xfrm>
            <a:off x="-342900" y="1122809"/>
            <a:ext cx="5200650" cy="5652780"/>
            <a:chOff x="7905769" y="1757268"/>
            <a:chExt cx="4695806" cy="510404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69" y="1757268"/>
              <a:ext cx="4695806" cy="4275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3" t="19253" r="38650" b="19193"/>
            <a:stretch>
              <a:fillRect/>
            </a:stretch>
          </p:blipFill>
          <p:spPr>
            <a:xfrm>
              <a:off x="8911705" y="3019376"/>
              <a:ext cx="2683935" cy="3841938"/>
            </a:xfrm>
            <a:prstGeom prst="rect">
              <a:avLst/>
            </a:prstGeom>
            <a:effectLst/>
          </p:spPr>
        </p:pic>
      </p:grpSp>
      <p:sp>
        <p:nvSpPr>
          <p:cNvPr id="13" name="Text1"/>
          <p:cNvSpPr txBox="1"/>
          <p:nvPr>
            <p:custDataLst>
              <p:tags r:id="rId3"/>
            </p:custDataLst>
          </p:nvPr>
        </p:nvSpPr>
        <p:spPr>
          <a:xfrm>
            <a:off x="10209531" y="970754"/>
            <a:ext cx="1904999" cy="1259734"/>
          </a:xfrm>
          <a:prstGeom prst="rect">
            <a:avLst/>
          </a:prstGeom>
          <a:noFill/>
        </p:spPr>
        <p:txBody>
          <a:bodyPr wrap="square" rtlCol="0" anchor="ctr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4" name="Text2"/>
          <p:cNvSpPr txBox="1"/>
          <p:nvPr>
            <p:custDataLst>
              <p:tags r:id="rId4"/>
            </p:custDataLst>
          </p:nvPr>
        </p:nvSpPr>
        <p:spPr>
          <a:xfrm>
            <a:off x="3743668" y="2372760"/>
            <a:ext cx="7617116" cy="18815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学校管理与协作</a:t>
            </a:r>
          </a:p>
        </p:txBody>
      </p:sp>
      <p:sp>
        <p:nvSpPr>
          <p:cNvPr id="15" name="Text3"/>
          <p:cNvSpPr txBox="1"/>
          <p:nvPr>
            <p:custDataLst>
              <p:tags r:id="rId5"/>
            </p:custDataLst>
          </p:nvPr>
        </p:nvSpPr>
        <p:spPr>
          <a:xfrm>
            <a:off x="3743033" y="4322845"/>
            <a:ext cx="7617116" cy="74803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School Management and Collaboration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306685" y="2159269"/>
            <a:ext cx="1054099" cy="213491"/>
            <a:chOff x="1634193" y="3957282"/>
            <a:chExt cx="1054099" cy="213491"/>
          </a:xfrm>
        </p:grpSpPr>
        <p:sp>
          <p:nvSpPr>
            <p:cNvPr id="20" name="箭头: V 形 19"/>
            <p:cNvSpPr/>
            <p:nvPr/>
          </p:nvSpPr>
          <p:spPr>
            <a:xfrm>
              <a:off x="1634193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V 形 20"/>
            <p:cNvSpPr/>
            <p:nvPr/>
          </p:nvSpPr>
          <p:spPr>
            <a:xfrm>
              <a:off x="1931584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V 形 21"/>
            <p:cNvSpPr/>
            <p:nvPr/>
          </p:nvSpPr>
          <p:spPr>
            <a:xfrm>
              <a:off x="2228975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2526366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shape 2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3" y="-5614910"/>
            <a:ext cx="937853" cy="12167674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2"/>
          <p:cNvPicPr>
            <a:picLocks noChangeAspect="1"/>
          </p:cNvPicPr>
          <p:nvPr/>
        </p:nvPicPr>
        <p:blipFill>
          <a:blip r:embed="rId4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5" y="-5614910"/>
            <a:ext cx="937853" cy="12167674"/>
          </a:xfrm>
          <a:prstGeom prst="rect">
            <a:avLst/>
          </a:prstGeom>
        </p:spPr>
      </p:pic>
      <p:sp>
        <p:nvSpPr>
          <p:cNvPr id="4" name="任意多边形 2-【1】">
            <a:extLst>
              <a:ext uri="{FF2B5EF4-FFF2-40B4-BE49-F238E27FC236}">
                <a16:creationId xmlns:a16="http://schemas.microsoft.com/office/drawing/2014/main" id="{353BD5A1-CDD9-3113-DAFF-0211BAB103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 flipV="1">
            <a:off x="5774531" y="1454541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3-【1】">
            <a:extLst>
              <a:ext uri="{FF2B5EF4-FFF2-40B4-BE49-F238E27FC236}">
                <a16:creationId xmlns:a16="http://schemas.microsoft.com/office/drawing/2014/main" id="{C4B81B8B-4997-D5D1-8F13-1CC2D022609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 flipH="1" flipV="1">
            <a:off x="4131468" y="1454541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 5-【1】">
            <a:extLst>
              <a:ext uri="{FF2B5EF4-FFF2-40B4-BE49-F238E27FC236}">
                <a16:creationId xmlns:a16="http://schemas.microsoft.com/office/drawing/2014/main" id="{EFC201CC-67A2-EB59-76CA-B4D348381C0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 flipH="1" flipV="1">
            <a:off x="5774531" y="3109986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 6-【1】">
            <a:extLst>
              <a:ext uri="{FF2B5EF4-FFF2-40B4-BE49-F238E27FC236}">
                <a16:creationId xmlns:a16="http://schemas.microsoft.com/office/drawing/2014/main" id="{F2391102-F1AB-6101-A35A-CAB5DD32C6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 flipV="1">
            <a:off x="4131468" y="3109986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Shape1">
            <a:extLst>
              <a:ext uri="{FF2B5EF4-FFF2-40B4-BE49-F238E27FC236}">
                <a16:creationId xmlns:a16="http://schemas.microsoft.com/office/drawing/2014/main" id="{BEC5F460-3615-3FBE-04C1-3D70CD43469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851926" y="3110270"/>
            <a:ext cx="484781" cy="516149"/>
            <a:chOff x="3194451" y="5048733"/>
            <a:chExt cx="484781" cy="516149"/>
          </a:xfrm>
          <a:solidFill>
            <a:schemeClr val="accent1"/>
          </a:solidFill>
        </p:grpSpPr>
        <p:sp>
          <p:nvSpPr>
            <p:cNvPr id="9" name="Freeform 603">
              <a:extLst>
                <a:ext uri="{FF2B5EF4-FFF2-40B4-BE49-F238E27FC236}">
                  <a16:creationId xmlns:a16="http://schemas.microsoft.com/office/drawing/2014/main" id="{2277F4E5-6437-260E-A1F3-8D11E638E6E4}"/>
                </a:ext>
              </a:extLst>
            </p:cNvPr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604">
              <a:extLst>
                <a:ext uri="{FF2B5EF4-FFF2-40B4-BE49-F238E27FC236}">
                  <a16:creationId xmlns:a16="http://schemas.microsoft.com/office/drawing/2014/main" id="{7526B99D-63AB-FF05-1741-596A594A2213}"/>
                </a:ext>
              </a:extLst>
            </p:cNvPr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605">
              <a:extLst>
                <a:ext uri="{FF2B5EF4-FFF2-40B4-BE49-F238E27FC236}">
                  <a16:creationId xmlns:a16="http://schemas.microsoft.com/office/drawing/2014/main" id="{638B2A9C-0AFE-3DB8-96B2-3B6D5733182D}"/>
                </a:ext>
              </a:extLst>
            </p:cNvPr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606">
              <a:extLst>
                <a:ext uri="{FF2B5EF4-FFF2-40B4-BE49-F238E27FC236}">
                  <a16:creationId xmlns:a16="http://schemas.microsoft.com/office/drawing/2014/main" id="{8344A77B-7948-6047-80C2-9AA3D1C5844C}"/>
                </a:ext>
              </a:extLst>
            </p:cNvPr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608">
              <a:extLst>
                <a:ext uri="{FF2B5EF4-FFF2-40B4-BE49-F238E27FC236}">
                  <a16:creationId xmlns:a16="http://schemas.microsoft.com/office/drawing/2014/main" id="{D147CA0D-00ED-C1B3-4F8B-62278949FA04}"/>
                </a:ext>
              </a:extLst>
            </p:cNvPr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609">
              <a:extLst>
                <a:ext uri="{FF2B5EF4-FFF2-40B4-BE49-F238E27FC236}">
                  <a16:creationId xmlns:a16="http://schemas.microsoft.com/office/drawing/2014/main" id="{7845C948-0B00-8F14-BD85-F6211C60330F}"/>
                </a:ext>
              </a:extLst>
            </p:cNvPr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610">
              <a:extLst>
                <a:ext uri="{FF2B5EF4-FFF2-40B4-BE49-F238E27FC236}">
                  <a16:creationId xmlns:a16="http://schemas.microsoft.com/office/drawing/2014/main" id="{DF9BF0D8-3064-5E3E-41D7-60221A9539E0}"/>
                </a:ext>
              </a:extLst>
            </p:cNvPr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611">
              <a:extLst>
                <a:ext uri="{FF2B5EF4-FFF2-40B4-BE49-F238E27FC236}">
                  <a16:creationId xmlns:a16="http://schemas.microsoft.com/office/drawing/2014/main" id="{9D94BAB5-46AF-966E-03FF-73339C49F35F}"/>
                </a:ext>
              </a:extLst>
            </p:cNvPr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612">
              <a:extLst>
                <a:ext uri="{FF2B5EF4-FFF2-40B4-BE49-F238E27FC236}">
                  <a16:creationId xmlns:a16="http://schemas.microsoft.com/office/drawing/2014/main" id="{4092DA00-AAB0-A5B1-A4D1-0C77B150BAA5}"/>
                </a:ext>
              </a:extLst>
            </p:cNvPr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613">
              <a:extLst>
                <a:ext uri="{FF2B5EF4-FFF2-40B4-BE49-F238E27FC236}">
                  <a16:creationId xmlns:a16="http://schemas.microsoft.com/office/drawing/2014/main" id="{A332D72E-BD8B-8172-0B59-3E30DCB37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614">
              <a:extLst>
                <a:ext uri="{FF2B5EF4-FFF2-40B4-BE49-F238E27FC236}">
                  <a16:creationId xmlns:a16="http://schemas.microsoft.com/office/drawing/2014/main" id="{9CEC555A-3202-8742-1638-CF02C092ED39}"/>
                </a:ext>
              </a:extLst>
            </p:cNvPr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Shape2">
            <a:extLst>
              <a:ext uri="{FF2B5EF4-FFF2-40B4-BE49-F238E27FC236}">
                <a16:creationId xmlns:a16="http://schemas.microsoft.com/office/drawing/2014/main" id="{9136E4F1-975E-1309-D4CD-A03D01CD14A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937734" y="1586052"/>
            <a:ext cx="333375" cy="277813"/>
            <a:chOff x="3248024" y="5140991"/>
            <a:chExt cx="333375" cy="277813"/>
          </a:xfrm>
          <a:solidFill>
            <a:schemeClr val="tx2"/>
          </a:solidFill>
        </p:grpSpPr>
        <p:sp>
          <p:nvSpPr>
            <p:cNvPr id="21" name="Freeform 285">
              <a:extLst>
                <a:ext uri="{FF2B5EF4-FFF2-40B4-BE49-F238E27FC236}">
                  <a16:creationId xmlns:a16="http://schemas.microsoft.com/office/drawing/2014/main" id="{C38CF402-B418-F115-62C9-FEBA2A56330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2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86">
              <a:extLst>
                <a:ext uri="{FF2B5EF4-FFF2-40B4-BE49-F238E27FC236}">
                  <a16:creationId xmlns:a16="http://schemas.microsoft.com/office/drawing/2014/main" id="{DC9562DF-EDE7-0376-813E-0D9B71F99A27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87">
              <a:extLst>
                <a:ext uri="{FF2B5EF4-FFF2-40B4-BE49-F238E27FC236}">
                  <a16:creationId xmlns:a16="http://schemas.microsoft.com/office/drawing/2014/main" id="{5E48C0D1-6E37-7AC3-E321-2A674891D348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Shape3">
            <a:extLst>
              <a:ext uri="{FF2B5EF4-FFF2-40B4-BE49-F238E27FC236}">
                <a16:creationId xmlns:a16="http://schemas.microsoft.com/office/drawing/2014/main" id="{144A36EF-12E5-C615-47FB-5522EA94A76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208863" y="3260109"/>
            <a:ext cx="333375" cy="327025"/>
            <a:chOff x="8809037" y="4174203"/>
            <a:chExt cx="333375" cy="327025"/>
          </a:xfrm>
          <a:solidFill>
            <a:schemeClr val="tx2"/>
          </a:solidFill>
        </p:grpSpPr>
        <p:sp>
          <p:nvSpPr>
            <p:cNvPr id="25" name="Freeform 368">
              <a:extLst>
                <a:ext uri="{FF2B5EF4-FFF2-40B4-BE49-F238E27FC236}">
                  <a16:creationId xmlns:a16="http://schemas.microsoft.com/office/drawing/2014/main" id="{5680EA9A-7ADC-28D3-9D6F-4387EAA196ED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369">
              <a:extLst>
                <a:ext uri="{FF2B5EF4-FFF2-40B4-BE49-F238E27FC236}">
                  <a16:creationId xmlns:a16="http://schemas.microsoft.com/office/drawing/2014/main" id="{2A0FBA93-10F1-6838-6717-551EFE19642C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370">
              <a:extLst>
                <a:ext uri="{FF2B5EF4-FFF2-40B4-BE49-F238E27FC236}">
                  <a16:creationId xmlns:a16="http://schemas.microsoft.com/office/drawing/2014/main" id="{8C5D5627-0B0B-33B0-B6EC-36CABF7B960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Shape4">
            <a:extLst>
              <a:ext uri="{FF2B5EF4-FFF2-40B4-BE49-F238E27FC236}">
                <a16:creationId xmlns:a16="http://schemas.microsoft.com/office/drawing/2014/main" id="{32C728EB-A37F-5A44-C2E4-1D72717818A4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626232" y="3304002"/>
            <a:ext cx="317500" cy="269875"/>
            <a:chOff x="6981825" y="3264566"/>
            <a:chExt cx="317500" cy="269875"/>
          </a:xfrm>
          <a:solidFill>
            <a:schemeClr val="tx2"/>
          </a:solidFill>
        </p:grpSpPr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id="{31B2F0B1-2987-43B9-E603-19B77806AAE3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D2098BBA-19E6-79DC-F310-03C9F8FBE1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816535F5-34DA-85DF-B6E6-DA445827276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Shape5">
            <a:extLst>
              <a:ext uri="{FF2B5EF4-FFF2-40B4-BE49-F238E27FC236}">
                <a16:creationId xmlns:a16="http://schemas.microsoft.com/office/drawing/2014/main" id="{4D8B85DD-FD81-B7C6-D5A6-8F329E3794C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896248" y="4933962"/>
            <a:ext cx="404813" cy="331788"/>
            <a:chOff x="5075237" y="5114003"/>
            <a:chExt cx="404813" cy="331788"/>
          </a:xfrm>
          <a:solidFill>
            <a:schemeClr val="tx2"/>
          </a:solidFill>
        </p:grpSpPr>
        <p:sp>
          <p:nvSpPr>
            <p:cNvPr id="33" name="Freeform 345">
              <a:extLst>
                <a:ext uri="{FF2B5EF4-FFF2-40B4-BE49-F238E27FC236}">
                  <a16:creationId xmlns:a16="http://schemas.microsoft.com/office/drawing/2014/main" id="{ACD42695-4398-7318-18DF-BB24D797FEA0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46">
              <a:extLst>
                <a:ext uri="{FF2B5EF4-FFF2-40B4-BE49-F238E27FC236}">
                  <a16:creationId xmlns:a16="http://schemas.microsoft.com/office/drawing/2014/main" id="{0A7D9957-EEDF-9D3D-E2A4-83D0728EC1C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7">
              <a:extLst>
                <a:ext uri="{FF2B5EF4-FFF2-40B4-BE49-F238E27FC236}">
                  <a16:creationId xmlns:a16="http://schemas.microsoft.com/office/drawing/2014/main" id="{E25DDD8C-D4AB-C8F3-621E-22462D7B9E95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48">
              <a:extLst>
                <a:ext uri="{FF2B5EF4-FFF2-40B4-BE49-F238E27FC236}">
                  <a16:creationId xmlns:a16="http://schemas.microsoft.com/office/drawing/2014/main" id="{0398365D-15DA-279F-D4CB-2C19317C1C8B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9">
              <a:extLst>
                <a:ext uri="{FF2B5EF4-FFF2-40B4-BE49-F238E27FC236}">
                  <a16:creationId xmlns:a16="http://schemas.microsoft.com/office/drawing/2014/main" id="{B99C8872-7923-BAE7-FFAD-7F51E6A8445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50">
              <a:extLst>
                <a:ext uri="{FF2B5EF4-FFF2-40B4-BE49-F238E27FC236}">
                  <a16:creationId xmlns:a16="http://schemas.microsoft.com/office/drawing/2014/main" id="{11CC3794-D0CA-9F3F-5960-7C88CBB8A055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Text1">
            <a:extLst>
              <a:ext uri="{FF2B5EF4-FFF2-40B4-BE49-F238E27FC236}">
                <a16:creationId xmlns:a16="http://schemas.microsoft.com/office/drawing/2014/main" id="{684C477C-B7ED-6275-7C3E-3CD0208C3EF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21516" y="1763282"/>
            <a:ext cx="4070284" cy="11025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学校联合属地相关部门，定期对校园流浪动物进行排查、捕捉和妥善处置，减少安全隐患。</a:t>
            </a:r>
          </a:p>
        </p:txBody>
      </p:sp>
      <p:sp>
        <p:nvSpPr>
          <p:cNvPr id="41" name="Text2">
            <a:extLst>
              <a:ext uri="{FF2B5EF4-FFF2-40B4-BE49-F238E27FC236}">
                <a16:creationId xmlns:a16="http://schemas.microsoft.com/office/drawing/2014/main" id="{544D8338-2301-D76C-2A6B-E40D134A378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521515" y="1273573"/>
            <a:ext cx="3371850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排查与捕捉</a:t>
            </a:r>
          </a:p>
        </p:txBody>
      </p:sp>
      <p:sp>
        <p:nvSpPr>
          <p:cNvPr id="43" name="Text3">
            <a:extLst>
              <a:ext uri="{FF2B5EF4-FFF2-40B4-BE49-F238E27FC236}">
                <a16:creationId xmlns:a16="http://schemas.microsoft.com/office/drawing/2014/main" id="{02ADADB0-1B81-D0C9-1E3E-3F9D96F4FF6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876425" y="5294735"/>
            <a:ext cx="3721374" cy="11025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加强校园环境清洁和消毒工作，减少流浪动物的栖息地和食物来源，降低其生存条件。</a:t>
            </a:r>
          </a:p>
        </p:txBody>
      </p:sp>
      <p:sp>
        <p:nvSpPr>
          <p:cNvPr id="44" name="Text4">
            <a:extLst>
              <a:ext uri="{FF2B5EF4-FFF2-40B4-BE49-F238E27FC236}">
                <a16:creationId xmlns:a16="http://schemas.microsoft.com/office/drawing/2014/main" id="{62593F4C-EA46-87E9-EA69-564DDF41EE2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225949" y="4848823"/>
            <a:ext cx="3371850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环境整治</a:t>
            </a:r>
          </a:p>
        </p:txBody>
      </p:sp>
      <p:sp>
        <p:nvSpPr>
          <p:cNvPr id="46" name="Text5">
            <a:extLst>
              <a:ext uri="{FF2B5EF4-FFF2-40B4-BE49-F238E27FC236}">
                <a16:creationId xmlns:a16="http://schemas.microsoft.com/office/drawing/2014/main" id="{60F2D70C-9612-1B1C-D37E-ADA5EC0A60A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172145" y="3418727"/>
            <a:ext cx="3330774" cy="14300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完善校园流浪动物管理制度，明确各部门职责，形成长效管理机制。</a:t>
            </a:r>
          </a:p>
        </p:txBody>
      </p:sp>
      <p:sp>
        <p:nvSpPr>
          <p:cNvPr id="47" name="Text6">
            <a:extLst>
              <a:ext uri="{FF2B5EF4-FFF2-40B4-BE49-F238E27FC236}">
                <a16:creationId xmlns:a16="http://schemas.microsoft.com/office/drawing/2014/main" id="{6EBE81CC-24A7-8EDB-0E30-DA852A2D9E5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24054" y="2955703"/>
            <a:ext cx="3371850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制度建设</a:t>
            </a:r>
          </a:p>
        </p:txBody>
      </p:sp>
      <p:sp>
        <p:nvSpPr>
          <p:cNvPr id="49" name="Text7">
            <a:extLst>
              <a:ext uri="{FF2B5EF4-FFF2-40B4-BE49-F238E27FC236}">
                <a16:creationId xmlns:a16="http://schemas.microsoft.com/office/drawing/2014/main" id="{76D241D5-230F-7E6C-1CDA-B59489762B3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45079" y="3423471"/>
            <a:ext cx="3330774" cy="11025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常态化开展安全防范教育，通过多种渠道向师生普及流浪动物危害和防范知识。</a:t>
            </a:r>
          </a:p>
        </p:txBody>
      </p:sp>
      <p:sp>
        <p:nvSpPr>
          <p:cNvPr id="50" name="Text8">
            <a:extLst>
              <a:ext uri="{FF2B5EF4-FFF2-40B4-BE49-F238E27FC236}">
                <a16:creationId xmlns:a16="http://schemas.microsoft.com/office/drawing/2014/main" id="{3417F244-B347-840F-E61D-0B2FA7D7B80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10922" y="2960447"/>
            <a:ext cx="3371850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宣传教育</a:t>
            </a:r>
          </a:p>
        </p:txBody>
      </p:sp>
      <p:grpSp>
        <p:nvGrpSpPr>
          <p:cNvPr id="51" name="Text9">
            <a:extLst>
              <a:ext uri="{FF2B5EF4-FFF2-40B4-BE49-F238E27FC236}">
                <a16:creationId xmlns:a16="http://schemas.microsoft.com/office/drawing/2014/main" id="{656538F5-6402-137F-3D23-4B743FB38878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 rot="5400000">
            <a:off x="301973" y="271071"/>
            <a:ext cx="505353" cy="624371"/>
            <a:chOff x="-349093" y="-87119"/>
            <a:chExt cx="698188" cy="862623"/>
          </a:xfrm>
        </p:grpSpPr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56B43E71-8117-C5D9-21CA-CDB6AA00FF0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-349093" y="173620"/>
              <a:ext cx="698186" cy="6018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思源黑体 CN Bold" panose="020B0800000000000000" pitchFamily="34" charset="-122"/>
                <a:cs typeface="+mn-ea"/>
                <a:sym typeface="Open Sans" panose="020B0606030504020204" pitchFamily="34" charset="0"/>
              </a:endParaRPr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F8C3766B-D2DF-6C33-D3E5-FC52FCED481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-349091" y="-87119"/>
              <a:ext cx="698186" cy="601885"/>
            </a:xfrm>
            <a:prstGeom prst="triangl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思源黑体 CN Bold" panose="020B0800000000000000" pitchFamily="34" charset="-122"/>
                <a:cs typeface="+mn-ea"/>
                <a:sym typeface="Open Sans" panose="020B0606030504020204" pitchFamily="34" charset="0"/>
              </a:endParaRPr>
            </a:p>
          </p:txBody>
        </p:sp>
      </p:grpSp>
      <p:sp>
        <p:nvSpPr>
          <p:cNvPr id="54" name="Text10">
            <a:extLst>
              <a:ext uri="{FF2B5EF4-FFF2-40B4-BE49-F238E27FC236}">
                <a16:creationId xmlns:a16="http://schemas.microsoft.com/office/drawing/2014/main" id="{95390D7A-33FC-56A6-3C9B-CEE61611001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71610" y="223083"/>
            <a:ext cx="927729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学校管理措施</a:t>
            </a:r>
          </a:p>
        </p:txBody>
      </p:sp>
      <p:sp>
        <p:nvSpPr>
          <p:cNvPr id="55" name="椭圆 54-【1】">
            <a:extLst>
              <a:ext uri="{FF2B5EF4-FFF2-40B4-BE49-F238E27FC236}">
                <a16:creationId xmlns:a16="http://schemas.microsoft.com/office/drawing/2014/main" id="{E654A9A2-C6A9-7E90-82D6-76036D328DE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椭圆 55-【1】">
            <a:extLst>
              <a:ext uri="{FF2B5EF4-FFF2-40B4-BE49-F238E27FC236}">
                <a16:creationId xmlns:a16="http://schemas.microsoft.com/office/drawing/2014/main" id="{A677AF0E-4D9E-FD80-05BB-C02CD12658B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6746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F567-7880-1528-DF93-1065D103E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1">
            <a:extLst>
              <a:ext uri="{FF2B5EF4-FFF2-40B4-BE49-F238E27FC236}">
                <a16:creationId xmlns:a16="http://schemas.microsoft.com/office/drawing/2014/main" id="{7AC90B0A-FAFE-6C83-E748-58D517ECF9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3785" y="1593129"/>
            <a:ext cx="8359960" cy="4656841"/>
          </a:xfrm>
          <a:prstGeom prst="rect">
            <a:avLst/>
          </a:prstGeom>
          <a:ln>
            <a:noFill/>
          </a:ln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1.拒绝随意投喂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呼吁师生停止爱心投喂，避免因个人行为加剧校园流浪动物问题。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2.参与科学管理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鼓励加入志愿者队伍，参与TNR项目、领养推广等科学救助活动。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3.及时报告情况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发现动物异常行为或受伤个体，立即联系安保专业人员进行处置。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4.传播正确理念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主动向身边人科普投喂危害，共同营造理性对待流浪动物的校园氛围。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675EFBBB-5C4B-AC06-F6B3-E94220E2902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3785" y="587182"/>
            <a:ext cx="1083920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师生行动倡议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47153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7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18">
            <a:off x="201794" y="4558683"/>
            <a:ext cx="2904927" cy="2075702"/>
          </a:xfrm>
          <a:prstGeom prst="rect">
            <a:avLst/>
          </a:prstGeom>
        </p:spPr>
      </p:pic>
      <p:pic>
        <p:nvPicPr>
          <p:cNvPr id="21" name="shape 2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1" y="568240"/>
            <a:ext cx="4998728" cy="5949860"/>
          </a:xfrm>
          <a:prstGeom prst="rect">
            <a:avLst/>
          </a:prstGeom>
        </p:spPr>
      </p:pic>
      <p:sp>
        <p:nvSpPr>
          <p:cNvPr id="24" name="Text3"/>
          <p:cNvSpPr txBox="1"/>
          <p:nvPr>
            <p:custDataLst>
              <p:tags r:id="rId3"/>
            </p:custDataLst>
          </p:nvPr>
        </p:nvSpPr>
        <p:spPr>
          <a:xfrm flipH="1">
            <a:off x="5049541" y="1100733"/>
            <a:ext cx="6376614" cy="2740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25" name="Text4"/>
          <p:cNvSpPr txBox="1"/>
          <p:nvPr>
            <p:custDataLst>
              <p:tags r:id="rId4"/>
            </p:custDataLst>
          </p:nvPr>
        </p:nvSpPr>
        <p:spPr>
          <a:xfrm flipH="1">
            <a:off x="5049541" y="4451792"/>
            <a:ext cx="6376614" cy="84811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37" name="shape 3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5400000" flipH="1">
            <a:off x="5627074" y="-5614910"/>
            <a:ext cx="937853" cy="12167674"/>
          </a:xfrm>
          <a:prstGeom prst="rect">
            <a:avLst/>
          </a:prstGeom>
        </p:spPr>
      </p:pic>
      <p:pic>
        <p:nvPicPr>
          <p:cNvPr id="38" name="shape 37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83753"/>
          <a:stretch>
            <a:fillRect/>
          </a:stretch>
        </p:blipFill>
        <p:spPr>
          <a:xfrm rot="5400000" flipH="1">
            <a:off x="5627074" y="326926"/>
            <a:ext cx="937853" cy="12167674"/>
          </a:xfrm>
          <a:prstGeom prst="rect">
            <a:avLst/>
          </a:prstGeom>
        </p:spPr>
      </p:pic>
      <p:pic>
        <p:nvPicPr>
          <p:cNvPr id="40" name="shap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3" t="19253" r="38650" b="19193"/>
          <a:stretch>
            <a:fillRect/>
          </a:stretch>
        </p:blipFill>
        <p:spPr>
          <a:xfrm flipH="1">
            <a:off x="1262608" y="1462549"/>
            <a:ext cx="2930697" cy="4195167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50000"/>
                <a:alpha val="84000"/>
              </a:schemeClr>
            </a:outerShdw>
          </a:effectLst>
        </p:spPr>
      </p:pic>
      <p:grpSp>
        <p:nvGrpSpPr>
          <p:cNvPr id="66" name="组合 65"/>
          <p:cNvGrpSpPr/>
          <p:nvPr/>
        </p:nvGrpSpPr>
        <p:grpSpPr>
          <a:xfrm flipH="1">
            <a:off x="5900192" y="3928498"/>
            <a:ext cx="5520655" cy="271059"/>
            <a:chOff x="765845" y="3841063"/>
            <a:chExt cx="5520655" cy="271059"/>
          </a:xfrm>
        </p:grpSpPr>
        <p:sp>
          <p:nvSpPr>
            <p:cNvPr id="34" name="矩形: 圆角 33"/>
            <p:cNvSpPr/>
            <p:nvPr/>
          </p:nvSpPr>
          <p:spPr>
            <a:xfrm>
              <a:off x="765845" y="3841063"/>
              <a:ext cx="5520655" cy="271059"/>
            </a:xfrm>
            <a:prstGeom prst="roundRect">
              <a:avLst>
                <a:gd name="adj" fmla="val 3423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六边形 34"/>
            <p:cNvSpPr/>
            <p:nvPr/>
          </p:nvSpPr>
          <p:spPr>
            <a:xfrm>
              <a:off x="949960" y="3869847"/>
              <a:ext cx="247650" cy="21349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箭头: V 形 46"/>
            <p:cNvSpPr/>
            <p:nvPr/>
          </p:nvSpPr>
          <p:spPr>
            <a:xfrm>
              <a:off x="1331494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头: V 形 47"/>
            <p:cNvSpPr/>
            <p:nvPr/>
          </p:nvSpPr>
          <p:spPr>
            <a:xfrm>
              <a:off x="1628885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>
              <a:off x="1926276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>
              <a:off x="2223667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>
              <a:off x="2521058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>
              <a:off x="2818449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>
              <a:off x="3115840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>
              <a:off x="3413231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>
              <a:off x="3710622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>
              <a:off x="4008013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箭头: V 形 57"/>
            <p:cNvSpPr/>
            <p:nvPr/>
          </p:nvSpPr>
          <p:spPr>
            <a:xfrm>
              <a:off x="4305404" y="3869847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1"/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832897" y="278584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32897" y="1201914"/>
            <a:ext cx="1591918" cy="369332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1800" i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9" name="Text3"/>
          <p:cNvGrpSpPr/>
          <p:nvPr>
            <p:custDataLst>
              <p:tags r:id="rId3"/>
            </p:custDataLst>
          </p:nvPr>
        </p:nvGrpSpPr>
        <p:grpSpPr>
          <a:xfrm>
            <a:off x="4278650" y="1832048"/>
            <a:ext cx="7461408" cy="639896"/>
            <a:chOff x="2378430" y="520689"/>
            <a:chExt cx="7461408" cy="639896"/>
          </a:xfrm>
        </p:grpSpPr>
        <p:sp>
          <p:nvSpPr>
            <p:cNvPr id="90" name="Text1"/>
            <p:cNvSpPr txBox="1"/>
            <p:nvPr>
              <p:custDataLst>
                <p:tags r:id="rId13"/>
              </p:custDataLst>
            </p:nvPr>
          </p:nvSpPr>
          <p:spPr>
            <a:xfrm>
              <a:off x="2378430" y="520689"/>
              <a:ext cx="639895" cy="639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91" name="Text2"/>
            <p:cNvSpPr txBox="1"/>
            <p:nvPr>
              <p:custDataLst>
                <p:tags r:id="rId14"/>
              </p:custDataLst>
            </p:nvPr>
          </p:nvSpPr>
          <p:spPr>
            <a:xfrm>
              <a:off x="3451091" y="581279"/>
              <a:ext cx="6388747" cy="579306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引言与背景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3352432" y="581279"/>
              <a:ext cx="110381" cy="579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3" name="Text6"/>
          <p:cNvGrpSpPr/>
          <p:nvPr>
            <p:custDataLst>
              <p:tags r:id="rId4"/>
            </p:custDataLst>
          </p:nvPr>
        </p:nvGrpSpPr>
        <p:grpSpPr>
          <a:xfrm>
            <a:off x="4289385" y="2671815"/>
            <a:ext cx="7450673" cy="639896"/>
            <a:chOff x="2389165" y="520689"/>
            <a:chExt cx="7450673" cy="639896"/>
          </a:xfrm>
        </p:grpSpPr>
        <p:sp>
          <p:nvSpPr>
            <p:cNvPr id="94" name="Text4"/>
            <p:cNvSpPr txBox="1"/>
            <p:nvPr>
              <p:custDataLst>
                <p:tags r:id="rId11"/>
              </p:custDataLst>
            </p:nvPr>
          </p:nvSpPr>
          <p:spPr>
            <a:xfrm>
              <a:off x="2389165" y="520689"/>
              <a:ext cx="639895" cy="639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95" name="Text5"/>
            <p:cNvSpPr txBox="1"/>
            <p:nvPr>
              <p:custDataLst>
                <p:tags r:id="rId12"/>
              </p:custDataLst>
            </p:nvPr>
          </p:nvSpPr>
          <p:spPr>
            <a:xfrm>
              <a:off x="3451091" y="581279"/>
              <a:ext cx="6388747" cy="579306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防范措施与建议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352432" y="581279"/>
              <a:ext cx="110381" cy="5793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7" name="Text9"/>
          <p:cNvGrpSpPr/>
          <p:nvPr>
            <p:custDataLst>
              <p:tags r:id="rId5"/>
            </p:custDataLst>
          </p:nvPr>
        </p:nvGrpSpPr>
        <p:grpSpPr>
          <a:xfrm>
            <a:off x="4282535" y="3511583"/>
            <a:ext cx="7457523" cy="639896"/>
            <a:chOff x="2382315" y="520689"/>
            <a:chExt cx="7457523" cy="639896"/>
          </a:xfrm>
        </p:grpSpPr>
        <p:sp>
          <p:nvSpPr>
            <p:cNvPr id="98" name="Text7"/>
            <p:cNvSpPr txBox="1"/>
            <p:nvPr>
              <p:custDataLst>
                <p:tags r:id="rId9"/>
              </p:custDataLst>
            </p:nvPr>
          </p:nvSpPr>
          <p:spPr>
            <a:xfrm>
              <a:off x="2382315" y="520689"/>
              <a:ext cx="639895" cy="639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99" name="Text8"/>
            <p:cNvSpPr txBox="1"/>
            <p:nvPr>
              <p:custDataLst>
                <p:tags r:id="rId10"/>
              </p:custDataLst>
            </p:nvPr>
          </p:nvSpPr>
          <p:spPr>
            <a:xfrm>
              <a:off x="3451091" y="581279"/>
              <a:ext cx="6388747" cy="579306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学校管理与协作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3352432" y="581279"/>
              <a:ext cx="110381" cy="57930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1" name="Text12"/>
          <p:cNvGrpSpPr/>
          <p:nvPr>
            <p:custDataLst>
              <p:tags r:id="rId6"/>
            </p:custDataLst>
          </p:nvPr>
        </p:nvGrpSpPr>
        <p:grpSpPr>
          <a:xfrm>
            <a:off x="4289384" y="4351350"/>
            <a:ext cx="7450674" cy="639896"/>
            <a:chOff x="2389164" y="520689"/>
            <a:chExt cx="7450674" cy="639896"/>
          </a:xfrm>
        </p:grpSpPr>
        <p:sp>
          <p:nvSpPr>
            <p:cNvPr id="102" name="Text10"/>
            <p:cNvSpPr txBox="1"/>
            <p:nvPr>
              <p:custDataLst>
                <p:tags r:id="rId7"/>
              </p:custDataLst>
            </p:nvPr>
          </p:nvSpPr>
          <p:spPr>
            <a:xfrm>
              <a:off x="2389164" y="520689"/>
              <a:ext cx="639895" cy="639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103" name="Text11"/>
            <p:cNvSpPr txBox="1"/>
            <p:nvPr>
              <p:custDataLst>
                <p:tags r:id="rId8"/>
              </p:custDataLst>
            </p:nvPr>
          </p:nvSpPr>
          <p:spPr>
            <a:xfrm>
              <a:off x="3451091" y="581279"/>
              <a:ext cx="6388747" cy="579306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总结与展望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3352432" y="581279"/>
              <a:ext cx="110381" cy="57930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8217" y="2818474"/>
            <a:ext cx="3709237" cy="3966105"/>
            <a:chOff x="7115173" y="1414924"/>
            <a:chExt cx="5076828" cy="5428403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0" r="4827" b="50000"/>
            <a:stretch>
              <a:fillRect/>
            </a:stretch>
          </p:blipFill>
          <p:spPr>
            <a:xfrm>
              <a:off x="7115173" y="3043623"/>
              <a:ext cx="5076828" cy="3799704"/>
            </a:xfrm>
            <a:prstGeom prst="rect">
              <a:avLst/>
            </a:pr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3" t="19253" r="38650" b="19193"/>
            <a:stretch>
              <a:fillRect/>
            </a:stretch>
          </p:blipFill>
          <p:spPr>
            <a:xfrm>
              <a:off x="8161789" y="1414924"/>
              <a:ext cx="2930697" cy="4195167"/>
            </a:xfrm>
            <a:prstGeom prst="rect">
              <a:avLst/>
            </a:prstGeom>
            <a:effectLst>
              <a:outerShdw blurRad="50800" dist="38100" dir="5400000" algn="t" rotWithShape="0">
                <a:schemeClr val="accent1">
                  <a:lumMod val="50000"/>
                  <a:alpha val="84000"/>
                </a:schemeClr>
              </a:outerShdw>
            </a:effectLst>
          </p:spPr>
        </p:pic>
      </p:grpSp>
    </p:spTree>
    <p:custDataLst>
      <p:custData r:id="rId1"/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/>
          <p:cNvGrpSpPr/>
          <p:nvPr/>
        </p:nvGrpSpPr>
        <p:grpSpPr>
          <a:xfrm>
            <a:off x="-342900" y="1122809"/>
            <a:ext cx="5200650" cy="5652780"/>
            <a:chOff x="7905769" y="1757268"/>
            <a:chExt cx="4695806" cy="510404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69" y="1757268"/>
              <a:ext cx="4695806" cy="4275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3" t="19253" r="38650" b="19193"/>
            <a:stretch>
              <a:fillRect/>
            </a:stretch>
          </p:blipFill>
          <p:spPr>
            <a:xfrm>
              <a:off x="8911705" y="3019376"/>
              <a:ext cx="2683935" cy="3841938"/>
            </a:xfrm>
            <a:prstGeom prst="rect">
              <a:avLst/>
            </a:prstGeom>
            <a:effectLst/>
          </p:spPr>
        </p:pic>
      </p:grpSp>
      <p:sp>
        <p:nvSpPr>
          <p:cNvPr id="13" name="Text1"/>
          <p:cNvSpPr txBox="1"/>
          <p:nvPr>
            <p:custDataLst>
              <p:tags r:id="rId3"/>
            </p:custDataLst>
          </p:nvPr>
        </p:nvSpPr>
        <p:spPr>
          <a:xfrm>
            <a:off x="10209531" y="970754"/>
            <a:ext cx="1904999" cy="1259734"/>
          </a:xfrm>
          <a:prstGeom prst="rect">
            <a:avLst/>
          </a:prstGeom>
          <a:noFill/>
        </p:spPr>
        <p:txBody>
          <a:bodyPr wrap="square" rtlCol="0" anchor="ctr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4" name="Text2"/>
          <p:cNvSpPr txBox="1"/>
          <p:nvPr>
            <p:custDataLst>
              <p:tags r:id="rId4"/>
            </p:custDataLst>
          </p:nvPr>
        </p:nvSpPr>
        <p:spPr>
          <a:xfrm>
            <a:off x="3743668" y="2372760"/>
            <a:ext cx="7617116" cy="18815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引言与背景</a:t>
            </a:r>
          </a:p>
        </p:txBody>
      </p:sp>
      <p:sp>
        <p:nvSpPr>
          <p:cNvPr id="15" name="Text3"/>
          <p:cNvSpPr txBox="1"/>
          <p:nvPr>
            <p:custDataLst>
              <p:tags r:id="rId5"/>
            </p:custDataLst>
          </p:nvPr>
        </p:nvSpPr>
        <p:spPr>
          <a:xfrm>
            <a:off x="3743033" y="4322845"/>
            <a:ext cx="7617116" cy="74803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Introduction and Background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306685" y="2159269"/>
            <a:ext cx="1054099" cy="213491"/>
            <a:chOff x="1634193" y="3957282"/>
            <a:chExt cx="1054099" cy="213491"/>
          </a:xfrm>
        </p:grpSpPr>
        <p:sp>
          <p:nvSpPr>
            <p:cNvPr id="20" name="箭头: V 形 19"/>
            <p:cNvSpPr/>
            <p:nvPr/>
          </p:nvSpPr>
          <p:spPr>
            <a:xfrm>
              <a:off x="1634193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V 形 20"/>
            <p:cNvSpPr/>
            <p:nvPr/>
          </p:nvSpPr>
          <p:spPr>
            <a:xfrm>
              <a:off x="1931584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V 形 21"/>
            <p:cNvSpPr/>
            <p:nvPr/>
          </p:nvSpPr>
          <p:spPr>
            <a:xfrm>
              <a:off x="2228975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2526366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shape 2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3" y="-5614910"/>
            <a:ext cx="937853" cy="12167674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"/>
          <p:cNvPicPr>
            <a:picLocks noChangeAspect="1"/>
          </p:cNvPicPr>
          <p:nvPr/>
        </p:nvPicPr>
        <p:blipFill>
          <a:blip r:embed="rId2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5" y="-5614910"/>
            <a:ext cx="937853" cy="12167674"/>
          </a:xfrm>
          <a:prstGeom prst="rect">
            <a:avLst/>
          </a:prstGeom>
        </p:spPr>
      </p:pic>
      <p:sp>
        <p:nvSpPr>
          <p:cNvPr id="20" name="Text1">
            <a:extLst>
              <a:ext uri="{FF2B5EF4-FFF2-40B4-BE49-F238E27FC236}">
                <a16:creationId xmlns:a16="http://schemas.microsoft.com/office/drawing/2014/main" id="{59F80780-62BE-290A-1899-1C418ED61E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88777" y="3495183"/>
            <a:ext cx="3408834" cy="30291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2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F057289E-05B6-5ACC-58C6-31C1A3107D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6227" y="1574819"/>
            <a:ext cx="2282306" cy="2621965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96900" dir="16200000" rotWithShape="0">
              <a:schemeClr val="accent1">
                <a:lumMod val="60000"/>
                <a:lumOff val="40000"/>
                <a:alpha val="21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3">
            <a:extLst>
              <a:ext uri="{FF2B5EF4-FFF2-40B4-BE49-F238E27FC236}">
                <a16:creationId xmlns:a16="http://schemas.microsoft.com/office/drawing/2014/main" id="{510A4B62-7DE7-94F9-C45D-741F5E52A8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32618" y="3150399"/>
            <a:ext cx="2049522" cy="3987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流浪动物数量增加</a:t>
            </a:r>
          </a:p>
        </p:txBody>
      </p:sp>
      <p:sp>
        <p:nvSpPr>
          <p:cNvPr id="6" name="Text4">
            <a:extLst>
              <a:ext uri="{FF2B5EF4-FFF2-40B4-BE49-F238E27FC236}">
                <a16:creationId xmlns:a16="http://schemas.microsoft.com/office/drawing/2014/main" id="{DC8ECBE5-1163-5004-E56C-F263EE3260D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7660" y="3495183"/>
            <a:ext cx="3408834" cy="30291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2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Text5">
            <a:extLst>
              <a:ext uri="{FF2B5EF4-FFF2-40B4-BE49-F238E27FC236}">
                <a16:creationId xmlns:a16="http://schemas.microsoft.com/office/drawing/2014/main" id="{A234DD78-376E-56F8-340B-D5D633AC055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247660" y="6530403"/>
            <a:ext cx="3421364" cy="224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6">
            <a:extLst>
              <a:ext uri="{FF2B5EF4-FFF2-40B4-BE49-F238E27FC236}">
                <a16:creationId xmlns:a16="http://schemas.microsoft.com/office/drawing/2014/main" id="{9A3AFFFC-C73E-696A-AF27-0720887FC8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54847" y="1574819"/>
            <a:ext cx="2282306" cy="2621965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tx2"/>
          </a:solidFill>
          <a:ln w="6350">
            <a:noFill/>
          </a:ln>
          <a:effectLst>
            <a:outerShdw blurRad="596900" dir="16200000" rotWithShape="0">
              <a:schemeClr val="accent1">
                <a:lumMod val="60000"/>
                <a:lumOff val="40000"/>
                <a:alpha val="21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7">
            <a:extLst>
              <a:ext uri="{FF2B5EF4-FFF2-40B4-BE49-F238E27FC236}">
                <a16:creationId xmlns:a16="http://schemas.microsoft.com/office/drawing/2014/main" id="{0FA23AE8-A0FE-D90B-52C6-2800F017FBB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5594" y="4379278"/>
            <a:ext cx="3124464" cy="19404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近年来，校园内流浪猫狗数量显著增加，尤其在天气转暖时更为明显。这些动物以校园为家，四处活动，成为师生日常生活中的一部分。</a:t>
            </a:r>
          </a:p>
        </p:txBody>
      </p:sp>
      <p:sp>
        <p:nvSpPr>
          <p:cNvPr id="10" name="Shape1">
            <a:extLst>
              <a:ext uri="{FF2B5EF4-FFF2-40B4-BE49-F238E27FC236}">
                <a16:creationId xmlns:a16="http://schemas.microsoft.com/office/drawing/2014/main" id="{9D8B783D-8DC4-55C4-4740-00644884BBD3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99176" y="2151810"/>
            <a:ext cx="716400" cy="701967"/>
          </a:xfrm>
          <a:custGeom>
            <a:avLst/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21CCB388-9FBF-5C75-3220-65C5D057190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56708" y="3150399"/>
            <a:ext cx="2078582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师生互动行为</a:t>
            </a:r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7A869148-7095-CDA5-CC55-C2F6A546B64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380929" y="3495183"/>
            <a:ext cx="3408834" cy="30291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2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Text10">
            <a:extLst>
              <a:ext uri="{FF2B5EF4-FFF2-40B4-BE49-F238E27FC236}">
                <a16:creationId xmlns:a16="http://schemas.microsoft.com/office/drawing/2014/main" id="{1FDAE48D-0C3F-51B5-BD1A-5F12E4E62235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4370309" y="6530403"/>
            <a:ext cx="340883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11">
            <a:extLst>
              <a:ext uri="{FF2B5EF4-FFF2-40B4-BE49-F238E27FC236}">
                <a16:creationId xmlns:a16="http://schemas.microsoft.com/office/drawing/2014/main" id="{F1172C54-7B2D-F35F-D2B0-D15E8ACCE7D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549117" y="4379278"/>
            <a:ext cx="3090174" cy="19404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许多师生出于爱心，会主动投喂或逗弄流浪动物，但这种行为可能带来一系列安全隐患和卫生问题。</a:t>
            </a:r>
          </a:p>
        </p:txBody>
      </p:sp>
      <p:sp>
        <p:nvSpPr>
          <p:cNvPr id="15" name="Shape2">
            <a:extLst>
              <a:ext uri="{FF2B5EF4-FFF2-40B4-BE49-F238E27FC236}">
                <a16:creationId xmlns:a16="http://schemas.microsoft.com/office/drawing/2014/main" id="{CDEA1BB1-6F50-2669-3EB1-A37A3FC84DDA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5737793" y="2151810"/>
            <a:ext cx="716400" cy="701967"/>
          </a:xfrm>
          <a:custGeom>
            <a:avLst/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12">
            <a:extLst>
              <a:ext uri="{FF2B5EF4-FFF2-40B4-BE49-F238E27FC236}">
                <a16:creationId xmlns:a16="http://schemas.microsoft.com/office/drawing/2014/main" id="{5667C574-62AB-E4B7-5E9C-397FD0852ED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957354" y="1574819"/>
            <a:ext cx="2282306" cy="2621965"/>
          </a:xfrm>
          <a:custGeom>
            <a:avLst/>
            <a:gdLst>
              <a:gd name="connsiteX0" fmla="*/ 1189452 w 2282306"/>
              <a:gd name="connsiteY0" fmla="*/ 11393 h 2621965"/>
              <a:gd name="connsiteX1" fmla="*/ 2222605 w 2282306"/>
              <a:gd name="connsiteY1" fmla="*/ 527970 h 2621965"/>
              <a:gd name="connsiteX2" fmla="*/ 2282306 w 2282306"/>
              <a:gd name="connsiteY2" fmla="*/ 624568 h 2621965"/>
              <a:gd name="connsiteX3" fmla="*/ 2282306 w 2282306"/>
              <a:gd name="connsiteY3" fmla="*/ 1997397 h 2621965"/>
              <a:gd name="connsiteX4" fmla="*/ 2222605 w 2282306"/>
              <a:gd name="connsiteY4" fmla="*/ 2093995 h 2621965"/>
              <a:gd name="connsiteX5" fmla="*/ 1189452 w 2282306"/>
              <a:gd name="connsiteY5" fmla="*/ 2610572 h 2621965"/>
              <a:gd name="connsiteX6" fmla="*/ 1092854 w 2282306"/>
              <a:gd name="connsiteY6" fmla="*/ 2610572 h 2621965"/>
              <a:gd name="connsiteX7" fmla="*/ 59701 w 2282306"/>
              <a:gd name="connsiteY7" fmla="*/ 2093995 h 2621965"/>
              <a:gd name="connsiteX8" fmla="*/ 0 w 2282306"/>
              <a:gd name="connsiteY8" fmla="*/ 1997397 h 2621965"/>
              <a:gd name="connsiteX9" fmla="*/ 0 w 2282306"/>
              <a:gd name="connsiteY9" fmla="*/ 624568 h 2621965"/>
              <a:gd name="connsiteX10" fmla="*/ 59701 w 2282306"/>
              <a:gd name="connsiteY10" fmla="*/ 527970 h 2621965"/>
              <a:gd name="connsiteX11" fmla="*/ 1092854 w 2282306"/>
              <a:gd name="connsiteY11" fmla="*/ 11393 h 2621965"/>
              <a:gd name="connsiteX12" fmla="*/ 1189452 w 2282306"/>
              <a:gd name="connsiteY12" fmla="*/ 11393 h 26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2306" h="2621965">
                <a:moveTo>
                  <a:pt x="1189452" y="11393"/>
                </a:moveTo>
                <a:lnTo>
                  <a:pt x="2222605" y="527970"/>
                </a:lnTo>
                <a:cubicBezTo>
                  <a:pt x="2259202" y="546268"/>
                  <a:pt x="2282306" y="583651"/>
                  <a:pt x="2282306" y="624568"/>
                </a:cubicBezTo>
                <a:lnTo>
                  <a:pt x="2282306" y="1997397"/>
                </a:lnTo>
                <a:cubicBezTo>
                  <a:pt x="2282306" y="2038314"/>
                  <a:pt x="2259202" y="2075697"/>
                  <a:pt x="2222605" y="2093995"/>
                </a:cubicBezTo>
                <a:lnTo>
                  <a:pt x="1189452" y="2610572"/>
                </a:lnTo>
                <a:cubicBezTo>
                  <a:pt x="1159072" y="2625763"/>
                  <a:pt x="1123234" y="2625763"/>
                  <a:pt x="1092854" y="2610572"/>
                </a:cubicBezTo>
                <a:lnTo>
                  <a:pt x="59701" y="2093995"/>
                </a:lnTo>
                <a:cubicBezTo>
                  <a:pt x="23104" y="2075697"/>
                  <a:pt x="0" y="2038314"/>
                  <a:pt x="0" y="1997397"/>
                </a:cubicBezTo>
                <a:lnTo>
                  <a:pt x="0" y="624568"/>
                </a:lnTo>
                <a:cubicBezTo>
                  <a:pt x="0" y="583651"/>
                  <a:pt x="23104" y="546268"/>
                  <a:pt x="59701" y="527970"/>
                </a:cubicBezTo>
                <a:lnTo>
                  <a:pt x="1092854" y="11393"/>
                </a:lnTo>
                <a:cubicBezTo>
                  <a:pt x="1123234" y="-3797"/>
                  <a:pt x="1159072" y="-3797"/>
                  <a:pt x="1189452" y="11393"/>
                </a:cubicBezTo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96900" dir="16200000" rotWithShape="0">
              <a:schemeClr val="accent1">
                <a:lumMod val="60000"/>
                <a:lumOff val="40000"/>
                <a:alpha val="21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13">
            <a:extLst>
              <a:ext uri="{FF2B5EF4-FFF2-40B4-BE49-F238E27FC236}">
                <a16:creationId xmlns:a16="http://schemas.microsoft.com/office/drawing/2014/main" id="{6D039D0F-1E15-EF73-4CF0-80D725539EB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73741" y="3150399"/>
            <a:ext cx="2049530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问题严重性</a:t>
            </a:r>
          </a:p>
        </p:txBody>
      </p:sp>
      <p:sp>
        <p:nvSpPr>
          <p:cNvPr id="18" name="Shape3">
            <a:extLst>
              <a:ext uri="{FF2B5EF4-FFF2-40B4-BE49-F238E27FC236}">
                <a16:creationId xmlns:a16="http://schemas.microsoft.com/office/drawing/2014/main" id="{65903CAA-2B0B-A048-23DD-AE2AFB7B4F6E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9740303" y="2151810"/>
            <a:ext cx="716400" cy="701967"/>
          </a:xfrm>
          <a:custGeom>
            <a:avLst/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14">
            <a:extLst>
              <a:ext uri="{FF2B5EF4-FFF2-40B4-BE49-F238E27FC236}">
                <a16:creationId xmlns:a16="http://schemas.microsoft.com/office/drawing/2014/main" id="{DA428AFD-8989-B680-4A15-F54D49CBD28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535693" y="4379278"/>
            <a:ext cx="3102476" cy="19404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流浪动物的聚集不仅影响校园环境整洁，还可能传播疾病，甚至引发伤人事件，亟需引起重视。</a:t>
            </a:r>
          </a:p>
        </p:txBody>
      </p:sp>
      <p:cxnSp>
        <p:nvCxnSpPr>
          <p:cNvPr id="21" name="Text15">
            <a:extLst>
              <a:ext uri="{FF2B5EF4-FFF2-40B4-BE49-F238E27FC236}">
                <a16:creationId xmlns:a16="http://schemas.microsoft.com/office/drawing/2014/main" id="{FADE2E31-7F15-39AE-111A-83C583E105FD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388777" y="6530403"/>
            <a:ext cx="340883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16">
            <a:extLst>
              <a:ext uri="{FF2B5EF4-FFF2-40B4-BE49-F238E27FC236}">
                <a16:creationId xmlns:a16="http://schemas.microsoft.com/office/drawing/2014/main" id="{4527063B-7E42-E70D-7B8F-2E406B4C115F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校园流浪动物现状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5690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 rot="2629861">
            <a:off x="6405452" y="874422"/>
            <a:ext cx="5133148" cy="5133148"/>
            <a:chOff x="3979486" y="1575504"/>
            <a:chExt cx="4233028" cy="4233028"/>
          </a:xfrm>
        </p:grpSpPr>
        <p:sp>
          <p:nvSpPr>
            <p:cNvPr id="3" name="椭圆 2"/>
            <p:cNvSpPr/>
            <p:nvPr>
              <p:custDataLst>
                <p:tags r:id="rId17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8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4"/>
            </p:custDataLst>
          </p:nvPr>
        </p:nvGrpSpPr>
        <p:grpSpPr>
          <a:xfrm rot="2629861" flipV="1">
            <a:off x="6405452" y="874422"/>
            <a:ext cx="5133148" cy="5133148"/>
            <a:chOff x="3979486" y="1575504"/>
            <a:chExt cx="4233028" cy="4233028"/>
          </a:xfrm>
        </p:grpSpPr>
        <p:sp>
          <p:nvSpPr>
            <p:cNvPr id="34" name="椭圆 33"/>
            <p:cNvSpPr/>
            <p:nvPr>
              <p:custDataLst>
                <p:tags r:id="rId15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16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5"/>
            </p:custDataLst>
          </p:nvPr>
        </p:nvGrpSpPr>
        <p:grpSpPr>
          <a:xfrm rot="8029862">
            <a:off x="6405452" y="874422"/>
            <a:ext cx="5133148" cy="5133148"/>
            <a:chOff x="3979486" y="1575504"/>
            <a:chExt cx="4233028" cy="4233028"/>
          </a:xfrm>
        </p:grpSpPr>
        <p:sp>
          <p:nvSpPr>
            <p:cNvPr id="51" name="椭圆 50"/>
            <p:cNvSpPr/>
            <p:nvPr>
              <p:custDataLst>
                <p:tags r:id="rId13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14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>
            <p:custDataLst>
              <p:tags r:id="rId6"/>
            </p:custDataLst>
          </p:nvPr>
        </p:nvSpPr>
        <p:spPr>
          <a:xfrm rot="8029862" flipV="1">
            <a:off x="6405452" y="874422"/>
            <a:ext cx="5133148" cy="5133148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4000"/>
                  </a:schemeClr>
                </a:gs>
                <a:gs pos="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>
            <p:custDataLst>
              <p:tags r:id="rId7"/>
            </p:custDataLst>
          </p:nvPr>
        </p:nvSpPr>
        <p:spPr>
          <a:xfrm rot="8029862" flipV="1">
            <a:off x="6605888" y="1094658"/>
            <a:ext cx="4712880" cy="471288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60000"/>
                  </a:schemeClr>
                </a:gs>
                <a:gs pos="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73FCDC4-1144-3EEE-DFA3-C5A4430242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-3974" y="1"/>
            <a:ext cx="713613" cy="649863"/>
          </a:xfrm>
          <a:custGeom>
            <a:avLst/>
            <a:gdLst>
              <a:gd name="connsiteX0" fmla="*/ 0 w 713613"/>
              <a:gd name="connsiteY0" fmla="*/ 0 h 649863"/>
              <a:gd name="connsiteX1" fmla="*/ 713613 w 713613"/>
              <a:gd name="connsiteY1" fmla="*/ 0 h 649863"/>
              <a:gd name="connsiteX2" fmla="*/ 702694 w 713613"/>
              <a:gd name="connsiteY2" fmla="*/ 108315 h 649863"/>
              <a:gd name="connsiteX3" fmla="*/ 38237 w 713613"/>
              <a:gd name="connsiteY3" fmla="*/ 649863 h 649863"/>
              <a:gd name="connsiteX4" fmla="*/ 0 w 713613"/>
              <a:gd name="connsiteY4" fmla="*/ 646008 h 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13" h="649863">
                <a:moveTo>
                  <a:pt x="0" y="0"/>
                </a:moveTo>
                <a:lnTo>
                  <a:pt x="713613" y="0"/>
                </a:lnTo>
                <a:lnTo>
                  <a:pt x="702694" y="108315"/>
                </a:lnTo>
                <a:cubicBezTo>
                  <a:pt x="639451" y="417376"/>
                  <a:pt x="365994" y="649863"/>
                  <a:pt x="38237" y="649863"/>
                </a:cubicBezTo>
                <a:lnTo>
                  <a:pt x="0" y="646008"/>
                </a:ln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1">
            <a:extLst>
              <a:ext uri="{FF2B5EF4-FFF2-40B4-BE49-F238E27FC236}">
                <a16:creationId xmlns:a16="http://schemas.microsoft.com/office/drawing/2014/main" id="{B1B9E80F-3302-AA26-B084-1875D01CBA0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3400" y="2028852"/>
            <a:ext cx="5347349" cy="440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1.国内高校案例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据调查，某高校因师生投喂导致流浪猫数量在一年内增长40%，相关投诉增加25%，凸显问题的严重性。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2.国际管理经验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欧美部分高校采取TNR（捕捉-绝育-放归）措施配合禁喂政策，有效控制流浪动物数量，值得借鉴。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3.师生认知调查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问卷显示，65%的师生不了解投喂危害，80%支持开展相关宣传教育，表明科普工作的重要性。</a:t>
            </a:r>
          </a:p>
        </p:txBody>
      </p:sp>
      <p:sp>
        <p:nvSpPr>
          <p:cNvPr id="18" name="Text2">
            <a:extLst>
              <a:ext uri="{FF2B5EF4-FFF2-40B4-BE49-F238E27FC236}">
                <a16:creationId xmlns:a16="http://schemas.microsoft.com/office/drawing/2014/main" id="{A22AB126-A7A0-3A3A-6CAE-01ADA5ABB7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2233" y="552968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相关研究与数据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D8997C1-87D8-2BBC-0CA6-0B8C82EC753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262202" y="5938393"/>
            <a:ext cx="929798" cy="921859"/>
          </a:xfrm>
          <a:custGeom>
            <a:avLst/>
            <a:gdLst>
              <a:gd name="connsiteX0" fmla="*/ 676289 w 929798"/>
              <a:gd name="connsiteY0" fmla="*/ 0 h 921859"/>
              <a:gd name="connsiteX1" fmla="*/ 812585 w 929798"/>
              <a:gd name="connsiteY1" fmla="*/ 13740 h 921859"/>
              <a:gd name="connsiteX2" fmla="*/ 929798 w 929798"/>
              <a:gd name="connsiteY2" fmla="*/ 50125 h 921859"/>
              <a:gd name="connsiteX3" fmla="*/ 929798 w 929798"/>
              <a:gd name="connsiteY3" fmla="*/ 921859 h 921859"/>
              <a:gd name="connsiteX4" fmla="*/ 47660 w 929798"/>
              <a:gd name="connsiteY4" fmla="*/ 921859 h 921859"/>
              <a:gd name="connsiteX5" fmla="*/ 13740 w 929798"/>
              <a:gd name="connsiteY5" fmla="*/ 812585 h 921859"/>
              <a:gd name="connsiteX6" fmla="*/ 0 w 929798"/>
              <a:gd name="connsiteY6" fmla="*/ 676289 h 921859"/>
              <a:gd name="connsiteX7" fmla="*/ 676289 w 929798"/>
              <a:gd name="connsiteY7" fmla="*/ 0 h 9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798" h="921859">
                <a:moveTo>
                  <a:pt x="676289" y="0"/>
                </a:moveTo>
                <a:cubicBezTo>
                  <a:pt x="722977" y="0"/>
                  <a:pt x="768560" y="4731"/>
                  <a:pt x="812585" y="13740"/>
                </a:cubicBezTo>
                <a:lnTo>
                  <a:pt x="929798" y="50125"/>
                </a:lnTo>
                <a:lnTo>
                  <a:pt x="929798" y="921859"/>
                </a:lnTo>
                <a:lnTo>
                  <a:pt x="47660" y="921859"/>
                </a:lnTo>
                <a:lnTo>
                  <a:pt x="13740" y="812585"/>
                </a:lnTo>
                <a:cubicBezTo>
                  <a:pt x="4731" y="768560"/>
                  <a:pt x="0" y="722977"/>
                  <a:pt x="0" y="676289"/>
                </a:cubicBezTo>
                <a:cubicBezTo>
                  <a:pt x="0" y="302785"/>
                  <a:pt x="302785" y="0"/>
                  <a:pt x="676289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1">
            <a:extLst>
              <a:ext uri="{FF2B5EF4-FFF2-40B4-BE49-F238E27FC236}">
                <a16:creationId xmlns:a16="http://schemas.microsoft.com/office/drawing/2014/main" id="{6BE35DDC-32C1-65CB-30B7-8CFFEDF99F3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962886" y="1360170"/>
            <a:ext cx="4018280" cy="4137660"/>
          </a:xfrm>
          <a:prstGeom prst="ellipse">
            <a:avLst/>
          </a:prstGeom>
          <a:blipFill>
            <a:blip r:embed="rId21"/>
            <a:stretch>
              <a:fillRect t="-10697" b="-106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7285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2"/>
          <p:cNvPicPr>
            <a:picLocks noChangeAspect="1"/>
          </p:cNvPicPr>
          <p:nvPr/>
        </p:nvPicPr>
        <p:blipFill>
          <a:blip r:embed="rId59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5400000" flipV="1">
            <a:off x="5627075" y="305237"/>
            <a:ext cx="937853" cy="12167674"/>
          </a:xfrm>
          <a:prstGeom prst="rect">
            <a:avLst/>
          </a:prstGeom>
        </p:spPr>
      </p:pic>
      <p:sp>
        <p:nvSpPr>
          <p:cNvPr id="2" name="Text1">
            <a:extLst>
              <a:ext uri="{FF2B5EF4-FFF2-40B4-BE49-F238E27FC236}">
                <a16:creationId xmlns:a16="http://schemas.microsoft.com/office/drawing/2014/main" id="{69ACAE9B-F7B3-8400-4600-851206C449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投喂行为的危害</a:t>
            </a:r>
          </a:p>
        </p:txBody>
      </p:sp>
      <p:cxnSp>
        <p:nvCxnSpPr>
          <p:cNvPr id="4" name="Text2">
            <a:extLst>
              <a:ext uri="{FF2B5EF4-FFF2-40B4-BE49-F238E27FC236}">
                <a16:creationId xmlns:a16="http://schemas.microsoft.com/office/drawing/2014/main" id="{6CBC2042-08B9-F90F-EFC8-602F975042B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259163" y="2763912"/>
            <a:ext cx="0" cy="785339"/>
          </a:xfrm>
          <a:prstGeom prst="line">
            <a:avLst/>
          </a:prstGeom>
          <a:ln w="3492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3">
            <a:extLst>
              <a:ext uri="{FF2B5EF4-FFF2-40B4-BE49-F238E27FC236}">
                <a16:creationId xmlns:a16="http://schemas.microsoft.com/office/drawing/2014/main" id="{F92259B5-A0F9-5A53-ABEC-5C237860099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770063" y="2017486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Text4">
            <a:extLst>
              <a:ext uri="{FF2B5EF4-FFF2-40B4-BE49-F238E27FC236}">
                <a16:creationId xmlns:a16="http://schemas.microsoft.com/office/drawing/2014/main" id="{78472846-8F33-19B6-9347-5A7D05EC81E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3214273" y="2734050"/>
            <a:ext cx="0" cy="815201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5">
            <a:extLst>
              <a:ext uri="{FF2B5EF4-FFF2-40B4-BE49-F238E27FC236}">
                <a16:creationId xmlns:a16="http://schemas.microsoft.com/office/drawing/2014/main" id="{4A97A7BC-EB75-DFAD-97C4-9A9D3AB11F1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2716031" y="1671630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Text6">
            <a:extLst>
              <a:ext uri="{FF2B5EF4-FFF2-40B4-BE49-F238E27FC236}">
                <a16:creationId xmlns:a16="http://schemas.microsoft.com/office/drawing/2014/main" id="{DDA1A6E7-7719-29E2-D3EB-EB0C8820F51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5129658" y="2763912"/>
            <a:ext cx="0" cy="785339"/>
          </a:xfrm>
          <a:prstGeom prst="line">
            <a:avLst/>
          </a:prstGeom>
          <a:ln w="3492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7">
            <a:extLst>
              <a:ext uri="{FF2B5EF4-FFF2-40B4-BE49-F238E27FC236}">
                <a16:creationId xmlns:a16="http://schemas.microsoft.com/office/drawing/2014/main" id="{D0D004AC-1993-7471-DAD6-7ED91C2891C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4640558" y="2017486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Text8">
            <a:extLst>
              <a:ext uri="{FF2B5EF4-FFF2-40B4-BE49-F238E27FC236}">
                <a16:creationId xmlns:a16="http://schemas.microsoft.com/office/drawing/2014/main" id="{1DDDB980-EC1E-46A6-B181-DDE0EB6C3A09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H="1">
            <a:off x="7048032" y="2734050"/>
            <a:ext cx="0" cy="688293"/>
          </a:xfrm>
          <a:prstGeom prst="line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9">
            <a:extLst>
              <a:ext uri="{FF2B5EF4-FFF2-40B4-BE49-F238E27FC236}">
                <a16:creationId xmlns:a16="http://schemas.microsoft.com/office/drawing/2014/main" id="{A4D051E3-848C-BC29-6AC4-E46ED9E61A2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>
            <a:off x="6546228" y="1671630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10">
            <a:extLst>
              <a:ext uri="{FF2B5EF4-FFF2-40B4-BE49-F238E27FC236}">
                <a16:creationId xmlns:a16="http://schemas.microsoft.com/office/drawing/2014/main" id="{8995501B-80B7-584E-28B7-67BA3BF33D0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36983" y="3278592"/>
            <a:ext cx="471788" cy="471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11">
            <a:extLst>
              <a:ext uri="{FF2B5EF4-FFF2-40B4-BE49-F238E27FC236}">
                <a16:creationId xmlns:a16="http://schemas.microsoft.com/office/drawing/2014/main" id="{2A3AC760-439A-9B26-BDBE-154AA946966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979389" y="3278592"/>
            <a:ext cx="471788" cy="471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12">
            <a:extLst>
              <a:ext uri="{FF2B5EF4-FFF2-40B4-BE49-F238E27FC236}">
                <a16:creationId xmlns:a16="http://schemas.microsoft.com/office/drawing/2014/main" id="{F459ABCD-9432-9D50-E7A2-1A49CB23095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906467" y="3278592"/>
            <a:ext cx="471788" cy="471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13">
            <a:extLst>
              <a:ext uri="{FF2B5EF4-FFF2-40B4-BE49-F238E27FC236}">
                <a16:creationId xmlns:a16="http://schemas.microsoft.com/office/drawing/2014/main" id="{3B823D61-D6CE-BB30-D0E6-5DA5AE6620D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812138" y="3278592"/>
            <a:ext cx="471788" cy="4717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Shape1">
            <a:extLst>
              <a:ext uri="{FF2B5EF4-FFF2-40B4-BE49-F238E27FC236}">
                <a16:creationId xmlns:a16="http://schemas.microsoft.com/office/drawing/2014/main" id="{063C677F-E7FE-8BBC-F93B-DCBCE2F92A8A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6855318" y="1978699"/>
            <a:ext cx="385428" cy="385428"/>
            <a:chOff x="1928427" y="-1529876"/>
            <a:chExt cx="1960563" cy="1960563"/>
          </a:xfrm>
          <a:solidFill>
            <a:schemeClr val="bg1"/>
          </a:solidFill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CF17214-ECEE-D246-F3CC-632ECA0EF66B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3200014" y="-256700"/>
              <a:ext cx="265113" cy="260350"/>
            </a:xfrm>
            <a:custGeom>
              <a:avLst/>
              <a:gdLst>
                <a:gd name="T0" fmla="*/ 78 w 156"/>
                <a:gd name="T1" fmla="*/ 0 h 154"/>
                <a:gd name="T2" fmla="*/ 0 w 156"/>
                <a:gd name="T3" fmla="*/ 77 h 154"/>
                <a:gd name="T4" fmla="*/ 78 w 156"/>
                <a:gd name="T5" fmla="*/ 154 h 154"/>
                <a:gd name="T6" fmla="*/ 156 w 156"/>
                <a:gd name="T7" fmla="*/ 77 h 154"/>
                <a:gd name="T8" fmla="*/ 78 w 156"/>
                <a:gd name="T9" fmla="*/ 0 h 154"/>
                <a:gd name="T10" fmla="*/ 78 w 156"/>
                <a:gd name="T11" fmla="*/ 116 h 154"/>
                <a:gd name="T12" fmla="*/ 39 w 156"/>
                <a:gd name="T13" fmla="*/ 77 h 154"/>
                <a:gd name="T14" fmla="*/ 78 w 156"/>
                <a:gd name="T15" fmla="*/ 39 h 154"/>
                <a:gd name="T16" fmla="*/ 117 w 156"/>
                <a:gd name="T17" fmla="*/ 77 h 154"/>
                <a:gd name="T18" fmla="*/ 78 w 156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6" y="120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9897FD7-D344-9E40-8687-F0B2726ABEBA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2350702" y="-256700"/>
              <a:ext cx="263525" cy="260350"/>
            </a:xfrm>
            <a:custGeom>
              <a:avLst/>
              <a:gdLst>
                <a:gd name="T0" fmla="*/ 78 w 155"/>
                <a:gd name="T1" fmla="*/ 0 h 154"/>
                <a:gd name="T2" fmla="*/ 0 w 155"/>
                <a:gd name="T3" fmla="*/ 77 h 154"/>
                <a:gd name="T4" fmla="*/ 78 w 155"/>
                <a:gd name="T5" fmla="*/ 154 h 154"/>
                <a:gd name="T6" fmla="*/ 155 w 155"/>
                <a:gd name="T7" fmla="*/ 77 h 154"/>
                <a:gd name="T8" fmla="*/ 78 w 155"/>
                <a:gd name="T9" fmla="*/ 0 h 154"/>
                <a:gd name="T10" fmla="*/ 78 w 155"/>
                <a:gd name="T11" fmla="*/ 116 h 154"/>
                <a:gd name="T12" fmla="*/ 39 w 155"/>
                <a:gd name="T13" fmla="*/ 77 h 154"/>
                <a:gd name="T14" fmla="*/ 78 w 155"/>
                <a:gd name="T15" fmla="*/ 39 h 154"/>
                <a:gd name="T16" fmla="*/ 117 w 155"/>
                <a:gd name="T17" fmla="*/ 77 h 154"/>
                <a:gd name="T18" fmla="*/ 78 w 155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6BB3142-92D8-8FAF-9BC2-2AF47DE9455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2711064" y="-288450"/>
              <a:ext cx="393700" cy="65088"/>
            </a:xfrm>
            <a:custGeom>
              <a:avLst/>
              <a:gdLst>
                <a:gd name="T0" fmla="*/ 213 w 232"/>
                <a:gd name="T1" fmla="*/ 0 h 38"/>
                <a:gd name="T2" fmla="*/ 20 w 232"/>
                <a:gd name="T3" fmla="*/ 0 h 38"/>
                <a:gd name="T4" fmla="*/ 0 w 232"/>
                <a:gd name="T5" fmla="*/ 19 h 38"/>
                <a:gd name="T6" fmla="*/ 20 w 232"/>
                <a:gd name="T7" fmla="*/ 38 h 38"/>
                <a:gd name="T8" fmla="*/ 213 w 232"/>
                <a:gd name="T9" fmla="*/ 38 h 38"/>
                <a:gd name="T10" fmla="*/ 232 w 232"/>
                <a:gd name="T11" fmla="*/ 19 h 38"/>
                <a:gd name="T12" fmla="*/ 213 w 23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8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32" y="30"/>
                    <a:pt x="232" y="19"/>
                  </a:cubicBezTo>
                  <a:cubicBezTo>
                    <a:pt x="232" y="8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D788512-F805-5DF7-C3D1-A0E65B17A67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2711064" y="-158275"/>
              <a:ext cx="393700" cy="66675"/>
            </a:xfrm>
            <a:custGeom>
              <a:avLst/>
              <a:gdLst>
                <a:gd name="T0" fmla="*/ 213 w 232"/>
                <a:gd name="T1" fmla="*/ 0 h 39"/>
                <a:gd name="T2" fmla="*/ 20 w 232"/>
                <a:gd name="T3" fmla="*/ 0 h 39"/>
                <a:gd name="T4" fmla="*/ 0 w 232"/>
                <a:gd name="T5" fmla="*/ 19 h 39"/>
                <a:gd name="T6" fmla="*/ 20 w 232"/>
                <a:gd name="T7" fmla="*/ 39 h 39"/>
                <a:gd name="T8" fmla="*/ 213 w 232"/>
                <a:gd name="T9" fmla="*/ 39 h 39"/>
                <a:gd name="T10" fmla="*/ 232 w 232"/>
                <a:gd name="T11" fmla="*/ 19 h 39"/>
                <a:gd name="T12" fmla="*/ 213 w 23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9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23" y="39"/>
                    <a:pt x="232" y="30"/>
                    <a:pt x="232" y="19"/>
                  </a:cubicBezTo>
                  <a:cubicBezTo>
                    <a:pt x="232" y="9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82A116B-9E22-F16C-8B71-A2FBC11F27B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2418964" y="-842488"/>
              <a:ext cx="260350" cy="260350"/>
            </a:xfrm>
            <a:custGeom>
              <a:avLst/>
              <a:gdLst>
                <a:gd name="T0" fmla="*/ 135 w 154"/>
                <a:gd name="T1" fmla="*/ 0 h 154"/>
                <a:gd name="T2" fmla="*/ 0 w 154"/>
                <a:gd name="T3" fmla="*/ 135 h 154"/>
                <a:gd name="T4" fmla="*/ 19 w 154"/>
                <a:gd name="T5" fmla="*/ 154 h 154"/>
                <a:gd name="T6" fmla="*/ 38 w 154"/>
                <a:gd name="T7" fmla="*/ 135 h 154"/>
                <a:gd name="T8" fmla="*/ 135 w 154"/>
                <a:gd name="T9" fmla="*/ 38 h 154"/>
                <a:gd name="T10" fmla="*/ 154 w 154"/>
                <a:gd name="T11" fmla="*/ 19 h 154"/>
                <a:gd name="T12" fmla="*/ 135 w 154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145"/>
                    <a:pt x="8" y="154"/>
                    <a:pt x="19" y="154"/>
                  </a:cubicBezTo>
                  <a:cubicBezTo>
                    <a:pt x="30" y="154"/>
                    <a:pt x="38" y="145"/>
                    <a:pt x="38" y="135"/>
                  </a:cubicBezTo>
                  <a:cubicBezTo>
                    <a:pt x="38" y="81"/>
                    <a:pt x="82" y="38"/>
                    <a:pt x="135" y="38"/>
                  </a:cubicBezTo>
                  <a:cubicBezTo>
                    <a:pt x="145" y="38"/>
                    <a:pt x="154" y="30"/>
                    <a:pt x="154" y="19"/>
                  </a:cubicBezTo>
                  <a:cubicBezTo>
                    <a:pt x="154" y="8"/>
                    <a:pt x="14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80DABE47-824E-4FBF-04E3-C14C2D63F660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1928427" y="-1529876"/>
              <a:ext cx="1960563" cy="1960563"/>
            </a:xfrm>
            <a:custGeom>
              <a:avLst/>
              <a:gdLst>
                <a:gd name="T0" fmla="*/ 1081 w 1159"/>
                <a:gd name="T1" fmla="*/ 316 h 1159"/>
                <a:gd name="T2" fmla="*/ 1081 w 1159"/>
                <a:gd name="T3" fmla="*/ 154 h 1159"/>
                <a:gd name="T4" fmla="*/ 927 w 1159"/>
                <a:gd name="T5" fmla="*/ 0 h 1159"/>
                <a:gd name="T6" fmla="*/ 232 w 1159"/>
                <a:gd name="T7" fmla="*/ 0 h 1159"/>
                <a:gd name="T8" fmla="*/ 77 w 1159"/>
                <a:gd name="T9" fmla="*/ 154 h 1159"/>
                <a:gd name="T10" fmla="*/ 77 w 1159"/>
                <a:gd name="T11" fmla="*/ 316 h 1159"/>
                <a:gd name="T12" fmla="*/ 0 w 1159"/>
                <a:gd name="T13" fmla="*/ 425 h 1159"/>
                <a:gd name="T14" fmla="*/ 0 w 1159"/>
                <a:gd name="T15" fmla="*/ 618 h 1159"/>
                <a:gd name="T16" fmla="*/ 77 w 1159"/>
                <a:gd name="T17" fmla="*/ 727 h 1159"/>
                <a:gd name="T18" fmla="*/ 77 w 1159"/>
                <a:gd name="T19" fmla="*/ 978 h 1159"/>
                <a:gd name="T20" fmla="*/ 251 w 1159"/>
                <a:gd name="T21" fmla="*/ 1159 h 1159"/>
                <a:gd name="T22" fmla="*/ 413 w 1159"/>
                <a:gd name="T23" fmla="*/ 1042 h 1159"/>
                <a:gd name="T24" fmla="*/ 746 w 1159"/>
                <a:gd name="T25" fmla="*/ 1042 h 1159"/>
                <a:gd name="T26" fmla="*/ 908 w 1159"/>
                <a:gd name="T27" fmla="*/ 1159 h 1159"/>
                <a:gd name="T28" fmla="*/ 1081 w 1159"/>
                <a:gd name="T29" fmla="*/ 978 h 1159"/>
                <a:gd name="T30" fmla="*/ 1081 w 1159"/>
                <a:gd name="T31" fmla="*/ 727 h 1159"/>
                <a:gd name="T32" fmla="*/ 1159 w 1159"/>
                <a:gd name="T33" fmla="*/ 618 h 1159"/>
                <a:gd name="T34" fmla="*/ 1159 w 1159"/>
                <a:gd name="T35" fmla="*/ 425 h 1159"/>
                <a:gd name="T36" fmla="*/ 1081 w 1159"/>
                <a:gd name="T37" fmla="*/ 316 h 1159"/>
                <a:gd name="T38" fmla="*/ 1081 w 1159"/>
                <a:gd name="T39" fmla="*/ 618 h 1159"/>
                <a:gd name="T40" fmla="*/ 1043 w 1159"/>
                <a:gd name="T41" fmla="*/ 657 h 1159"/>
                <a:gd name="T42" fmla="*/ 1004 w 1159"/>
                <a:gd name="T43" fmla="*/ 657 h 1159"/>
                <a:gd name="T44" fmla="*/ 1004 w 1159"/>
                <a:gd name="T45" fmla="*/ 978 h 1159"/>
                <a:gd name="T46" fmla="*/ 908 w 1159"/>
                <a:gd name="T47" fmla="*/ 1081 h 1159"/>
                <a:gd name="T48" fmla="*/ 811 w 1159"/>
                <a:gd name="T49" fmla="*/ 978 h 1159"/>
                <a:gd name="T50" fmla="*/ 811 w 1159"/>
                <a:gd name="T51" fmla="*/ 965 h 1159"/>
                <a:gd name="T52" fmla="*/ 347 w 1159"/>
                <a:gd name="T53" fmla="*/ 965 h 1159"/>
                <a:gd name="T54" fmla="*/ 347 w 1159"/>
                <a:gd name="T55" fmla="*/ 978 h 1159"/>
                <a:gd name="T56" fmla="*/ 251 w 1159"/>
                <a:gd name="T57" fmla="*/ 1081 h 1159"/>
                <a:gd name="T58" fmla="*/ 155 w 1159"/>
                <a:gd name="T59" fmla="*/ 978 h 1159"/>
                <a:gd name="T60" fmla="*/ 155 w 1159"/>
                <a:gd name="T61" fmla="*/ 657 h 1159"/>
                <a:gd name="T62" fmla="*/ 116 w 1159"/>
                <a:gd name="T63" fmla="*/ 657 h 1159"/>
                <a:gd name="T64" fmla="*/ 77 w 1159"/>
                <a:gd name="T65" fmla="*/ 618 h 1159"/>
                <a:gd name="T66" fmla="*/ 77 w 1159"/>
                <a:gd name="T67" fmla="*/ 425 h 1159"/>
                <a:gd name="T68" fmla="*/ 116 w 1159"/>
                <a:gd name="T69" fmla="*/ 386 h 1159"/>
                <a:gd name="T70" fmla="*/ 154 w 1159"/>
                <a:gd name="T71" fmla="*/ 386 h 1159"/>
                <a:gd name="T72" fmla="*/ 154 w 1159"/>
                <a:gd name="T73" fmla="*/ 270 h 1159"/>
                <a:gd name="T74" fmla="*/ 270 w 1159"/>
                <a:gd name="T75" fmla="*/ 155 h 1159"/>
                <a:gd name="T76" fmla="*/ 888 w 1159"/>
                <a:gd name="T77" fmla="*/ 155 h 1159"/>
                <a:gd name="T78" fmla="*/ 1004 w 1159"/>
                <a:gd name="T79" fmla="*/ 270 h 1159"/>
                <a:gd name="T80" fmla="*/ 1004 w 1159"/>
                <a:gd name="T81" fmla="*/ 386 h 1159"/>
                <a:gd name="T82" fmla="*/ 1043 w 1159"/>
                <a:gd name="T83" fmla="*/ 386 h 1159"/>
                <a:gd name="T84" fmla="*/ 1081 w 1159"/>
                <a:gd name="T85" fmla="*/ 425 h 1159"/>
                <a:gd name="T86" fmla="*/ 1081 w 1159"/>
                <a:gd name="T87" fmla="*/ 61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9" h="1159">
                  <a:moveTo>
                    <a:pt x="1081" y="316"/>
                  </a:moveTo>
                  <a:cubicBezTo>
                    <a:pt x="1081" y="154"/>
                    <a:pt x="1081" y="154"/>
                    <a:pt x="1081" y="154"/>
                  </a:cubicBezTo>
                  <a:cubicBezTo>
                    <a:pt x="1081" y="69"/>
                    <a:pt x="1012" y="0"/>
                    <a:pt x="92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47" y="0"/>
                    <a:pt x="77" y="69"/>
                    <a:pt x="77" y="154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32" y="332"/>
                    <a:pt x="0" y="374"/>
                    <a:pt x="0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0" y="668"/>
                    <a:pt x="32" y="711"/>
                    <a:pt x="77" y="727"/>
                  </a:cubicBezTo>
                  <a:cubicBezTo>
                    <a:pt x="77" y="978"/>
                    <a:pt x="77" y="978"/>
                    <a:pt x="77" y="978"/>
                  </a:cubicBezTo>
                  <a:cubicBezTo>
                    <a:pt x="77" y="1078"/>
                    <a:pt x="155" y="1159"/>
                    <a:pt x="251" y="1159"/>
                  </a:cubicBezTo>
                  <a:cubicBezTo>
                    <a:pt x="325" y="1159"/>
                    <a:pt x="388" y="1110"/>
                    <a:pt x="413" y="1042"/>
                  </a:cubicBezTo>
                  <a:cubicBezTo>
                    <a:pt x="746" y="1042"/>
                    <a:pt x="746" y="1042"/>
                    <a:pt x="746" y="1042"/>
                  </a:cubicBezTo>
                  <a:cubicBezTo>
                    <a:pt x="771" y="1110"/>
                    <a:pt x="834" y="1159"/>
                    <a:pt x="908" y="1159"/>
                  </a:cubicBezTo>
                  <a:cubicBezTo>
                    <a:pt x="1003" y="1159"/>
                    <a:pt x="1081" y="1078"/>
                    <a:pt x="1081" y="978"/>
                  </a:cubicBezTo>
                  <a:cubicBezTo>
                    <a:pt x="1081" y="727"/>
                    <a:pt x="1081" y="727"/>
                    <a:pt x="1081" y="727"/>
                  </a:cubicBezTo>
                  <a:cubicBezTo>
                    <a:pt x="1126" y="711"/>
                    <a:pt x="1159" y="668"/>
                    <a:pt x="1159" y="618"/>
                  </a:cubicBezTo>
                  <a:cubicBezTo>
                    <a:pt x="1159" y="425"/>
                    <a:pt x="1159" y="425"/>
                    <a:pt x="1159" y="425"/>
                  </a:cubicBezTo>
                  <a:cubicBezTo>
                    <a:pt x="1159" y="374"/>
                    <a:pt x="1126" y="332"/>
                    <a:pt x="1081" y="316"/>
                  </a:cubicBezTo>
                  <a:close/>
                  <a:moveTo>
                    <a:pt x="1081" y="618"/>
                  </a:moveTo>
                  <a:cubicBezTo>
                    <a:pt x="1081" y="639"/>
                    <a:pt x="1064" y="657"/>
                    <a:pt x="1043" y="657"/>
                  </a:cubicBezTo>
                  <a:cubicBezTo>
                    <a:pt x="1004" y="657"/>
                    <a:pt x="1004" y="657"/>
                    <a:pt x="1004" y="657"/>
                  </a:cubicBezTo>
                  <a:cubicBezTo>
                    <a:pt x="1004" y="978"/>
                    <a:pt x="1004" y="978"/>
                    <a:pt x="1004" y="978"/>
                  </a:cubicBezTo>
                  <a:cubicBezTo>
                    <a:pt x="1004" y="1035"/>
                    <a:pt x="961" y="1081"/>
                    <a:pt x="908" y="1081"/>
                  </a:cubicBezTo>
                  <a:cubicBezTo>
                    <a:pt x="855" y="1081"/>
                    <a:pt x="811" y="1035"/>
                    <a:pt x="811" y="978"/>
                  </a:cubicBezTo>
                  <a:cubicBezTo>
                    <a:pt x="811" y="965"/>
                    <a:pt x="811" y="965"/>
                    <a:pt x="811" y="965"/>
                  </a:cubicBezTo>
                  <a:cubicBezTo>
                    <a:pt x="347" y="965"/>
                    <a:pt x="347" y="965"/>
                    <a:pt x="347" y="965"/>
                  </a:cubicBezTo>
                  <a:cubicBezTo>
                    <a:pt x="347" y="978"/>
                    <a:pt x="347" y="978"/>
                    <a:pt x="347" y="978"/>
                  </a:cubicBezTo>
                  <a:cubicBezTo>
                    <a:pt x="347" y="1035"/>
                    <a:pt x="304" y="1081"/>
                    <a:pt x="251" y="1081"/>
                  </a:cubicBezTo>
                  <a:cubicBezTo>
                    <a:pt x="198" y="1081"/>
                    <a:pt x="155" y="1035"/>
                    <a:pt x="155" y="978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16" y="657"/>
                    <a:pt x="116" y="657"/>
                    <a:pt x="116" y="657"/>
                  </a:cubicBezTo>
                  <a:cubicBezTo>
                    <a:pt x="94" y="657"/>
                    <a:pt x="77" y="639"/>
                    <a:pt x="77" y="618"/>
                  </a:cubicBezTo>
                  <a:cubicBezTo>
                    <a:pt x="77" y="425"/>
                    <a:pt x="77" y="425"/>
                    <a:pt x="77" y="425"/>
                  </a:cubicBezTo>
                  <a:cubicBezTo>
                    <a:pt x="77" y="403"/>
                    <a:pt x="94" y="386"/>
                    <a:pt x="116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4" y="193"/>
                    <a:pt x="193" y="155"/>
                    <a:pt x="270" y="155"/>
                  </a:cubicBezTo>
                  <a:cubicBezTo>
                    <a:pt x="348" y="155"/>
                    <a:pt x="811" y="155"/>
                    <a:pt x="888" y="155"/>
                  </a:cubicBezTo>
                  <a:cubicBezTo>
                    <a:pt x="965" y="155"/>
                    <a:pt x="1004" y="193"/>
                    <a:pt x="1004" y="270"/>
                  </a:cubicBezTo>
                  <a:cubicBezTo>
                    <a:pt x="1004" y="386"/>
                    <a:pt x="1004" y="386"/>
                    <a:pt x="1004" y="386"/>
                  </a:cubicBezTo>
                  <a:cubicBezTo>
                    <a:pt x="1043" y="386"/>
                    <a:pt x="1043" y="386"/>
                    <a:pt x="1043" y="386"/>
                  </a:cubicBezTo>
                  <a:cubicBezTo>
                    <a:pt x="1064" y="386"/>
                    <a:pt x="1081" y="403"/>
                    <a:pt x="1081" y="425"/>
                  </a:cubicBezTo>
                  <a:lnTo>
                    <a:pt x="1081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5434A21-9FB3-B4BB-D5D7-37B2D6A10873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2287202" y="-975838"/>
              <a:ext cx="1241425" cy="588963"/>
            </a:xfrm>
            <a:custGeom>
              <a:avLst/>
              <a:gdLst>
                <a:gd name="T0" fmla="*/ 638 w 734"/>
                <a:gd name="T1" fmla="*/ 0 h 348"/>
                <a:gd name="T2" fmla="*/ 97 w 734"/>
                <a:gd name="T3" fmla="*/ 0 h 348"/>
                <a:gd name="T4" fmla="*/ 0 w 734"/>
                <a:gd name="T5" fmla="*/ 97 h 348"/>
                <a:gd name="T6" fmla="*/ 0 w 734"/>
                <a:gd name="T7" fmla="*/ 251 h 348"/>
                <a:gd name="T8" fmla="*/ 97 w 734"/>
                <a:gd name="T9" fmla="*/ 348 h 348"/>
                <a:gd name="T10" fmla="*/ 638 w 734"/>
                <a:gd name="T11" fmla="*/ 348 h 348"/>
                <a:gd name="T12" fmla="*/ 734 w 734"/>
                <a:gd name="T13" fmla="*/ 251 h 348"/>
                <a:gd name="T14" fmla="*/ 734 w 734"/>
                <a:gd name="T15" fmla="*/ 97 h 348"/>
                <a:gd name="T16" fmla="*/ 638 w 734"/>
                <a:gd name="T17" fmla="*/ 0 h 348"/>
                <a:gd name="T18" fmla="*/ 696 w 734"/>
                <a:gd name="T19" fmla="*/ 251 h 348"/>
                <a:gd name="T20" fmla="*/ 638 w 734"/>
                <a:gd name="T21" fmla="*/ 309 h 348"/>
                <a:gd name="T22" fmla="*/ 97 w 734"/>
                <a:gd name="T23" fmla="*/ 309 h 348"/>
                <a:gd name="T24" fmla="*/ 39 w 734"/>
                <a:gd name="T25" fmla="*/ 251 h 348"/>
                <a:gd name="T26" fmla="*/ 39 w 734"/>
                <a:gd name="T27" fmla="*/ 97 h 348"/>
                <a:gd name="T28" fmla="*/ 97 w 734"/>
                <a:gd name="T29" fmla="*/ 39 h 348"/>
                <a:gd name="T30" fmla="*/ 638 w 734"/>
                <a:gd name="T31" fmla="*/ 39 h 348"/>
                <a:gd name="T32" fmla="*/ 696 w 734"/>
                <a:gd name="T33" fmla="*/ 97 h 348"/>
                <a:gd name="T34" fmla="*/ 696 w 734"/>
                <a:gd name="T3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348">
                  <a:moveTo>
                    <a:pt x="63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305"/>
                    <a:pt x="44" y="348"/>
                    <a:pt x="97" y="348"/>
                  </a:cubicBezTo>
                  <a:cubicBezTo>
                    <a:pt x="638" y="348"/>
                    <a:pt x="638" y="348"/>
                    <a:pt x="638" y="348"/>
                  </a:cubicBezTo>
                  <a:cubicBezTo>
                    <a:pt x="691" y="348"/>
                    <a:pt x="734" y="305"/>
                    <a:pt x="734" y="251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44"/>
                    <a:pt x="691" y="0"/>
                    <a:pt x="638" y="0"/>
                  </a:cubicBezTo>
                  <a:close/>
                  <a:moveTo>
                    <a:pt x="696" y="251"/>
                  </a:moveTo>
                  <a:cubicBezTo>
                    <a:pt x="696" y="283"/>
                    <a:pt x="670" y="309"/>
                    <a:pt x="638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65" y="309"/>
                    <a:pt x="39" y="283"/>
                    <a:pt x="39" y="2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65"/>
                    <a:pt x="65" y="39"/>
                    <a:pt x="97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70" y="39"/>
                    <a:pt x="696" y="65"/>
                    <a:pt x="696" y="97"/>
                  </a:cubicBezTo>
                  <a:lnTo>
                    <a:pt x="696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Shape2">
            <a:extLst>
              <a:ext uri="{FF2B5EF4-FFF2-40B4-BE49-F238E27FC236}">
                <a16:creationId xmlns:a16="http://schemas.microsoft.com/office/drawing/2014/main" id="{296C628D-5496-3F20-C2E3-038656F8E1B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889623" y="2335901"/>
            <a:ext cx="497553" cy="398149"/>
            <a:chOff x="6069013" y="-1522413"/>
            <a:chExt cx="4465637" cy="3573463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5736BCA-41ED-DDA6-CB01-347DC601D21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6069013" y="-1522413"/>
              <a:ext cx="4465637" cy="2979738"/>
            </a:xfrm>
            <a:custGeom>
              <a:avLst/>
              <a:gdLst>
                <a:gd name="T0" fmla="*/ 869 w 1188"/>
                <a:gd name="T1" fmla="*/ 792 h 792"/>
                <a:gd name="T2" fmla="*/ 830 w 1188"/>
                <a:gd name="T3" fmla="*/ 753 h 792"/>
                <a:gd name="T4" fmla="*/ 869 w 1188"/>
                <a:gd name="T5" fmla="*/ 713 h 792"/>
                <a:gd name="T6" fmla="*/ 949 w 1188"/>
                <a:gd name="T7" fmla="*/ 713 h 792"/>
                <a:gd name="T8" fmla="*/ 953 w 1188"/>
                <a:gd name="T9" fmla="*/ 713 h 792"/>
                <a:gd name="T10" fmla="*/ 955 w 1188"/>
                <a:gd name="T11" fmla="*/ 713 h 792"/>
                <a:gd name="T12" fmla="*/ 1109 w 1188"/>
                <a:gd name="T13" fmla="*/ 555 h 792"/>
                <a:gd name="T14" fmla="*/ 951 w 1188"/>
                <a:gd name="T15" fmla="*/ 396 h 792"/>
                <a:gd name="T16" fmla="*/ 915 w 1188"/>
                <a:gd name="T17" fmla="*/ 401 h 792"/>
                <a:gd name="T18" fmla="*/ 879 w 1188"/>
                <a:gd name="T19" fmla="*/ 391 h 792"/>
                <a:gd name="T20" fmla="*/ 867 w 1188"/>
                <a:gd name="T21" fmla="*/ 356 h 792"/>
                <a:gd name="T22" fmla="*/ 871 w 1188"/>
                <a:gd name="T23" fmla="*/ 317 h 792"/>
                <a:gd name="T24" fmla="*/ 634 w 1188"/>
                <a:gd name="T25" fmla="*/ 79 h 792"/>
                <a:gd name="T26" fmla="*/ 398 w 1188"/>
                <a:gd name="T27" fmla="*/ 296 h 792"/>
                <a:gd name="T28" fmla="*/ 380 w 1188"/>
                <a:gd name="T29" fmla="*/ 326 h 792"/>
                <a:gd name="T30" fmla="*/ 345 w 1188"/>
                <a:gd name="T31" fmla="*/ 330 h 792"/>
                <a:gd name="T32" fmla="*/ 277 w 1188"/>
                <a:gd name="T33" fmla="*/ 317 h 792"/>
                <a:gd name="T34" fmla="*/ 79 w 1188"/>
                <a:gd name="T35" fmla="*/ 515 h 792"/>
                <a:gd name="T36" fmla="*/ 272 w 1188"/>
                <a:gd name="T37" fmla="*/ 713 h 792"/>
                <a:gd name="T38" fmla="*/ 275 w 1188"/>
                <a:gd name="T39" fmla="*/ 713 h 792"/>
                <a:gd name="T40" fmla="*/ 295 w 1188"/>
                <a:gd name="T41" fmla="*/ 713 h 792"/>
                <a:gd name="T42" fmla="*/ 358 w 1188"/>
                <a:gd name="T43" fmla="*/ 713 h 792"/>
                <a:gd name="T44" fmla="*/ 398 w 1188"/>
                <a:gd name="T45" fmla="*/ 753 h 792"/>
                <a:gd name="T46" fmla="*/ 358 w 1188"/>
                <a:gd name="T47" fmla="*/ 792 h 792"/>
                <a:gd name="T48" fmla="*/ 282 w 1188"/>
                <a:gd name="T49" fmla="*/ 792 h 792"/>
                <a:gd name="T50" fmla="*/ 277 w 1188"/>
                <a:gd name="T51" fmla="*/ 792 h 792"/>
                <a:gd name="T52" fmla="*/ 0 w 1188"/>
                <a:gd name="T53" fmla="*/ 515 h 792"/>
                <a:gd name="T54" fmla="*/ 277 w 1188"/>
                <a:gd name="T55" fmla="*/ 238 h 792"/>
                <a:gd name="T56" fmla="*/ 327 w 1188"/>
                <a:gd name="T57" fmla="*/ 242 h 792"/>
                <a:gd name="T58" fmla="*/ 634 w 1188"/>
                <a:gd name="T59" fmla="*/ 0 h 792"/>
                <a:gd name="T60" fmla="*/ 950 w 1188"/>
                <a:gd name="T61" fmla="*/ 317 h 792"/>
                <a:gd name="T62" fmla="*/ 950 w 1188"/>
                <a:gd name="T63" fmla="*/ 317 h 792"/>
                <a:gd name="T64" fmla="*/ 951 w 1188"/>
                <a:gd name="T65" fmla="*/ 317 h 792"/>
                <a:gd name="T66" fmla="*/ 1188 w 1188"/>
                <a:gd name="T67" fmla="*/ 555 h 792"/>
                <a:gd name="T68" fmla="*/ 951 w 1188"/>
                <a:gd name="T69" fmla="*/ 792 h 792"/>
                <a:gd name="T70" fmla="*/ 946 w 1188"/>
                <a:gd name="T71" fmla="*/ 792 h 792"/>
                <a:gd name="T72" fmla="*/ 869 w 1188"/>
                <a:gd name="T73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8" h="792">
                  <a:moveTo>
                    <a:pt x="869" y="792"/>
                  </a:moveTo>
                  <a:cubicBezTo>
                    <a:pt x="847" y="792"/>
                    <a:pt x="830" y="775"/>
                    <a:pt x="830" y="753"/>
                  </a:cubicBezTo>
                  <a:cubicBezTo>
                    <a:pt x="830" y="731"/>
                    <a:pt x="847" y="713"/>
                    <a:pt x="869" y="713"/>
                  </a:cubicBezTo>
                  <a:cubicBezTo>
                    <a:pt x="949" y="713"/>
                    <a:pt x="949" y="713"/>
                    <a:pt x="949" y="713"/>
                  </a:cubicBezTo>
                  <a:cubicBezTo>
                    <a:pt x="950" y="713"/>
                    <a:pt x="952" y="713"/>
                    <a:pt x="953" y="713"/>
                  </a:cubicBezTo>
                  <a:cubicBezTo>
                    <a:pt x="954" y="713"/>
                    <a:pt x="955" y="713"/>
                    <a:pt x="955" y="713"/>
                  </a:cubicBezTo>
                  <a:cubicBezTo>
                    <a:pt x="1041" y="710"/>
                    <a:pt x="1109" y="640"/>
                    <a:pt x="1109" y="555"/>
                  </a:cubicBezTo>
                  <a:cubicBezTo>
                    <a:pt x="1109" y="467"/>
                    <a:pt x="1038" y="396"/>
                    <a:pt x="951" y="396"/>
                  </a:cubicBezTo>
                  <a:cubicBezTo>
                    <a:pt x="940" y="396"/>
                    <a:pt x="928" y="398"/>
                    <a:pt x="915" y="401"/>
                  </a:cubicBezTo>
                  <a:cubicBezTo>
                    <a:pt x="902" y="404"/>
                    <a:pt x="889" y="400"/>
                    <a:pt x="879" y="391"/>
                  </a:cubicBezTo>
                  <a:cubicBezTo>
                    <a:pt x="870" y="382"/>
                    <a:pt x="865" y="369"/>
                    <a:pt x="867" y="356"/>
                  </a:cubicBezTo>
                  <a:cubicBezTo>
                    <a:pt x="869" y="343"/>
                    <a:pt x="871" y="330"/>
                    <a:pt x="871" y="317"/>
                  </a:cubicBezTo>
                  <a:cubicBezTo>
                    <a:pt x="871" y="186"/>
                    <a:pt x="765" y="79"/>
                    <a:pt x="634" y="79"/>
                  </a:cubicBezTo>
                  <a:cubicBezTo>
                    <a:pt x="510" y="79"/>
                    <a:pt x="409" y="172"/>
                    <a:pt x="398" y="296"/>
                  </a:cubicBezTo>
                  <a:cubicBezTo>
                    <a:pt x="397" y="308"/>
                    <a:pt x="390" y="319"/>
                    <a:pt x="380" y="326"/>
                  </a:cubicBezTo>
                  <a:cubicBezTo>
                    <a:pt x="370" y="332"/>
                    <a:pt x="357" y="334"/>
                    <a:pt x="345" y="330"/>
                  </a:cubicBezTo>
                  <a:cubicBezTo>
                    <a:pt x="322" y="321"/>
                    <a:pt x="300" y="317"/>
                    <a:pt x="277" y="317"/>
                  </a:cubicBezTo>
                  <a:cubicBezTo>
                    <a:pt x="168" y="317"/>
                    <a:pt x="79" y="406"/>
                    <a:pt x="79" y="515"/>
                  </a:cubicBezTo>
                  <a:cubicBezTo>
                    <a:pt x="79" y="623"/>
                    <a:pt x="165" y="710"/>
                    <a:pt x="272" y="713"/>
                  </a:cubicBezTo>
                  <a:cubicBezTo>
                    <a:pt x="273" y="713"/>
                    <a:pt x="274" y="713"/>
                    <a:pt x="275" y="713"/>
                  </a:cubicBezTo>
                  <a:cubicBezTo>
                    <a:pt x="295" y="713"/>
                    <a:pt x="295" y="713"/>
                    <a:pt x="295" y="713"/>
                  </a:cubicBezTo>
                  <a:cubicBezTo>
                    <a:pt x="358" y="713"/>
                    <a:pt x="358" y="713"/>
                    <a:pt x="358" y="713"/>
                  </a:cubicBezTo>
                  <a:cubicBezTo>
                    <a:pt x="380" y="713"/>
                    <a:pt x="398" y="731"/>
                    <a:pt x="398" y="753"/>
                  </a:cubicBezTo>
                  <a:cubicBezTo>
                    <a:pt x="398" y="775"/>
                    <a:pt x="380" y="792"/>
                    <a:pt x="358" y="792"/>
                  </a:cubicBezTo>
                  <a:cubicBezTo>
                    <a:pt x="282" y="792"/>
                    <a:pt x="282" y="792"/>
                    <a:pt x="282" y="792"/>
                  </a:cubicBezTo>
                  <a:cubicBezTo>
                    <a:pt x="281" y="792"/>
                    <a:pt x="279" y="792"/>
                    <a:pt x="277" y="792"/>
                  </a:cubicBezTo>
                  <a:cubicBezTo>
                    <a:pt x="124" y="792"/>
                    <a:pt x="0" y="668"/>
                    <a:pt x="0" y="515"/>
                  </a:cubicBezTo>
                  <a:cubicBezTo>
                    <a:pt x="0" y="362"/>
                    <a:pt x="124" y="238"/>
                    <a:pt x="277" y="238"/>
                  </a:cubicBezTo>
                  <a:cubicBezTo>
                    <a:pt x="294" y="238"/>
                    <a:pt x="310" y="239"/>
                    <a:pt x="327" y="242"/>
                  </a:cubicBezTo>
                  <a:cubicBezTo>
                    <a:pt x="360" y="101"/>
                    <a:pt x="485" y="0"/>
                    <a:pt x="634" y="0"/>
                  </a:cubicBezTo>
                  <a:cubicBezTo>
                    <a:pt x="808" y="0"/>
                    <a:pt x="950" y="142"/>
                    <a:pt x="950" y="317"/>
                  </a:cubicBezTo>
                  <a:cubicBezTo>
                    <a:pt x="950" y="317"/>
                    <a:pt x="950" y="317"/>
                    <a:pt x="950" y="317"/>
                  </a:cubicBezTo>
                  <a:cubicBezTo>
                    <a:pt x="951" y="317"/>
                    <a:pt x="951" y="317"/>
                    <a:pt x="951" y="317"/>
                  </a:cubicBezTo>
                  <a:cubicBezTo>
                    <a:pt x="1082" y="317"/>
                    <a:pt x="1188" y="424"/>
                    <a:pt x="1188" y="555"/>
                  </a:cubicBezTo>
                  <a:cubicBezTo>
                    <a:pt x="1188" y="686"/>
                    <a:pt x="1082" y="792"/>
                    <a:pt x="951" y="792"/>
                  </a:cubicBezTo>
                  <a:cubicBezTo>
                    <a:pt x="949" y="792"/>
                    <a:pt x="947" y="792"/>
                    <a:pt x="946" y="792"/>
                  </a:cubicBezTo>
                  <a:lnTo>
                    <a:pt x="869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CB1E6CA-2848-C5F9-AFF7-6D59A766AFB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7707313" y="-479425"/>
              <a:ext cx="1484312" cy="2530475"/>
            </a:xfrm>
            <a:custGeom>
              <a:avLst/>
              <a:gdLst>
                <a:gd name="T0" fmla="*/ 935 w 935"/>
                <a:gd name="T1" fmla="*/ 656 h 1594"/>
                <a:gd name="T2" fmla="*/ 561 w 935"/>
                <a:gd name="T3" fmla="*/ 656 h 1594"/>
                <a:gd name="T4" fmla="*/ 561 w 935"/>
                <a:gd name="T5" fmla="*/ 0 h 1594"/>
                <a:gd name="T6" fmla="*/ 0 w 935"/>
                <a:gd name="T7" fmla="*/ 940 h 1594"/>
                <a:gd name="T8" fmla="*/ 374 w 935"/>
                <a:gd name="T9" fmla="*/ 940 h 1594"/>
                <a:gd name="T10" fmla="*/ 374 w 935"/>
                <a:gd name="T11" fmla="*/ 1594 h 1594"/>
                <a:gd name="T12" fmla="*/ 935 w 935"/>
                <a:gd name="T13" fmla="*/ 656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1594">
                  <a:moveTo>
                    <a:pt x="935" y="656"/>
                  </a:moveTo>
                  <a:lnTo>
                    <a:pt x="561" y="656"/>
                  </a:lnTo>
                  <a:lnTo>
                    <a:pt x="561" y="0"/>
                  </a:lnTo>
                  <a:lnTo>
                    <a:pt x="0" y="940"/>
                  </a:lnTo>
                  <a:lnTo>
                    <a:pt x="374" y="940"/>
                  </a:lnTo>
                  <a:lnTo>
                    <a:pt x="374" y="1594"/>
                  </a:lnTo>
                  <a:lnTo>
                    <a:pt x="935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Shape3">
            <a:extLst>
              <a:ext uri="{FF2B5EF4-FFF2-40B4-BE49-F238E27FC236}">
                <a16:creationId xmlns:a16="http://schemas.microsoft.com/office/drawing/2014/main" id="{2C0E08CB-763A-67ED-EF6B-F4E58107963B}"/>
              </a:ext>
            </a:extLst>
          </p:cNvPr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2965240" y="1930006"/>
            <a:ext cx="514972" cy="394550"/>
          </a:xfrm>
          <a:custGeom>
            <a:avLst/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Shape4">
            <a:extLst>
              <a:ext uri="{FF2B5EF4-FFF2-40B4-BE49-F238E27FC236}">
                <a16:creationId xmlns:a16="http://schemas.microsoft.com/office/drawing/2014/main" id="{ECF244FE-05F5-2E4D-4238-C3D027082465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1074684" y="2306884"/>
            <a:ext cx="378495" cy="427166"/>
            <a:chOff x="3175" y="3176"/>
            <a:chExt cx="2320925" cy="2619374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D4101BC-3FD2-3B0A-8A7C-51F0D347ED28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168275" y="3176"/>
              <a:ext cx="1990725" cy="1990726"/>
            </a:xfrm>
            <a:custGeom>
              <a:avLst/>
              <a:gdLst>
                <a:gd name="T0" fmla="*/ 264 w 528"/>
                <a:gd name="T1" fmla="*/ 528 h 528"/>
                <a:gd name="T2" fmla="*/ 528 w 528"/>
                <a:gd name="T3" fmla="*/ 264 h 528"/>
                <a:gd name="T4" fmla="*/ 264 w 528"/>
                <a:gd name="T5" fmla="*/ 0 h 528"/>
                <a:gd name="T6" fmla="*/ 0 w 528"/>
                <a:gd name="T7" fmla="*/ 264 h 528"/>
                <a:gd name="T8" fmla="*/ 264 w 528"/>
                <a:gd name="T9" fmla="*/ 528 h 528"/>
                <a:gd name="T10" fmla="*/ 264 w 528"/>
                <a:gd name="T11" fmla="*/ 484 h 528"/>
                <a:gd name="T12" fmla="*/ 71 w 528"/>
                <a:gd name="T13" fmla="*/ 370 h 528"/>
                <a:gd name="T14" fmla="*/ 73 w 528"/>
                <a:gd name="T15" fmla="*/ 369 h 528"/>
                <a:gd name="T16" fmla="*/ 92 w 528"/>
                <a:gd name="T17" fmla="*/ 352 h 528"/>
                <a:gd name="T18" fmla="*/ 104 w 528"/>
                <a:gd name="T19" fmla="*/ 312 h 528"/>
                <a:gd name="T20" fmla="*/ 304 w 528"/>
                <a:gd name="T21" fmla="*/ 385 h 528"/>
                <a:gd name="T22" fmla="*/ 321 w 528"/>
                <a:gd name="T23" fmla="*/ 385 h 528"/>
                <a:gd name="T24" fmla="*/ 461 w 528"/>
                <a:gd name="T25" fmla="*/ 361 h 528"/>
                <a:gd name="T26" fmla="*/ 264 w 528"/>
                <a:gd name="T27" fmla="*/ 484 h 528"/>
                <a:gd name="T28" fmla="*/ 264 w 528"/>
                <a:gd name="T29" fmla="*/ 44 h 528"/>
                <a:gd name="T30" fmla="*/ 484 w 528"/>
                <a:gd name="T31" fmla="*/ 264 h 528"/>
                <a:gd name="T32" fmla="*/ 472 w 528"/>
                <a:gd name="T33" fmla="*/ 334 h 528"/>
                <a:gd name="T34" fmla="*/ 305 w 528"/>
                <a:gd name="T35" fmla="*/ 363 h 528"/>
                <a:gd name="T36" fmla="*/ 107 w 528"/>
                <a:gd name="T37" fmla="*/ 283 h 528"/>
                <a:gd name="T38" fmla="*/ 95 w 528"/>
                <a:gd name="T39" fmla="*/ 279 h 528"/>
                <a:gd name="T40" fmla="*/ 87 w 528"/>
                <a:gd name="T41" fmla="*/ 287 h 528"/>
                <a:gd name="T42" fmla="*/ 72 w 528"/>
                <a:gd name="T43" fmla="*/ 343 h 528"/>
                <a:gd name="T44" fmla="*/ 67 w 528"/>
                <a:gd name="T45" fmla="*/ 348 h 528"/>
                <a:gd name="T46" fmla="*/ 60 w 528"/>
                <a:gd name="T47" fmla="*/ 347 h 528"/>
                <a:gd name="T48" fmla="*/ 44 w 528"/>
                <a:gd name="T49" fmla="*/ 264 h 528"/>
                <a:gd name="T50" fmla="*/ 264 w 528"/>
                <a:gd name="T51" fmla="*/ 4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528">
                  <a:moveTo>
                    <a:pt x="264" y="528"/>
                  </a:moveTo>
                  <a:cubicBezTo>
                    <a:pt x="410" y="528"/>
                    <a:pt x="528" y="410"/>
                    <a:pt x="528" y="264"/>
                  </a:cubicBezTo>
                  <a:cubicBezTo>
                    <a:pt x="528" y="118"/>
                    <a:pt x="410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410"/>
                    <a:pt x="118" y="528"/>
                    <a:pt x="264" y="528"/>
                  </a:cubicBezTo>
                  <a:close/>
                  <a:moveTo>
                    <a:pt x="264" y="484"/>
                  </a:moveTo>
                  <a:cubicBezTo>
                    <a:pt x="181" y="484"/>
                    <a:pt x="108" y="438"/>
                    <a:pt x="71" y="370"/>
                  </a:cubicBezTo>
                  <a:cubicBezTo>
                    <a:pt x="72" y="369"/>
                    <a:pt x="72" y="369"/>
                    <a:pt x="73" y="369"/>
                  </a:cubicBezTo>
                  <a:cubicBezTo>
                    <a:pt x="79" y="367"/>
                    <a:pt x="87" y="363"/>
                    <a:pt x="92" y="352"/>
                  </a:cubicBezTo>
                  <a:cubicBezTo>
                    <a:pt x="97" y="340"/>
                    <a:pt x="101" y="324"/>
                    <a:pt x="104" y="312"/>
                  </a:cubicBezTo>
                  <a:cubicBezTo>
                    <a:pt x="130" y="335"/>
                    <a:pt x="191" y="377"/>
                    <a:pt x="304" y="385"/>
                  </a:cubicBezTo>
                  <a:cubicBezTo>
                    <a:pt x="309" y="385"/>
                    <a:pt x="315" y="385"/>
                    <a:pt x="321" y="385"/>
                  </a:cubicBezTo>
                  <a:cubicBezTo>
                    <a:pt x="371" y="385"/>
                    <a:pt x="426" y="372"/>
                    <a:pt x="461" y="361"/>
                  </a:cubicBezTo>
                  <a:cubicBezTo>
                    <a:pt x="425" y="434"/>
                    <a:pt x="350" y="484"/>
                    <a:pt x="264" y="484"/>
                  </a:cubicBezTo>
                  <a:close/>
                  <a:moveTo>
                    <a:pt x="264" y="44"/>
                  </a:moveTo>
                  <a:cubicBezTo>
                    <a:pt x="385" y="44"/>
                    <a:pt x="484" y="143"/>
                    <a:pt x="484" y="264"/>
                  </a:cubicBezTo>
                  <a:cubicBezTo>
                    <a:pt x="484" y="289"/>
                    <a:pt x="480" y="312"/>
                    <a:pt x="472" y="334"/>
                  </a:cubicBezTo>
                  <a:cubicBezTo>
                    <a:pt x="438" y="345"/>
                    <a:pt x="364" y="367"/>
                    <a:pt x="305" y="363"/>
                  </a:cubicBezTo>
                  <a:cubicBezTo>
                    <a:pt x="161" y="352"/>
                    <a:pt x="107" y="283"/>
                    <a:pt x="107" y="283"/>
                  </a:cubicBezTo>
                  <a:cubicBezTo>
                    <a:pt x="104" y="279"/>
                    <a:pt x="99" y="278"/>
                    <a:pt x="95" y="279"/>
                  </a:cubicBezTo>
                  <a:cubicBezTo>
                    <a:pt x="91" y="280"/>
                    <a:pt x="88" y="283"/>
                    <a:pt x="87" y="287"/>
                  </a:cubicBezTo>
                  <a:cubicBezTo>
                    <a:pt x="87" y="288"/>
                    <a:pt x="81" y="323"/>
                    <a:pt x="72" y="343"/>
                  </a:cubicBezTo>
                  <a:cubicBezTo>
                    <a:pt x="70" y="347"/>
                    <a:pt x="68" y="348"/>
                    <a:pt x="67" y="348"/>
                  </a:cubicBezTo>
                  <a:cubicBezTo>
                    <a:pt x="65" y="348"/>
                    <a:pt x="63" y="348"/>
                    <a:pt x="60" y="347"/>
                  </a:cubicBezTo>
                  <a:cubicBezTo>
                    <a:pt x="50" y="322"/>
                    <a:pt x="44" y="294"/>
                    <a:pt x="44" y="264"/>
                  </a:cubicBezTo>
                  <a:cubicBezTo>
                    <a:pt x="44" y="143"/>
                    <a:pt x="142" y="44"/>
                    <a:pt x="26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087CE31-C03A-DAEB-FC79-B1FDA99C039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3175" y="1698627"/>
              <a:ext cx="2320925" cy="923923"/>
            </a:xfrm>
            <a:custGeom>
              <a:avLst/>
              <a:gdLst>
                <a:gd name="T0" fmla="*/ 541 w 616"/>
                <a:gd name="T1" fmla="*/ 7 h 245"/>
                <a:gd name="T2" fmla="*/ 510 w 616"/>
                <a:gd name="T3" fmla="*/ 12 h 245"/>
                <a:gd name="T4" fmla="*/ 515 w 616"/>
                <a:gd name="T5" fmla="*/ 43 h 245"/>
                <a:gd name="T6" fmla="*/ 572 w 616"/>
                <a:gd name="T7" fmla="*/ 113 h 245"/>
                <a:gd name="T8" fmla="*/ 308 w 616"/>
                <a:gd name="T9" fmla="*/ 201 h 245"/>
                <a:gd name="T10" fmla="*/ 44 w 616"/>
                <a:gd name="T11" fmla="*/ 113 h 245"/>
                <a:gd name="T12" fmla="*/ 101 w 616"/>
                <a:gd name="T13" fmla="*/ 43 h 245"/>
                <a:gd name="T14" fmla="*/ 105 w 616"/>
                <a:gd name="T15" fmla="*/ 12 h 245"/>
                <a:gd name="T16" fmla="*/ 75 w 616"/>
                <a:gd name="T17" fmla="*/ 7 h 245"/>
                <a:gd name="T18" fmla="*/ 0 w 616"/>
                <a:gd name="T19" fmla="*/ 113 h 245"/>
                <a:gd name="T20" fmla="*/ 308 w 616"/>
                <a:gd name="T21" fmla="*/ 245 h 245"/>
                <a:gd name="T22" fmla="*/ 616 w 616"/>
                <a:gd name="T23" fmla="*/ 113 h 245"/>
                <a:gd name="T24" fmla="*/ 541 w 616"/>
                <a:gd name="T25" fmla="*/ 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6" h="245">
                  <a:moveTo>
                    <a:pt x="541" y="7"/>
                  </a:moveTo>
                  <a:cubicBezTo>
                    <a:pt x="531" y="0"/>
                    <a:pt x="517" y="2"/>
                    <a:pt x="510" y="12"/>
                  </a:cubicBezTo>
                  <a:cubicBezTo>
                    <a:pt x="503" y="22"/>
                    <a:pt x="505" y="36"/>
                    <a:pt x="515" y="43"/>
                  </a:cubicBezTo>
                  <a:cubicBezTo>
                    <a:pt x="555" y="72"/>
                    <a:pt x="572" y="88"/>
                    <a:pt x="572" y="113"/>
                  </a:cubicBezTo>
                  <a:cubicBezTo>
                    <a:pt x="572" y="177"/>
                    <a:pt x="498" y="201"/>
                    <a:pt x="308" y="201"/>
                  </a:cubicBezTo>
                  <a:cubicBezTo>
                    <a:pt x="118" y="201"/>
                    <a:pt x="44" y="177"/>
                    <a:pt x="44" y="113"/>
                  </a:cubicBezTo>
                  <a:cubicBezTo>
                    <a:pt x="44" y="88"/>
                    <a:pt x="60" y="72"/>
                    <a:pt x="101" y="43"/>
                  </a:cubicBezTo>
                  <a:cubicBezTo>
                    <a:pt x="110" y="36"/>
                    <a:pt x="113" y="22"/>
                    <a:pt x="105" y="12"/>
                  </a:cubicBezTo>
                  <a:cubicBezTo>
                    <a:pt x="98" y="2"/>
                    <a:pt x="85" y="0"/>
                    <a:pt x="75" y="7"/>
                  </a:cubicBezTo>
                  <a:cubicBezTo>
                    <a:pt x="40" y="33"/>
                    <a:pt x="0" y="62"/>
                    <a:pt x="0" y="113"/>
                  </a:cubicBezTo>
                  <a:cubicBezTo>
                    <a:pt x="0" y="235"/>
                    <a:pt x="159" y="245"/>
                    <a:pt x="308" y="245"/>
                  </a:cubicBezTo>
                  <a:cubicBezTo>
                    <a:pt x="457" y="245"/>
                    <a:pt x="616" y="235"/>
                    <a:pt x="616" y="113"/>
                  </a:cubicBezTo>
                  <a:cubicBezTo>
                    <a:pt x="616" y="62"/>
                    <a:pt x="576" y="33"/>
                    <a:pt x="5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xmlns:asvg="http://schemas.microsoft.com/office/drawing/2016/SVG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14">
            <a:extLst>
              <a:ext uri="{FF2B5EF4-FFF2-40B4-BE49-F238E27FC236}">
                <a16:creationId xmlns:a16="http://schemas.microsoft.com/office/drawing/2014/main" id="{A6954F9E-B268-FEEC-23C2-70C86161787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98330" y="3299941"/>
            <a:ext cx="65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5" name="Text15">
            <a:extLst>
              <a:ext uri="{FF2B5EF4-FFF2-40B4-BE49-F238E27FC236}">
                <a16:creationId xmlns:a16="http://schemas.microsoft.com/office/drawing/2014/main" id="{421E784A-1AF3-51D0-F47A-BA338E02AD4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937276" y="3297804"/>
            <a:ext cx="62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8" name="Text16">
            <a:extLst>
              <a:ext uri="{FF2B5EF4-FFF2-40B4-BE49-F238E27FC236}">
                <a16:creationId xmlns:a16="http://schemas.microsoft.com/office/drawing/2014/main" id="{0D5E66F5-A0C6-B237-68A2-21EC1B352E6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867894" y="3299941"/>
            <a:ext cx="66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40" name="Text17">
            <a:extLst>
              <a:ext uri="{FF2B5EF4-FFF2-40B4-BE49-F238E27FC236}">
                <a16:creationId xmlns:a16="http://schemas.microsoft.com/office/drawing/2014/main" id="{370CB6FE-6225-7008-2A29-3F25E91DDC5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769507" y="3297803"/>
            <a:ext cx="60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50" name="Text18">
            <a:extLst>
              <a:ext uri="{FF2B5EF4-FFF2-40B4-BE49-F238E27FC236}">
                <a16:creationId xmlns:a16="http://schemas.microsoft.com/office/drawing/2014/main" id="{7CF94064-0F49-D778-76C5-EA5C6C1D43A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78368" y="4254148"/>
            <a:ext cx="1761521" cy="2430737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投喂的食物残渣和动物排泄物会污染校园环境，影响整体卫生状况，增加清洁工作负担。</a:t>
            </a:r>
          </a:p>
        </p:txBody>
      </p:sp>
      <p:sp>
        <p:nvSpPr>
          <p:cNvPr id="55" name="Text19">
            <a:extLst>
              <a:ext uri="{FF2B5EF4-FFF2-40B4-BE49-F238E27FC236}">
                <a16:creationId xmlns:a16="http://schemas.microsoft.com/office/drawing/2014/main" id="{BF7C1120-3750-157E-0417-15F71F4976A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302994" y="4254147"/>
            <a:ext cx="1761521" cy="2430737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流浪动物在繁殖季节频繁嚎叫，尤其在夜间，严重影响师生休息和教学秩序。</a:t>
            </a:r>
          </a:p>
        </p:txBody>
      </p:sp>
      <p:sp>
        <p:nvSpPr>
          <p:cNvPr id="57" name="Text20">
            <a:extLst>
              <a:ext uri="{FF2B5EF4-FFF2-40B4-BE49-F238E27FC236}">
                <a16:creationId xmlns:a16="http://schemas.microsoft.com/office/drawing/2014/main" id="{9E3E1062-0DBF-3511-729B-ED9DCF9C781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289209" y="4254148"/>
            <a:ext cx="1761521" cy="24307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流浪动物身上携带跳蚤、细菌和病毒，可能传播狂犬病、绦虫病等多种疾病，威胁师生健康。</a:t>
            </a:r>
          </a:p>
        </p:txBody>
      </p:sp>
      <p:sp>
        <p:nvSpPr>
          <p:cNvPr id="59" name="Text21">
            <a:extLst>
              <a:ext uri="{FF2B5EF4-FFF2-40B4-BE49-F238E27FC236}">
                <a16:creationId xmlns:a16="http://schemas.microsoft.com/office/drawing/2014/main" id="{D3376BC2-062D-037D-0260-22AFF186B58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201957" y="4254148"/>
            <a:ext cx="1761521" cy="24307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长期投喂会导致流浪动物聚集，加速繁殖，形成恶性循环，进一步扩大问题规模。</a:t>
            </a:r>
          </a:p>
        </p:txBody>
      </p:sp>
      <p:sp>
        <p:nvSpPr>
          <p:cNvPr id="51" name="Text22">
            <a:extLst>
              <a:ext uri="{FF2B5EF4-FFF2-40B4-BE49-F238E27FC236}">
                <a16:creationId xmlns:a16="http://schemas.microsoft.com/office/drawing/2014/main" id="{D3DD6140-6184-44C8-C023-44B3BC69A79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83893" y="3782955"/>
            <a:ext cx="1755996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环境破坏</a:t>
            </a:r>
          </a:p>
        </p:txBody>
      </p:sp>
      <p:sp>
        <p:nvSpPr>
          <p:cNvPr id="56" name="Text23">
            <a:extLst>
              <a:ext uri="{FF2B5EF4-FFF2-40B4-BE49-F238E27FC236}">
                <a16:creationId xmlns:a16="http://schemas.microsoft.com/office/drawing/2014/main" id="{192151B2-A82F-0ABF-840E-205A2116B40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302994" y="3782955"/>
            <a:ext cx="1809590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噪音扰民</a:t>
            </a:r>
          </a:p>
        </p:txBody>
      </p:sp>
      <p:sp>
        <p:nvSpPr>
          <p:cNvPr id="58" name="Text24">
            <a:extLst>
              <a:ext uri="{FF2B5EF4-FFF2-40B4-BE49-F238E27FC236}">
                <a16:creationId xmlns:a16="http://schemas.microsoft.com/office/drawing/2014/main" id="{42F33FC7-409C-C78C-3492-86EA48FD566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275688" y="3782955"/>
            <a:ext cx="1772660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疾病传播风险</a:t>
            </a:r>
          </a:p>
        </p:txBody>
      </p:sp>
      <p:sp>
        <p:nvSpPr>
          <p:cNvPr id="60" name="Text25">
            <a:extLst>
              <a:ext uri="{FF2B5EF4-FFF2-40B4-BE49-F238E27FC236}">
                <a16:creationId xmlns:a16="http://schemas.microsoft.com/office/drawing/2014/main" id="{D9B71AAB-919D-B14E-520A-DF7FCFAE5B39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196387" y="3782955"/>
            <a:ext cx="1772659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聚集效应</a:t>
            </a:r>
          </a:p>
        </p:txBody>
      </p:sp>
      <p:cxnSp>
        <p:nvCxnSpPr>
          <p:cNvPr id="3" name="Text26">
            <a:extLst>
              <a:ext uri="{FF2B5EF4-FFF2-40B4-BE49-F238E27FC236}">
                <a16:creationId xmlns:a16="http://schemas.microsoft.com/office/drawing/2014/main" id="{CE4711DF-754E-AB7D-A30D-C6BD540F0B6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 flipH="1">
            <a:off x="8974243" y="2763912"/>
            <a:ext cx="0" cy="785339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27">
            <a:extLst>
              <a:ext uri="{FF2B5EF4-FFF2-40B4-BE49-F238E27FC236}">
                <a16:creationId xmlns:a16="http://schemas.microsoft.com/office/drawing/2014/main" id="{6C02DB5E-4FE7-2CCD-50CA-AE6C9EFD194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0800000">
            <a:off x="8485143" y="2017486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Text28">
            <a:extLst>
              <a:ext uri="{FF2B5EF4-FFF2-40B4-BE49-F238E27FC236}">
                <a16:creationId xmlns:a16="http://schemas.microsoft.com/office/drawing/2014/main" id="{08733C71-19CC-C256-1846-9F7958B096A3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 flipH="1">
            <a:off x="10892617" y="2734050"/>
            <a:ext cx="0" cy="688293"/>
          </a:xfrm>
          <a:prstGeom prst="line">
            <a:avLst/>
          </a:prstGeom>
          <a:ln w="3492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29">
            <a:extLst>
              <a:ext uri="{FF2B5EF4-FFF2-40B4-BE49-F238E27FC236}">
                <a16:creationId xmlns:a16="http://schemas.microsoft.com/office/drawing/2014/main" id="{EC35EFBD-1DA4-F700-9480-393A9F125B85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 rot="10800000">
            <a:off x="10390814" y="1671630"/>
            <a:ext cx="993133" cy="1092282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30">
            <a:extLst>
              <a:ext uri="{FF2B5EF4-FFF2-40B4-BE49-F238E27FC236}">
                <a16:creationId xmlns:a16="http://schemas.microsoft.com/office/drawing/2014/main" id="{4057AA24-2230-6CA9-C8F7-E49A92C5D95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8751053" y="3278592"/>
            <a:ext cx="471788" cy="471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31">
            <a:extLst>
              <a:ext uri="{FF2B5EF4-FFF2-40B4-BE49-F238E27FC236}">
                <a16:creationId xmlns:a16="http://schemas.microsoft.com/office/drawing/2014/main" id="{972EF88C-2D73-84D5-5729-6A438EA60CD6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656724" y="3278592"/>
            <a:ext cx="471788" cy="471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32">
            <a:extLst>
              <a:ext uri="{FF2B5EF4-FFF2-40B4-BE49-F238E27FC236}">
                <a16:creationId xmlns:a16="http://schemas.microsoft.com/office/drawing/2014/main" id="{AF9AE89C-02F4-4B67-7B32-24547E28C92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8712116" y="3297802"/>
            <a:ext cx="62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</a:t>
            </a:r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endParaRPr lang="id-ID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4" name="Text33">
            <a:extLst>
              <a:ext uri="{FF2B5EF4-FFF2-40B4-BE49-F238E27FC236}">
                <a16:creationId xmlns:a16="http://schemas.microsoft.com/office/drawing/2014/main" id="{7FE3F578-B26D-D8E8-D4B6-4334ED5C32F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0627139" y="3297802"/>
            <a:ext cx="57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</a:t>
            </a:r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endParaRPr lang="id-ID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34">
            <a:extLst>
              <a:ext uri="{FF2B5EF4-FFF2-40B4-BE49-F238E27FC236}">
                <a16:creationId xmlns:a16="http://schemas.microsoft.com/office/drawing/2014/main" id="{0D7E5514-07DB-6922-672E-D82988C79D44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8133794" y="4254148"/>
            <a:ext cx="1761521" cy="24307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流浪动物可能因应激反应攻击人类，尤其在受到挑逗或感到威胁时，增加校园安全风险。</a:t>
            </a:r>
          </a:p>
        </p:txBody>
      </p:sp>
      <p:sp>
        <p:nvSpPr>
          <p:cNvPr id="62" name="Text35">
            <a:extLst>
              <a:ext uri="{FF2B5EF4-FFF2-40B4-BE49-F238E27FC236}">
                <a16:creationId xmlns:a16="http://schemas.microsoft.com/office/drawing/2014/main" id="{BEC5E8E6-403E-CF25-D483-BF66992BBF15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0046542" y="4254148"/>
            <a:ext cx="1761521" cy="2430736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流浪动物四处游荡，难以进行有效的防疫管理，增加了疾病控制和校园管理的难度。</a:t>
            </a:r>
          </a:p>
        </p:txBody>
      </p:sp>
      <p:sp>
        <p:nvSpPr>
          <p:cNvPr id="63" name="Text36">
            <a:extLst>
              <a:ext uri="{FF2B5EF4-FFF2-40B4-BE49-F238E27FC236}">
                <a16:creationId xmlns:a16="http://schemas.microsoft.com/office/drawing/2014/main" id="{45283181-B6B7-452F-10EB-6DBAECFF81C6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8120274" y="3782955"/>
            <a:ext cx="1772660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安全隐患</a:t>
            </a:r>
          </a:p>
        </p:txBody>
      </p:sp>
      <p:sp>
        <p:nvSpPr>
          <p:cNvPr id="64" name="Text37">
            <a:extLst>
              <a:ext uri="{FF2B5EF4-FFF2-40B4-BE49-F238E27FC236}">
                <a16:creationId xmlns:a16="http://schemas.microsoft.com/office/drawing/2014/main" id="{A7FB5125-7642-59A3-277D-1569D11FE225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0040973" y="3782955"/>
            <a:ext cx="1772659" cy="4133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防疫难度</a:t>
            </a:r>
          </a:p>
        </p:txBody>
      </p:sp>
      <p:pic>
        <p:nvPicPr>
          <p:cNvPr id="71" name="Shape5">
            <a:extLst>
              <a:ext uri="{FF2B5EF4-FFF2-40B4-BE49-F238E27FC236}">
                <a16:creationId xmlns:a16="http://schemas.microsoft.com/office/drawing/2014/main" id="{246D97FB-78B6-877E-6D3B-6D916C5DE82C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1"/>
          <a:stretch>
            <a:fillRect/>
          </a:stretch>
        </p:blipFill>
        <p:spPr>
          <a:xfrm>
            <a:off x="8792747" y="2347627"/>
            <a:ext cx="377924" cy="432000"/>
          </a:xfrm>
          <a:prstGeom prst="rect">
            <a:avLst/>
          </a:prstGeom>
        </p:spPr>
      </p:pic>
      <p:pic>
        <p:nvPicPr>
          <p:cNvPr id="73" name="Shape6">
            <a:extLst>
              <a:ext uri="{FF2B5EF4-FFF2-40B4-BE49-F238E27FC236}">
                <a16:creationId xmlns:a16="http://schemas.microsoft.com/office/drawing/2014/main" id="{A7D0F078-E61D-1DFB-E137-4D35424A3F75}"/>
              </a:ext>
            </a:extLst>
          </p:cNvPr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2"/>
          <a:stretch>
            <a:fillRect/>
          </a:stretch>
        </p:blipFill>
        <p:spPr>
          <a:xfrm>
            <a:off x="10681023" y="2019770"/>
            <a:ext cx="412715" cy="3960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4500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/>
          <p:cNvGrpSpPr/>
          <p:nvPr/>
        </p:nvGrpSpPr>
        <p:grpSpPr>
          <a:xfrm>
            <a:off x="-342900" y="1122809"/>
            <a:ext cx="5200650" cy="5652780"/>
            <a:chOff x="7905769" y="1757268"/>
            <a:chExt cx="4695806" cy="510404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69" y="1757268"/>
              <a:ext cx="4695806" cy="4275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3" t="19253" r="38650" b="19193"/>
            <a:stretch>
              <a:fillRect/>
            </a:stretch>
          </p:blipFill>
          <p:spPr>
            <a:xfrm>
              <a:off x="8911705" y="3019376"/>
              <a:ext cx="2683935" cy="3841938"/>
            </a:xfrm>
            <a:prstGeom prst="rect">
              <a:avLst/>
            </a:prstGeom>
            <a:effectLst/>
          </p:spPr>
        </p:pic>
      </p:grpSp>
      <p:sp>
        <p:nvSpPr>
          <p:cNvPr id="13" name="Text1"/>
          <p:cNvSpPr txBox="1"/>
          <p:nvPr>
            <p:custDataLst>
              <p:tags r:id="rId3"/>
            </p:custDataLst>
          </p:nvPr>
        </p:nvSpPr>
        <p:spPr>
          <a:xfrm>
            <a:off x="10209531" y="970754"/>
            <a:ext cx="1904999" cy="1259734"/>
          </a:xfrm>
          <a:prstGeom prst="rect">
            <a:avLst/>
          </a:prstGeom>
          <a:noFill/>
        </p:spPr>
        <p:txBody>
          <a:bodyPr wrap="square" rtlCol="0" anchor="ctr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4" name="Text2"/>
          <p:cNvSpPr txBox="1"/>
          <p:nvPr>
            <p:custDataLst>
              <p:tags r:id="rId4"/>
            </p:custDataLst>
          </p:nvPr>
        </p:nvSpPr>
        <p:spPr>
          <a:xfrm>
            <a:off x="3743668" y="2372760"/>
            <a:ext cx="7617116" cy="188150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防范措施与建议</a:t>
            </a:r>
          </a:p>
        </p:txBody>
      </p:sp>
      <p:sp>
        <p:nvSpPr>
          <p:cNvPr id="15" name="Text3"/>
          <p:cNvSpPr txBox="1"/>
          <p:nvPr>
            <p:custDataLst>
              <p:tags r:id="rId5"/>
            </p:custDataLst>
          </p:nvPr>
        </p:nvSpPr>
        <p:spPr>
          <a:xfrm>
            <a:off x="3743033" y="4322845"/>
            <a:ext cx="7617116" cy="74803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Preventive measures and suggestions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0306685" y="2159269"/>
            <a:ext cx="1054099" cy="213491"/>
            <a:chOff x="1634193" y="3957282"/>
            <a:chExt cx="1054099" cy="213491"/>
          </a:xfrm>
        </p:grpSpPr>
        <p:sp>
          <p:nvSpPr>
            <p:cNvPr id="20" name="箭头: V 形 19"/>
            <p:cNvSpPr/>
            <p:nvPr/>
          </p:nvSpPr>
          <p:spPr>
            <a:xfrm>
              <a:off x="1634193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V 形 20"/>
            <p:cNvSpPr/>
            <p:nvPr/>
          </p:nvSpPr>
          <p:spPr>
            <a:xfrm>
              <a:off x="1931584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V 形 21"/>
            <p:cNvSpPr/>
            <p:nvPr/>
          </p:nvSpPr>
          <p:spPr>
            <a:xfrm>
              <a:off x="2228975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V 形 22"/>
            <p:cNvSpPr/>
            <p:nvPr/>
          </p:nvSpPr>
          <p:spPr>
            <a:xfrm>
              <a:off x="2526366" y="3957282"/>
              <a:ext cx="161926" cy="213491"/>
            </a:xfrm>
            <a:prstGeom prst="chevron">
              <a:avLst>
                <a:gd name="adj" fmla="val 323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shape 2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3" y="-5614910"/>
            <a:ext cx="937853" cy="12167674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"/>
          <p:cNvPicPr>
            <a:picLocks noChangeAspect="1"/>
          </p:cNvPicPr>
          <p:nvPr/>
        </p:nvPicPr>
        <p:blipFill>
          <a:blip r:embed="rId9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16200000">
            <a:off x="5627075" y="-5614910"/>
            <a:ext cx="937853" cy="1216767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0F19836-0FE4-569A-74EE-F41572125D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4340000">
            <a:off x="-83631" y="-1452721"/>
            <a:ext cx="4178483" cy="5370015"/>
          </a:xfrm>
          <a:custGeom>
            <a:avLst/>
            <a:gdLst>
              <a:gd name="connsiteX0" fmla="*/ 4178483 w 4178483"/>
              <a:gd name="connsiteY0" fmla="*/ 1600539 h 5370015"/>
              <a:gd name="connsiteX1" fmla="*/ 1913553 w 4178483"/>
              <a:gd name="connsiteY1" fmla="*/ 5370015 h 5370015"/>
              <a:gd name="connsiteX2" fmla="*/ 1818532 w 4178483"/>
              <a:gd name="connsiteY2" fmla="*/ 5335236 h 5370015"/>
              <a:gd name="connsiteX3" fmla="*/ 0 w 4178483"/>
              <a:gd name="connsiteY3" fmla="*/ 2591709 h 5370015"/>
              <a:gd name="connsiteX4" fmla="*/ 1312758 w 4178483"/>
              <a:gd name="connsiteY4" fmla="*/ 122707 h 5370015"/>
              <a:gd name="connsiteX5" fmla="*/ 1514739 w 4178483"/>
              <a:gd name="connsiteY5" fmla="*/ 0 h 537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8483" h="5370015">
                <a:moveTo>
                  <a:pt x="4178483" y="1600539"/>
                </a:moveTo>
                <a:lnTo>
                  <a:pt x="1913553" y="5370015"/>
                </a:lnTo>
                <a:lnTo>
                  <a:pt x="1818532" y="5335236"/>
                </a:lnTo>
                <a:cubicBezTo>
                  <a:pt x="749857" y="4883225"/>
                  <a:pt x="0" y="3825036"/>
                  <a:pt x="0" y="2591709"/>
                </a:cubicBezTo>
                <a:cubicBezTo>
                  <a:pt x="0" y="1563937"/>
                  <a:pt x="520734" y="657788"/>
                  <a:pt x="1312758" y="122707"/>
                </a:cubicBezTo>
                <a:lnTo>
                  <a:pt x="151473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Text1">
            <a:extLst>
              <a:ext uri="{FF2B5EF4-FFF2-40B4-BE49-F238E27FC236}">
                <a16:creationId xmlns:a16="http://schemas.microsoft.com/office/drawing/2014/main" id="{75E70DA0-A071-85CF-8A4A-E1C9614FAF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75061" y="631299"/>
            <a:ext cx="5704017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个人行为规范</a:t>
            </a:r>
          </a:p>
        </p:txBody>
      </p:sp>
      <p:sp>
        <p:nvSpPr>
          <p:cNvPr id="20" name="Text2">
            <a:extLst>
              <a:ext uri="{FF2B5EF4-FFF2-40B4-BE49-F238E27FC236}">
                <a16:creationId xmlns:a16="http://schemas.microsoft.com/office/drawing/2014/main" id="{91EEC0B2-C30B-2143-A062-4E856B3D73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874887" y="2128322"/>
            <a:ext cx="5711371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1.远离流浪动物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师生应树立自我保护意识，主动远离流浪动物，避免挑逗、抚摸或投喂，减少接触机会。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2.禁止私自投喂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严格遵守校园规定，不在公共场所投喂流浪动物，防止吸引更多动物聚集。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3.及时报告异常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发现具有攻击性或疑似患病的流浪动物时，应立即向保卫处报告，由专业人员处理。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4.劝阻他人行为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主动提醒和劝阻身边的违规投喂行为，共同维护校园安全与卫生。</a:t>
            </a:r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F6A4D9F7-5068-BB26-2864-7D6978B8573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6146" y="1216165"/>
            <a:ext cx="4427005" cy="4947779"/>
          </a:xfrm>
          <a:prstGeom prst="roundRect">
            <a:avLst>
              <a:gd name="adj" fmla="val 2038"/>
            </a:avLst>
          </a:prstGeom>
          <a:blipFill>
            <a:blip r:embed="rId11"/>
            <a:stretch>
              <a:fillRect l="-24509" r="-245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"/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2"/>
          <p:cNvPicPr>
            <a:picLocks noChangeAspect="1"/>
          </p:cNvPicPr>
          <p:nvPr/>
        </p:nvPicPr>
        <p:blipFill>
          <a:blip r:embed="rId37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68"/>
          <a:stretch>
            <a:fillRect/>
          </a:stretch>
        </p:blipFill>
        <p:spPr>
          <a:xfrm rot="5400000" flipV="1">
            <a:off x="5627075" y="305237"/>
            <a:ext cx="937853" cy="12167674"/>
          </a:xfrm>
          <a:prstGeom prst="rect">
            <a:avLst/>
          </a:prstGeom>
        </p:spPr>
      </p:pic>
      <p:sp>
        <p:nvSpPr>
          <p:cNvPr id="44" name="Shape1">
            <a:extLst>
              <a:ext uri="{FF2B5EF4-FFF2-40B4-BE49-F238E27FC236}">
                <a16:creationId xmlns:a16="http://schemas.microsoft.com/office/drawing/2014/main" id="{6ECB60BF-9F18-DB3A-231E-9674DA0E77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990537">
            <a:off x="824415" y="3737153"/>
            <a:ext cx="10061389" cy="3724151"/>
          </a:xfrm>
          <a:custGeom>
            <a:avLst/>
            <a:gdLst>
              <a:gd name="connsiteX0" fmla="*/ 8797026 w 9419739"/>
              <a:gd name="connsiteY0" fmla="*/ 91915 h 3724151"/>
              <a:gd name="connsiteX1" fmla="*/ 9419739 w 9419739"/>
              <a:gd name="connsiteY1" fmla="*/ 0 h 3724151"/>
              <a:gd name="connsiteX2" fmla="*/ 9308757 w 9419739"/>
              <a:gd name="connsiteY2" fmla="*/ 538461 h 3724151"/>
              <a:gd name="connsiteX3" fmla="*/ 9135278 w 9419739"/>
              <a:gd name="connsiteY3" fmla="*/ 387079 h 3724151"/>
              <a:gd name="connsiteX4" fmla="*/ 8746057 w 9419739"/>
              <a:gd name="connsiteY4" fmla="*/ 730159 h 3724151"/>
              <a:gd name="connsiteX5" fmla="*/ 8284176 w 9419739"/>
              <a:gd name="connsiteY5" fmla="*/ 1101047 h 3724151"/>
              <a:gd name="connsiteX6" fmla="*/ 651949 w 9419739"/>
              <a:gd name="connsiteY6" fmla="*/ 3723488 h 3724151"/>
              <a:gd name="connsiteX7" fmla="*/ 0 w 9419739"/>
              <a:gd name="connsiteY7" fmla="*/ 3703824 h 3724151"/>
              <a:gd name="connsiteX8" fmla="*/ 1784 w 9419739"/>
              <a:gd name="connsiteY8" fmla="*/ 3690974 h 3724151"/>
              <a:gd name="connsiteX9" fmla="*/ 651138 w 9419739"/>
              <a:gd name="connsiteY9" fmla="*/ 3697785 h 3724151"/>
              <a:gd name="connsiteX10" fmla="*/ 8112961 w 9419739"/>
              <a:gd name="connsiteY10" fmla="*/ 964052 h 3724151"/>
              <a:gd name="connsiteX11" fmla="*/ 8554620 w 9419739"/>
              <a:gd name="connsiteY11" fmla="*/ 591555 h 3724151"/>
              <a:gd name="connsiteX12" fmla="*/ 8949724 w 9419739"/>
              <a:gd name="connsiteY12" fmla="*/ 225162 h 372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9739" h="3724151">
                <a:moveTo>
                  <a:pt x="8797026" y="91915"/>
                </a:moveTo>
                <a:lnTo>
                  <a:pt x="9419739" y="0"/>
                </a:lnTo>
                <a:lnTo>
                  <a:pt x="9308757" y="538461"/>
                </a:lnTo>
                <a:lnTo>
                  <a:pt x="9135278" y="387079"/>
                </a:lnTo>
                <a:lnTo>
                  <a:pt x="8746057" y="730159"/>
                </a:lnTo>
                <a:cubicBezTo>
                  <a:pt x="8595838" y="856531"/>
                  <a:pt x="8441878" y="980161"/>
                  <a:pt x="8284176" y="1101047"/>
                </a:cubicBezTo>
                <a:cubicBezTo>
                  <a:pt x="6255694" y="2668780"/>
                  <a:pt x="3503110" y="3689302"/>
                  <a:pt x="651949" y="3723488"/>
                </a:cubicBezTo>
                <a:cubicBezTo>
                  <a:pt x="434343" y="3726378"/>
                  <a:pt x="216700" y="3719825"/>
                  <a:pt x="0" y="3703824"/>
                </a:cubicBezTo>
                <a:lnTo>
                  <a:pt x="1784" y="3690974"/>
                </a:lnTo>
                <a:cubicBezTo>
                  <a:pt x="217910" y="3702758"/>
                  <a:pt x="434695" y="3705033"/>
                  <a:pt x="651138" y="3697785"/>
                </a:cubicBezTo>
                <a:cubicBezTo>
                  <a:pt x="3467927" y="3608725"/>
                  <a:pt x="6158412" y="2551961"/>
                  <a:pt x="8112961" y="964052"/>
                </a:cubicBezTo>
                <a:cubicBezTo>
                  <a:pt x="8263910" y="842608"/>
                  <a:pt x="8411129" y="718441"/>
                  <a:pt x="8554620" y="591555"/>
                </a:cubicBezTo>
                <a:lnTo>
                  <a:pt x="8949724" y="225162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77000">
                <a:schemeClr val="accent2"/>
              </a:gs>
            </a:gsLst>
            <a:lin ang="1200000" scaled="0"/>
          </a:gradFill>
          <a:ln w="133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Text1">
            <a:extLst>
              <a:ext uri="{FF2B5EF4-FFF2-40B4-BE49-F238E27FC236}">
                <a16:creationId xmlns:a16="http://schemas.microsoft.com/office/drawing/2014/main" id="{8885AB17-1D92-09EF-D8F9-5E14A5AE320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29702" y="2956931"/>
            <a:ext cx="139700" cy="2438029"/>
            <a:chOff x="828682" y="2956931"/>
            <a:chExt cx="139700" cy="2438029"/>
          </a:xfrm>
        </p:grpSpPr>
        <p:sp>
          <p:nvSpPr>
            <p:cNvPr id="34" name="line1">
              <a:extLst>
                <a:ext uri="{FF2B5EF4-FFF2-40B4-BE49-F238E27FC236}">
                  <a16:creationId xmlns:a16="http://schemas.microsoft.com/office/drawing/2014/main" id="{5F21C11F-C614-ACB8-1F77-2FC7E29D0B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8682" y="2956931"/>
              <a:ext cx="139700" cy="1397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line2">
              <a:extLst>
                <a:ext uri="{FF2B5EF4-FFF2-40B4-BE49-F238E27FC236}">
                  <a16:creationId xmlns:a16="http://schemas.microsoft.com/office/drawing/2014/main" id="{09C80F58-8614-5F23-69E9-19C39DBDB2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5407" y="2983656"/>
              <a:ext cx="86250" cy="86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63500" dir="2700000" algn="ctr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3" name="line3">
              <a:extLst>
                <a:ext uri="{FF2B5EF4-FFF2-40B4-BE49-F238E27FC236}">
                  <a16:creationId xmlns:a16="http://schemas.microsoft.com/office/drawing/2014/main" id="{D5D2F86F-16E5-5429-F5B8-4A51930953B4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 flipH="1">
              <a:off x="895396" y="3026781"/>
              <a:ext cx="0" cy="2368179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Text2">
            <a:extLst>
              <a:ext uri="{FF2B5EF4-FFF2-40B4-BE49-F238E27FC236}">
                <a16:creationId xmlns:a16="http://schemas.microsoft.com/office/drawing/2014/main" id="{D7342B75-E698-7B19-FFA8-E69961215C2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20520" y="2559802"/>
            <a:ext cx="139700" cy="3488573"/>
            <a:chOff x="3573990" y="2559802"/>
            <a:chExt cx="139700" cy="3488573"/>
          </a:xfrm>
        </p:grpSpPr>
        <p:cxnSp>
          <p:nvCxnSpPr>
            <p:cNvPr id="24" name="line3">
              <a:extLst>
                <a:ext uri="{FF2B5EF4-FFF2-40B4-BE49-F238E27FC236}">
                  <a16:creationId xmlns:a16="http://schemas.microsoft.com/office/drawing/2014/main" id="{592521DC-2B1C-45D6-3814-AFEBFDDF5A2F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>
            <a:xfrm flipH="1">
              <a:off x="3622491" y="2629652"/>
              <a:ext cx="21687" cy="3418723"/>
            </a:xfrm>
            <a:prstGeom prst="line">
              <a:avLst/>
            </a:prstGeom>
            <a:ln>
              <a:solidFill>
                <a:schemeClr val="accent2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ine1">
              <a:extLst>
                <a:ext uri="{FF2B5EF4-FFF2-40B4-BE49-F238E27FC236}">
                  <a16:creationId xmlns:a16="http://schemas.microsoft.com/office/drawing/2014/main" id="{62251614-D349-F397-D30F-4D29C073395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73990" y="2559802"/>
              <a:ext cx="139700" cy="1397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line2">
              <a:extLst>
                <a:ext uri="{FF2B5EF4-FFF2-40B4-BE49-F238E27FC236}">
                  <a16:creationId xmlns:a16="http://schemas.microsoft.com/office/drawing/2014/main" id="{F5D52E22-1FD9-E6FC-EE0C-4BB4C84B1A4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00715" y="2586527"/>
              <a:ext cx="86250" cy="86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63500" dir="27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Text3">
            <a:extLst>
              <a:ext uri="{FF2B5EF4-FFF2-40B4-BE49-F238E27FC236}">
                <a16:creationId xmlns:a16="http://schemas.microsoft.com/office/drawing/2014/main" id="{F9A286B6-BCE6-3CB8-A28F-FFB5301D27C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874206" y="2122831"/>
            <a:ext cx="139700" cy="3925544"/>
            <a:chOff x="6319298" y="2122831"/>
            <a:chExt cx="139700" cy="3925544"/>
          </a:xfrm>
        </p:grpSpPr>
        <p:sp>
          <p:nvSpPr>
            <p:cNvPr id="20" name="line1">
              <a:extLst>
                <a:ext uri="{FF2B5EF4-FFF2-40B4-BE49-F238E27FC236}">
                  <a16:creationId xmlns:a16="http://schemas.microsoft.com/office/drawing/2014/main" id="{9375CF92-C763-DDCE-36B6-9904FCA9784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19298" y="2122831"/>
              <a:ext cx="139700" cy="1397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line2">
              <a:extLst>
                <a:ext uri="{FF2B5EF4-FFF2-40B4-BE49-F238E27FC236}">
                  <a16:creationId xmlns:a16="http://schemas.microsoft.com/office/drawing/2014/main" id="{66E69A15-E2F4-1A54-A1BC-3B25ACA5D38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46023" y="2149556"/>
              <a:ext cx="86250" cy="862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outerShdw blurRad="127000" dist="63500" dir="2700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line3">
              <a:extLst>
                <a:ext uri="{FF2B5EF4-FFF2-40B4-BE49-F238E27FC236}">
                  <a16:creationId xmlns:a16="http://schemas.microsoft.com/office/drawing/2014/main" id="{FBC3942B-0746-DA5C-CC98-89FDB3495714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>
            <a:xfrm flipH="1">
              <a:off x="6346936" y="2192681"/>
              <a:ext cx="42212" cy="38556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Text4">
            <a:extLst>
              <a:ext uri="{FF2B5EF4-FFF2-40B4-BE49-F238E27FC236}">
                <a16:creationId xmlns:a16="http://schemas.microsoft.com/office/drawing/2014/main" id="{783987EC-3BA6-5FF9-FB5E-EAFF29D2BED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208093" y="1733494"/>
            <a:ext cx="139700" cy="3831646"/>
            <a:chOff x="9064607" y="1593794"/>
            <a:chExt cx="139700" cy="3831646"/>
          </a:xfrm>
        </p:grpSpPr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0F478CC1-4E94-9FDA-9498-202BAD3568B0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 flipH="1">
              <a:off x="9093273" y="1663644"/>
              <a:ext cx="41184" cy="3761796"/>
            </a:xfrm>
            <a:prstGeom prst="line">
              <a:avLst/>
            </a:prstGeom>
            <a:ln>
              <a:solidFill>
                <a:schemeClr val="accent2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ine1">
              <a:extLst>
                <a:ext uri="{FF2B5EF4-FFF2-40B4-BE49-F238E27FC236}">
                  <a16:creationId xmlns:a16="http://schemas.microsoft.com/office/drawing/2014/main" id="{0CED483C-2BB5-160A-EF36-F4A8AC5B896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64607" y="1593794"/>
              <a:ext cx="139700" cy="1397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line2">
              <a:extLst>
                <a:ext uri="{FF2B5EF4-FFF2-40B4-BE49-F238E27FC236}">
                  <a16:creationId xmlns:a16="http://schemas.microsoft.com/office/drawing/2014/main" id="{7D637F2F-A4AC-C21D-C81E-1DAA552CB9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91332" y="1620519"/>
              <a:ext cx="86250" cy="8625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27000" dist="63500" dir="2700000" algn="ctr" rotWithShape="0">
                <a:schemeClr val="accent5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Text5">
            <a:extLst>
              <a:ext uri="{FF2B5EF4-FFF2-40B4-BE49-F238E27FC236}">
                <a16:creationId xmlns:a16="http://schemas.microsoft.com/office/drawing/2014/main" id="{4EFCEA83-2060-C6C5-B91A-78C2AFB4E11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8972" y="2836576"/>
            <a:ext cx="1936652" cy="601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伤口紧急处理</a:t>
            </a:r>
          </a:p>
        </p:txBody>
      </p:sp>
      <p:sp>
        <p:nvSpPr>
          <p:cNvPr id="40" name="Text6">
            <a:extLst>
              <a:ext uri="{FF2B5EF4-FFF2-40B4-BE49-F238E27FC236}">
                <a16:creationId xmlns:a16="http://schemas.microsoft.com/office/drawing/2014/main" id="{03EAB15A-5900-048C-3C3E-AFF5DB36DA8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0480" y="3614071"/>
            <a:ext cx="1925144" cy="169516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若不慎被咬伤或抓伤，应立即用肥皂水和流动清水冲洗伤口至少15分钟，并用碘伏消毒。</a:t>
            </a:r>
          </a:p>
        </p:txBody>
      </p:sp>
      <p:sp>
        <p:nvSpPr>
          <p:cNvPr id="3" name="Text7">
            <a:extLst>
              <a:ext uri="{FF2B5EF4-FFF2-40B4-BE49-F238E27FC236}">
                <a16:creationId xmlns:a16="http://schemas.microsoft.com/office/drawing/2014/main" id="{BE7DB444-1666-8DB4-0659-7A4A93D306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应急处理流程</a:t>
            </a:r>
          </a:p>
        </p:txBody>
      </p:sp>
      <p:sp>
        <p:nvSpPr>
          <p:cNvPr id="4" name="Text8">
            <a:extLst>
              <a:ext uri="{FF2B5EF4-FFF2-40B4-BE49-F238E27FC236}">
                <a16:creationId xmlns:a16="http://schemas.microsoft.com/office/drawing/2014/main" id="{21596E83-09E5-5703-EAF0-D66AED176D8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809088" y="2559802"/>
            <a:ext cx="1936652" cy="6018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及时就医</a:t>
            </a:r>
          </a:p>
        </p:txBody>
      </p:sp>
      <p:sp>
        <p:nvSpPr>
          <p:cNvPr id="5" name="Text9">
            <a:extLst>
              <a:ext uri="{FF2B5EF4-FFF2-40B4-BE49-F238E27FC236}">
                <a16:creationId xmlns:a16="http://schemas.microsoft.com/office/drawing/2014/main" id="{3E3ACB7D-8E63-A0C6-AF71-9E93059565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79598" y="3272945"/>
            <a:ext cx="1925144" cy="169516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第一时间前往医疗机构接种狂犬疫苗，切勿拖延，确保自身健康安全。</a:t>
            </a:r>
          </a:p>
        </p:txBody>
      </p:sp>
      <p:sp>
        <p:nvSpPr>
          <p:cNvPr id="6" name="Text10">
            <a:extLst>
              <a:ext uri="{FF2B5EF4-FFF2-40B4-BE49-F238E27FC236}">
                <a16:creationId xmlns:a16="http://schemas.microsoft.com/office/drawing/2014/main" id="{9397628C-D5D2-9D4D-922C-FFCDAFFA703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146537" y="2122831"/>
            <a:ext cx="1936652" cy="601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报告学校</a:t>
            </a:r>
          </a:p>
        </p:txBody>
      </p:sp>
      <p:sp>
        <p:nvSpPr>
          <p:cNvPr id="7" name="Text11">
            <a:extLst>
              <a:ext uri="{FF2B5EF4-FFF2-40B4-BE49-F238E27FC236}">
                <a16:creationId xmlns:a16="http://schemas.microsoft.com/office/drawing/2014/main" id="{21E01D93-4AB5-B65B-5C7C-65C40B6DE75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56455" y="2891945"/>
            <a:ext cx="1925144" cy="169516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及时向保卫处和所在院系报告，便于学校提供后续支持和记录事件。</a:t>
            </a:r>
          </a:p>
        </p:txBody>
      </p:sp>
      <p:sp>
        <p:nvSpPr>
          <p:cNvPr id="8" name="Text12">
            <a:extLst>
              <a:ext uri="{FF2B5EF4-FFF2-40B4-BE49-F238E27FC236}">
                <a16:creationId xmlns:a16="http://schemas.microsoft.com/office/drawing/2014/main" id="{EBCC5AFE-2614-E89D-3F24-29C3A9F0FA5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506327" y="1733494"/>
            <a:ext cx="1936652" cy="6018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心理疏导</a:t>
            </a:r>
          </a:p>
        </p:txBody>
      </p:sp>
      <p:grpSp>
        <p:nvGrpSpPr>
          <p:cNvPr id="9" name="Text13">
            <a:extLst>
              <a:ext uri="{FF2B5EF4-FFF2-40B4-BE49-F238E27FC236}">
                <a16:creationId xmlns:a16="http://schemas.microsoft.com/office/drawing/2014/main" id="{20B3018D-59DD-9270-A89E-ADF9BCEEB6A6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9623536" y="1460577"/>
            <a:ext cx="139700" cy="3925544"/>
            <a:chOff x="6319298" y="2122831"/>
            <a:chExt cx="139700" cy="3925544"/>
          </a:xfrm>
        </p:grpSpPr>
        <p:sp>
          <p:nvSpPr>
            <p:cNvPr id="12" name="line1">
              <a:extLst>
                <a:ext uri="{FF2B5EF4-FFF2-40B4-BE49-F238E27FC236}">
                  <a16:creationId xmlns:a16="http://schemas.microsoft.com/office/drawing/2014/main" id="{872005DB-A743-D59A-2090-518DAF256AD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19298" y="2122831"/>
              <a:ext cx="139700" cy="1397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line2">
              <a:extLst>
                <a:ext uri="{FF2B5EF4-FFF2-40B4-BE49-F238E27FC236}">
                  <a16:creationId xmlns:a16="http://schemas.microsoft.com/office/drawing/2014/main" id="{2BD212B7-0503-87CE-48A1-548F1EFE6F1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46023" y="2149556"/>
              <a:ext cx="86250" cy="862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outerShdw blurRad="127000" dist="63500" dir="2700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7" name="line3">
              <a:extLst>
                <a:ext uri="{FF2B5EF4-FFF2-40B4-BE49-F238E27FC236}">
                  <a16:creationId xmlns:a16="http://schemas.microsoft.com/office/drawing/2014/main" id="{3E42214B-5B4C-4D19-19ED-43BEEF7D4E88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 flipH="1">
              <a:off x="6346936" y="2192681"/>
              <a:ext cx="42212" cy="38556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14">
            <a:extLst>
              <a:ext uri="{FF2B5EF4-FFF2-40B4-BE49-F238E27FC236}">
                <a16:creationId xmlns:a16="http://schemas.microsoft.com/office/drawing/2014/main" id="{02B08341-963D-9E4E-4897-CE4F0A57775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511740" y="2520639"/>
            <a:ext cx="1925144" cy="169516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对于受到惊吓或伤害的师生，学校应提供必要的心理疏导和支持服务。</a:t>
            </a:r>
          </a:p>
        </p:txBody>
      </p:sp>
      <p:sp>
        <p:nvSpPr>
          <p:cNvPr id="22" name="Text15">
            <a:extLst>
              <a:ext uri="{FF2B5EF4-FFF2-40B4-BE49-F238E27FC236}">
                <a16:creationId xmlns:a16="http://schemas.microsoft.com/office/drawing/2014/main" id="{6C972D62-8A72-5209-105B-AE71689A8D1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879241" y="1493829"/>
            <a:ext cx="1936652" cy="601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后续跟踪</a:t>
            </a:r>
          </a:p>
        </p:txBody>
      </p:sp>
      <p:sp>
        <p:nvSpPr>
          <p:cNvPr id="23" name="Text16">
            <a:extLst>
              <a:ext uri="{FF2B5EF4-FFF2-40B4-BE49-F238E27FC236}">
                <a16:creationId xmlns:a16="http://schemas.microsoft.com/office/drawing/2014/main" id="{C830DF14-6548-D0D8-4AF8-BBD8825397B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914101" y="2262949"/>
            <a:ext cx="1925144" cy="169516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学校应对事件进行跟踪调查，评估流浪动物管理措施的有效性，并持续改进。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42530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03"/>
  <p:tag name="TAG_CHATPAGE_CATALOG" val="引言与背景、防范措施与建议、学校管理与协作、总结与展望"/>
  <p:tag name="TAG_PPT_THEMETITLE" val="校园投喂流浪动物的危害与防范"/>
  <p:tag name="TAG_PPT_THEMEWORD" val="校园投喂流浪动物的危害与防范"/>
  <p:tag name="TAG_PRESENTATION_STYLE" val="科技"/>
  <p:tag name="TAG_PRESENTATION_TEMPLATE" val="{&quot;image&quot;:&quot;&quot;,&quot;sub_images&quot;:[],&quot;title&quot;:&quot;&quot;,&quot;style&quot;:&quot;科技&quot;,&quot;template_type&quot;:&quot;插图&quot;,&quot;isVector&quot;:false,&quot;color&quot;:&quot;青色&quot;,&quot;colorList&quot;:[&quot;#FFFFFF&quot;,&quot;#071E1D&quot;,&quot;#FFFFFF&quot;,&quot;#FCFEFD&quot;,&quot;#35CEBA&quot;,&quot;#F8FFAE&quot;,&quot;#72EFDD&quot;,&quot;#64DFDF&quot;,&quot;#56CFE1&quot;,&quot;#48BFE3&quot;,&quot;#000D10&quot;,&quot;#00252E&quot;],&quot;scene&quot;:&quot;&quot;,&quot;group&quot;:&quot;group_3&quot;,&quot;cover_id&quot;:&quot;cVYDw4mQ4HJY&quot;,&quot;end_id&quot;:&quot;RuGhEmcDVWFR&quot;,&quot;catalog_id&quot;:&quot;SaBQ2nXRhpB2&quot;,&quot;chapter_id&quot;:&quot;W9rmx3GY8Cy2&quot;,&quot;content_ids&quot;:[&quot;YeWuaExgG2Ug&quot;,&quot;A4dZtnGxBRXY&quot;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SHAPE_DIAGRAM_TIT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IC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IC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DECORA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DECORATI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DECORA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DECORA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_DIAGRAM_NUM"/>
  <p:tag name="YOO_CHATSHAPE_TYPE" val="YOO_CHATSHAPE_NUM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DECORA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1"/>
  <p:tag name="YOO_CHATPAGE_TYPE" val="TAG_CHATPAGE_CHAPTER"/>
  <p:tag name="YOO_CHATSHAPE_TITLE" val="防范措施与建议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PAGE_CHAPTER" val="1"/>
  <p:tag name="YOO_CHATSHAPE_TYPE" val="YOO_CHATSHAPE_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1"/>
  <p:tag name="TAG_CONTENT_TYPE" val="1标题1内容1图"/>
  <p:tag name="TAG_SECTION_ID" val="0"/>
  <p:tag name="YOO_CHATPAGE_TYPE" val="TAG_CHATPAGE_CONTENT"/>
  <p:tag name="YOO_CHATSHAPE_TITLE" val="个人行为规范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SHAPE_DIAGRAM_TITL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CONTEN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IMAG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1"/>
  <p:tag name="TAG_CONTENT_TYPE" val="二级大纲5"/>
  <p:tag name="TAG_SECTION_ID" val="1"/>
  <p:tag name="YOO_CHATPAGE_TYPE" val="TAG_CHATPAGE_MULTCONTENT"/>
  <p:tag name="YOO_CHATSHAPE_TITLE" val="应急处理流程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YOO_CHATSHAPE_TYPE" val="YOO_CHATSHAPE_DECORATI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CHILDDECORA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CHILDDECORA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CHILDDECORA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CHILDDECORA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CHILD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CHILDCONTEN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_DIAGRAM_NUM"/>
  <p:tag name="YOO_CHATSHAPE_TYPE" val="YOO_CHATSHAPE_NU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CHILD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CHILDCONTEN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CHILD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CHILDCONTEN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CHILD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CHILDDECORA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CHILDCONTEN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CHILD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CHILDCONTE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SHAPE_DIAGRAM_TITL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DECORA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DECORA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6500681567754dd2a488e2d6957a0bd3"/>
  <p:tag name="TAG_CONTENT_GROUPCOUNT" val="5"/>
  <p:tag name="TAG_CONTENT_GROUPINDEX" val="5"/>
  <p:tag name="TAG_CONTENT_SUBINDEX" val="5"/>
  <p:tag name="YOO_CHATSHAPE_TYPE" val="YOO_CHATSHAPE_DECORA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DECORATI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DECORA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6500681567754dd2a488e2d6957a0bd3"/>
  <p:tag name="TAG_CONTENT_GROUPCOUNT" val="5"/>
  <p:tag name="TAG_CONTENT_GROUPINDEX" val="4"/>
  <p:tag name="TAG_CONTENT_SUBINDEX" val="4"/>
  <p:tag name="YOO_CHATSHAPE_TYPE" val="YOO_CHATSHAPE_DECORA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DECORA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DECORATI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6500681567754dd2a488e2d6957a0bd3"/>
  <p:tag name="TAG_CONTENT_GROUPCOUNT" val="5"/>
  <p:tag name="TAG_CONTENT_GROUPINDEX" val="3"/>
  <p:tag name="TAG_CONTENT_SUBINDEX" val="3"/>
  <p:tag name="YOO_CHATSHAPE_TYPE" val="YOO_CHATSHAPE_DECORA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DECORA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_DIAGRAM_NUM"/>
  <p:tag name="YOO_CHATSHAPE_TYPE" val="YOO_CHATSHAPE_NU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DECORA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6500681567754dd2a488e2d6957a0bd3"/>
  <p:tag name="TAG_CONTENT_GROUPCOUNT" val="5"/>
  <p:tag name="TAG_CONTENT_GROUPINDEX" val="2"/>
  <p:tag name="TAG_CONTENT_SUBINDEX" val="2"/>
  <p:tag name="YOO_CHATSHAPE_TYPE" val="YOO_CHATSHAPE_DECORA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DECORATI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DECORA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6500681567754dd2a488e2d6957a0bd3"/>
  <p:tag name="TAG_CONTENT_GROUPCOUNT" val="5"/>
  <p:tag name="TAG_CONTENT_GROUPINDEX" val="1"/>
  <p:tag name="TAG_CONTENT_SUBINDEX" val="1"/>
  <p:tag name="YOO_CHATSHAPE_TYPE" val="YOO_CHATSHAPE_DECORA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2"/>
  <p:tag name="YOO_CHATPAGE_TYPE" val="TAG_CHATPAGE_CHAPTER"/>
  <p:tag name="YOO_CHATSHAPE_TITLE" val="学校管理与协作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PAGE_CHAPTER" val="2"/>
  <p:tag name="YOO_CHATSHAPE_TYPE" val="YOO_CHATSHAPE_NU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2"/>
  <p:tag name="TAG_CONTENT_TYPE" val="二级大纲4"/>
  <p:tag name="TAG_SECTION_ID" val="0"/>
  <p:tag name="YOO_CHATPAGE_TYPE" val="TAG_CHATPAGE_MULTCONTENT"/>
  <p:tag name="YOO_CHATSHAPE_TITLE" val="学校管理措施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SHAPE_DIAGRAM_TITL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5"/>
  <p:tag name="YOO_CHATSHAPE_TYPE" val="YOO_CHATSHAPE_IC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IC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IC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IC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IC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CHILDCONTEN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0"/>
  <p:tag name="YOO_CHATPAGE_TYPE" val="TAG_CHATPAGE_CHAPTER"/>
  <p:tag name="YOO_CHATSHAPE_TITLE" val="引言与背景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CHILDTIT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CHILDCONTEN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CHILD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CHILDCONTEN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CHILD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CHILDCONTEN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CHILD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标题"/>
  <p:tag name="YOO_CHATSHAPE_TYPE" val="YOO_CHATSHAPE_PAGEDECORA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PAGE_CHAPTER" val="0"/>
  <p:tag name="YOO_CHATSHAPE_TYPE" val="YOO_CHATSHAPE_NUM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标题"/>
  <p:tag name="YOO_CHATSHAPE_TYPE" val="YOO_CHATSHAPE_DECORATI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标题"/>
  <p:tag name="YOO_CHATSHAPE_TYPE" val="YOO_CHATSHAPE_DECORA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3"/>
  <p:tag name="YOO_CHATSHAPE_TYPE" val="YOO_CHATSHAPE_DECORA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DECOR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DECORA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4"/>
  <p:tag name="YOO_CHATSHAPE_TYPE" val="YOO_CHATSHAPE_DECORA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DECORA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DECORATI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2"/>
  <p:tag name="YOO_CHATSHAPE_TYPE" val="YOO_CHATSHAPE_DECORA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DECORA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DECORA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bc542a4f6554842870e542403531c57"/>
  <p:tag name="TAG_CONTENT_GROUPCOUNT" val="5"/>
  <p:tag name="TAG_CONTENT_GROUPINDEX" val="1"/>
  <p:tag name="YOO_CHATSHAPE_TYPE" val="YOO_CHATSHAPE_DECORA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27:15"/>
  <p:tag name="TAG_CHAPTER_ID" val="3"/>
  <p:tag name="TAG_CONTENT_TYPE" val="1标题1内容0图"/>
  <p:tag name="TAG_SECTION_ID" val="1"/>
  <p:tag name="YOO_CHATPAGE_TYPE" val="TAG_CHATPAGE_CONTENT"/>
  <p:tag name="YOO_CHATSHAPE_TITLE" val="师生行动倡议"/>
  <p:tag name="YOO_PROTECTION_DATA" val="\u007b\u0022\u0049\u0044\u0022\u003a\u0022\u0031\u0062\u0039\u0065\u0036\u0065\u0063\u0030\u0063\u0031\u0036\u0036\u0034\u0031\u0039\u0061\u0039\u0034\u0033\u0064\u0036\u0066\u0030\u0031\u0034\u0030\u0062\u0062\u0061\u0065\u0063\u0061\u0022\u002c\u0022\u0054\u0069\u006d\u0065\u0022\u003a\u0022\u0032\u0030\u0032\u0036\u002f\u0030\u0035\u002f\u0030\u0036\u0020\u0030\u0039\u003a\u0032\u0037\u003a\u0031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CONT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YOO_CHATPAGE_TYPE" val="TAG_CHATPAGE_COVER"/>
  <p:tag name="YOO_CHATSHAPE_TITLE" val="校园投喂流浪动物的危害与防范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YOO_CHATPAGE_TYPE" val="TAG_CHATPAGE_END"/>
  <p:tag name="YOO_CHATSHAPE_TITLE" val="Thank You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0"/>
  <p:tag name="TAG_CONTENT_TYPE" val="二级大纲3"/>
  <p:tag name="TAG_SECTION_ID" val="0"/>
  <p:tag name="YOO_CHATPAGE_TYPE" val="TAG_CHATPAGE_MULTCONTENT"/>
  <p:tag name="YOO_CHATSHAPE_TITLE" val="校园流浪动物现状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CHILDDECORA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CHILDDECORA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CHILD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CHILDDECORA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CHILDDECORA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CHILDDECORA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CHILDCONTEN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1"/>
  <p:tag name="TAG_CONTENT_SUBINDEX" val="1"/>
  <p:tag name="YOO_CHATSHAPE_TYPE" val="YOO_CHATSHAPE_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CHILD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CHILDDECORA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CHILDDECORA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CHILDCONTEN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2"/>
  <p:tag name="TAG_CONTENT_SUBINDEX" val="2"/>
  <p:tag name="YOO_CHATSHAPE_TYPE" val="YOO_CHATSHAPE_IC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CHILDDECORA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CHILD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IC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CHILDCONTEN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36edb8261aa84ac087da2c8cdaab1cf1"/>
  <p:tag name="TAG_CONTENT_GROUPCOUNT" val="3"/>
  <p:tag name="TAG_CONTENT_GROUPINDEX" val="3"/>
  <p:tag name="TAG_CONTENT_SUBINDEX" val="3"/>
  <p:tag name="YOO_CHATSHAPE_TYPE" val="YOO_CHATSHAPE_CHILDDECOR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YOO_CHATPAGE_TYPE" val="TAG_CHATPAGE_CATALOG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5664;#16955;"/>
  <p:tag name="TAG_AIGCCREATORID" val="AIGC生成内容仅供参考-2026/5/6 9:27:15"/>
  <p:tag name="TAG_CHAPTER_ID" val="0"/>
  <p:tag name="TAG_CONTENT_TYPE" val="1标题1内容1图"/>
  <p:tag name="TAG_SECTION_ID" val="2"/>
  <p:tag name="YOO_CHATPAGE_TYPE" val="TAG_CHATPAGE_CONTENT"/>
  <p:tag name="YOO_CHATSHAPE_TITLE" val="相关研究与数据"/>
  <p:tag name="YOO_PROTECTION_DATA" val="\u007b\u0022\u0049\u0044\u0022\u003a\u0022\u0031\u0062\u0039\u0065\u0036\u0065\u0063\u0030\u0063\u0031\u0036\u0036\u0034\u0031\u0039\u0061\u0039\u0034\u0033\u0064\u0036\u0066\u0030\u0031\u0034\u0030\u0062\u0062\u0061\u0065\u0063\u0061\u0022\u002c\u0022\u0054\u0069\u006d\u0065\u0022\u003a\u0022\u0032\u0030\u0032\u0036\u002f\u0030\u0035\u002f\u0030\u0036\u0020\u0030\u0039\u003a\u0032\u0037\u003a\u0031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CONTEN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1"/>
  <p:tag name="YOO_CHATSHAPE_TYPE" val="YOO_CHATSHAPE_ITE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IMAG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DECORA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AIGCCREATORID" val="AIGC生成内容仅供参考-2026/5/6 9:14:22"/>
  <p:tag name="TAG_CHAPTER_ID" val="0"/>
  <p:tag name="TAG_CONTENT_TYPE" val="二级大纲6"/>
  <p:tag name="TAG_SECTION_ID" val="1"/>
  <p:tag name="YOO_CHATPAGE_TYPE" val="TAG_CHATPAGE_MULTCONTENT"/>
  <p:tag name="YOO_CHATSHAPE_TITLE" val="投喂行为的危害"/>
  <p:tag name="YOO_PROTECTION_DATA" val="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2"/>
  <p:tag name="YOO_CHATSHAPE_TYPE" val="YOO_CHATSHAPE_ITE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CHILDDECORA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CHILDDECORA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CHILDDECORA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CHILDDECORA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CHILDDECORA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CHILDDECORA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CHILDDECORA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CHILDDECORA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1"/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CHILDDECORA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2"/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CHILDDECOR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3"/>
  <p:tag name="YOO_CHATSHAPE_TYPE" val="YOO_CHATSHAPE_ITE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CHILDDECORA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CHILDDECORA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IC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IC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IC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IC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NU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NU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NU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4"/>
  <p:tag name="YOO_CHATSHAPE_TYPE" val="YOO_CHATSHAPE_ITE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CHILDCONTEN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CHILDCONTEN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CHILDCONTEN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CHILDCONTEN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1"/>
  <p:tag name="TAG_CONTENT_SUBINDEX" val="1"/>
  <p:tag name="YOO_CHATSHAPE_TYPE" val="YOO_CHATSHAPE_CHILD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2"/>
  <p:tag name="TAG_CONTENT_SUBINDEX" val="2"/>
  <p:tag name="YOO_CHATSHAPE_TYPE" val="YOO_CHATSHAPE_CHILD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3"/>
  <p:tag name="TAG_CONTENT_SUBINDEX" val="3"/>
  <p:tag name="YOO_CHATSHAPE_TYPE" val="YOO_CHATSHAPE_CHILD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4"/>
  <p:tag name="TAG_CONTENT_SUBINDEX" val="4"/>
  <p:tag name="YOO_CHATSHAPE_TYPE" val="YOO_CHATSHAPE_CHILD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CHILDDECORA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5"/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CHILDDECOR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_DIAGRAM_SHAPETYPE" val="YOO_CHAT_DIAGRAM_NUM"/>
  <p:tag name="YOO_CHATSHAPE_TYPE" val="YOO_CHATSHAPE_NU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6"/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CHILDDECORA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6"/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CHILDDECORA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3"/>
  <p:tag name="TAG_CONTENT_DIAGRAM_INDEX" val="92af6681d6324ca880716f397917468f"/>
  <p:tag name="TAG_CONTENT_GROUPCOUNT" val="6"/>
  <p:tag name="TAG_CONTENT_GROUPINDEX" val="5"/>
  <p:tag name="TAG_CONTENT_SUBINDEX" val="3"/>
  <p:tag name="YOO_CHATSHAPE_TYPE" val="YOO_CHATSHAPE_CHILDDECORA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LINK" val="sp:子标题4"/>
  <p:tag name="TAG_CONTENT_DIAGRAM_INDEX" val="92af6681d6324ca880716f397917468f"/>
  <p:tag name="TAG_CONTENT_GROUPCOUNT" val="6"/>
  <p:tag name="TAG_CONTENT_GROUPINDEX" val="6"/>
  <p:tag name="TAG_CONTENT_SUBINDEX" val="4"/>
  <p:tag name="YOO_CHATSHAPE_TYPE" val="YOO_CHATSHAPE_CHILDDECOR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NU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CHILDCONTEN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CHILDCONTEN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5"/>
  <p:tag name="TAG_CONTENT_SUBINDEX" val="5"/>
  <p:tag name="YOO_CHATSHAPE_TYPE" val="YOO_CHATSHAPE_CHILD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92af6681d6324ca880716f397917468f"/>
  <p:tag name="TAG_CONTENT_GROUPCOUNT" val="6"/>
  <p:tag name="TAG_CONTENT_GROUPINDEX" val="6"/>
  <p:tag name="TAG_CONTENT_SUBINDEX" val="6"/>
  <p:tag name="YOO_CHATSHAPE_TYPE" val="YOO_CHATSHAPE_CHILDTITLE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71E1D"/>
      </a:lt1>
      <a:dk2>
        <a:srgbClr val="FFFFFF"/>
      </a:dk2>
      <a:lt2>
        <a:srgbClr val="FCFEFD"/>
      </a:lt2>
      <a:accent1>
        <a:srgbClr val="35CEBA"/>
      </a:accent1>
      <a:accent2>
        <a:srgbClr val="F8FFAE"/>
      </a:accent2>
      <a:accent3>
        <a:srgbClr val="72EFDD"/>
      </a:accent3>
      <a:accent4>
        <a:srgbClr val="64DFDF"/>
      </a:accent4>
      <a:accent5>
        <a:srgbClr val="56CFE1"/>
      </a:accent5>
      <a:accent6>
        <a:srgbClr val="48BFE3"/>
      </a:accent6>
      <a:hlink>
        <a:srgbClr val="000D10"/>
      </a:hlink>
      <a:folHlink>
        <a:srgbClr val="00252E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0031\u0062\u0039\u0065\u0036\u0065\u0063\u0030\u0063\u0031\u0036\u0036\u0034\u0031\u0039\u0061\u0039\u0034\u0033\u0064\u0036\u0066\u0030\u0031\u0034\u0030\u0062\u0062\u0061\u0065\u0063\u0061\u0022\u002c\u0022\u0054\u0069\u006d\u0065\u0022\u003a\u0022\u0032\u0030\u0032\u0036\u002f\u0030\u0035\u002f\u0030\u0036\u0020\u0030\u0039\u003a\u0032\u0037\u003a\u0031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0031\u0062\u0039\u0065\u0036\u0065\u0063\u0030\u0063\u0031\u0036\u0036\u0034\u0031\u0039\u0061\u0039\u0034\u0033\u0064\u0036\u0066\u0030\u0031\u0034\u0030\u0062\u0062\u0061\u0065\u0063\u0061\u0022\u002c\u0022\u0054\u0069\u006d\u0065\u0022\u003a\u0022\u0032\u0030\u0032\u0036\u002f\u0030\u0035\u002f\u0030\u0036\u0020\u0030\u0039\u003a\u0032\u0037\u003a\u0031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0031\u0062\u0039\u0065\u0036\u0065\u0063\u0030\u0063\u0031\u0036\u0036\u0034\u0031\u0039\u0061\u0039\u0034\u0033\u0064\u0036\u0066\u0030\u0031\u0034\u0030\u0062\u0062\u0061\u0065\u0063\u0061\u0022\u002c\u0022\u0054\u0069\u006d\u0065\u0022\u003a\u0022\u0032\u0030\u0032\u0036\u002f\u0030\u0035\u002f\u0030\u0036\u0020\u0030\u0039\u003a\u0032\u0037\u003a\u0031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0039\u0062\u0032\u0031\u0065\u0030\u0039\u0034\u0035\u0039\u0065\u0034\u0034\u0039\u0036\u0039\u0038\u0033\u0033\u0037\u0037\u0062\u0039\u0062\u0061\u0033\u0065\u0033\u0030\u0031\u0062\u0032\u0022\u002c\u0022\u0054\u0069\u006d\u0065\u0022\u003a\u0022\u0032\u0030\u0032\u0036\u002f\u0030\u0035\u002f\u0030\u0036\u0020\u0030\u0039\u003a\u0031\u0034\u003a\u0032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FE25FFD0-2BE4-422D-97D0-FCDCF613ED0F}">
  <ds:schemaRefs/>
</ds:datastoreItem>
</file>

<file path=customXml/itemProps10.xml><?xml version="1.0" encoding="utf-8"?>
<ds:datastoreItem xmlns:ds="http://schemas.openxmlformats.org/officeDocument/2006/customXml" ds:itemID="{2757244E-F01F-4264-83C4-E4EDF3D084F6}">
  <ds:schemaRefs/>
</ds:datastoreItem>
</file>

<file path=customXml/itemProps11.xml><?xml version="1.0" encoding="utf-8"?>
<ds:datastoreItem xmlns:ds="http://schemas.openxmlformats.org/officeDocument/2006/customXml" ds:itemID="{E7C92EE0-44D2-4FCC-8115-F999A0DCBFB9}">
  <ds:schemaRefs/>
</ds:datastoreItem>
</file>

<file path=customXml/itemProps12.xml><?xml version="1.0" encoding="utf-8"?>
<ds:datastoreItem xmlns:ds="http://schemas.openxmlformats.org/officeDocument/2006/customXml" ds:itemID="{D09146EF-F5A9-4B65-8C65-ACD6FB5F0E3E}">
  <ds:schemaRefs/>
</ds:datastoreItem>
</file>

<file path=customXml/itemProps13.xml><?xml version="1.0" encoding="utf-8"?>
<ds:datastoreItem xmlns:ds="http://schemas.openxmlformats.org/officeDocument/2006/customXml" ds:itemID="{51725B43-F470-43BF-B77B-D1FCDB16748F}">
  <ds:schemaRefs/>
</ds:datastoreItem>
</file>

<file path=customXml/itemProps14.xml><?xml version="1.0" encoding="utf-8"?>
<ds:datastoreItem xmlns:ds="http://schemas.openxmlformats.org/officeDocument/2006/customXml" ds:itemID="{43BD563B-FD54-428C-8664-DC1086904ED8}">
  <ds:schemaRefs/>
</ds:datastoreItem>
</file>

<file path=customXml/itemProps15.xml><?xml version="1.0" encoding="utf-8"?>
<ds:datastoreItem xmlns:ds="http://schemas.openxmlformats.org/officeDocument/2006/customXml" ds:itemID="{C60F1A14-30F5-43F5-B4DA-E6B1745FD6D7}">
  <ds:schemaRefs/>
</ds:datastoreItem>
</file>

<file path=customXml/itemProps16.xml><?xml version="1.0" encoding="utf-8"?>
<ds:datastoreItem xmlns:ds="http://schemas.openxmlformats.org/officeDocument/2006/customXml" ds:itemID="{3C0ACE53-4DD6-4A8D-AFB2-63596516A625}">
  <ds:schemaRefs/>
</ds:datastoreItem>
</file>

<file path=customXml/itemProps17.xml><?xml version="1.0" encoding="utf-8"?>
<ds:datastoreItem xmlns:ds="http://schemas.openxmlformats.org/officeDocument/2006/customXml" ds:itemID="{F8B24C5D-9BFD-4995-8139-ADD2AA1F1639}">
  <ds:schemaRefs/>
</ds:datastoreItem>
</file>

<file path=customXml/itemProps18.xml><?xml version="1.0" encoding="utf-8"?>
<ds:datastoreItem xmlns:ds="http://schemas.openxmlformats.org/officeDocument/2006/customXml" ds:itemID="{2EB75807-99F1-41CB-8BE1-4EAE688C62AC}">
  <ds:schemaRefs/>
</ds:datastoreItem>
</file>

<file path=customXml/itemProps2.xml><?xml version="1.0" encoding="utf-8"?>
<ds:datastoreItem xmlns:ds="http://schemas.openxmlformats.org/officeDocument/2006/customXml" ds:itemID="{CE8B9E68-A271-4D05-ACCC-339C4F9CC308}">
  <ds:schemaRefs/>
</ds:datastoreItem>
</file>

<file path=customXml/itemProps3.xml><?xml version="1.0" encoding="utf-8"?>
<ds:datastoreItem xmlns:ds="http://schemas.openxmlformats.org/officeDocument/2006/customXml" ds:itemID="{EC9E4E4D-5559-48BE-92B9-86B59501512E}">
  <ds:schemaRefs/>
</ds:datastoreItem>
</file>

<file path=customXml/itemProps4.xml><?xml version="1.0" encoding="utf-8"?>
<ds:datastoreItem xmlns:ds="http://schemas.openxmlformats.org/officeDocument/2006/customXml" ds:itemID="{2D080260-4288-4A15-8A50-3CFCF4062C6A}">
  <ds:schemaRefs/>
</ds:datastoreItem>
</file>

<file path=customXml/itemProps5.xml><?xml version="1.0" encoding="utf-8"?>
<ds:datastoreItem xmlns:ds="http://schemas.openxmlformats.org/officeDocument/2006/customXml" ds:itemID="{AD33415F-41E9-4C71-9213-36075839EE9E}">
  <ds:schemaRefs/>
</ds:datastoreItem>
</file>

<file path=customXml/itemProps6.xml><?xml version="1.0" encoding="utf-8"?>
<ds:datastoreItem xmlns:ds="http://schemas.openxmlformats.org/officeDocument/2006/customXml" ds:itemID="{EF7BC541-E612-43B9-896E-FD1AE5A32EB5}">
  <ds:schemaRefs/>
</ds:datastoreItem>
</file>

<file path=customXml/itemProps7.xml><?xml version="1.0" encoding="utf-8"?>
<ds:datastoreItem xmlns:ds="http://schemas.openxmlformats.org/officeDocument/2006/customXml" ds:itemID="{FB72618B-13B6-43BD-844B-A0C2E99FB17F}">
  <ds:schemaRefs/>
</ds:datastoreItem>
</file>

<file path=customXml/itemProps8.xml><?xml version="1.0" encoding="utf-8"?>
<ds:datastoreItem xmlns:ds="http://schemas.openxmlformats.org/officeDocument/2006/customXml" ds:itemID="{AF5785EF-C7BB-4119-B6C5-0572F19BFD16}">
  <ds:schemaRefs/>
</ds:datastoreItem>
</file>

<file path=customXml/itemProps9.xml><?xml version="1.0" encoding="utf-8"?>
<ds:datastoreItem xmlns:ds="http://schemas.openxmlformats.org/officeDocument/2006/customXml" ds:itemID="{5F7560F3-B484-4AD6-9206-069678F61DB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925</Words>
  <Application>Microsoft Office PowerPoint</Application>
  <PresentationFormat>宽屏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Open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AIGC生成内容仅供参考-2026/5/6 9:14:22</cp:keywords>
  <cp:lastModifiedBy>Administrator</cp:lastModifiedBy>
  <cp:revision>4</cp:revision>
  <cp:lastPrinted>2026-05-06T09:14:03Z</cp:lastPrinted>
  <dcterms:created xsi:type="dcterms:W3CDTF">2026-05-06T01:14:03Z</dcterms:created>
  <dcterms:modified xsi:type="dcterms:W3CDTF">2026-05-06T02:23:49Z</dcterms:modified>
</cp:coreProperties>
</file>